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0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6" r:id="rId6"/>
    <p:sldId id="259" r:id="rId7"/>
    <p:sldId id="279" r:id="rId8"/>
    <p:sldId id="284" r:id="rId9"/>
    <p:sldId id="283" r:id="rId10"/>
    <p:sldId id="280" r:id="rId11"/>
    <p:sldId id="282" r:id="rId12"/>
    <p:sldId id="281" r:id="rId13"/>
    <p:sldId id="285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AEE"/>
    <a:srgbClr val="E5E5E5"/>
    <a:srgbClr val="E6F5F6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96" autoAdjust="0"/>
    <p:restoredTop sz="84859"/>
  </p:normalViewPr>
  <p:slideViewPr>
    <p:cSldViewPr snapToGrid="0" snapToObjects="1">
      <p:cViewPr varScale="1">
        <p:scale>
          <a:sx n="104" d="100"/>
          <a:sy n="104" d="100"/>
        </p:scale>
        <p:origin x="59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9B173D-BDE1-334A-A54B-AB7416F088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8520C-8460-0D42-86C9-D0794A4B3E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85B03-F712-974C-A1D8-1F9A468F5B60}" type="datetimeFigureOut">
              <a:rPr lang="en-US" smtClean="0"/>
              <a:t>1/23/23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F3C87-CBF7-CC4C-8F0D-1EB8B06357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DA787-5DE4-CD4A-B75E-AC89ED789C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74958-CA5E-0C46-B182-67DF590D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69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EF3F-35E2-3B43-BF81-CFC248C52316}" type="datetimeFigureOut">
              <a:rPr lang="en-US" smtClean="0"/>
              <a:t>1/23/23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03F89-1949-E64B-AC42-D3BE5974B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65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2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84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59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45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0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60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26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4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ackground">
            <a:extLst>
              <a:ext uri="{FF2B5EF4-FFF2-40B4-BE49-F238E27FC236}">
                <a16:creationId xmlns:a16="http://schemas.microsoft.com/office/drawing/2014/main" id="{EA4C8DDC-D29E-5E43-9BC2-FD84B2117884}"/>
              </a:ext>
            </a:extLst>
          </p:cNvPr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3" name="Faculty, Department title">
            <a:extLst>
              <a:ext uri="{FF2B5EF4-FFF2-40B4-BE49-F238E27FC236}">
                <a16:creationId xmlns:a16="http://schemas.microsoft.com/office/drawing/2014/main" id="{7B844C1D-C9E2-A040-B3FD-0E3861E051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9" name="Main image" descr="Image">
            <a:extLst>
              <a:ext uri="{FF2B5EF4-FFF2-40B4-BE49-F238E27FC236}">
                <a16:creationId xmlns:a16="http://schemas.microsoft.com/office/drawing/2014/main" id="{FD55159A-63D1-334F-B344-448B05BC84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6D1BEB54-27B8-4348-8671-D93B41DC5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</p:spTree>
    <p:extLst>
      <p:ext uri="{BB962C8B-B14F-4D97-AF65-F5344CB8AC3E}">
        <p14:creationId xmlns:p14="http://schemas.microsoft.com/office/powerpoint/2010/main" val="950589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ext" descr="Text">
            <a:extLst>
              <a:ext uri="{FF2B5EF4-FFF2-40B4-BE49-F238E27FC236}">
                <a16:creationId xmlns:a16="http://schemas.microsoft.com/office/drawing/2014/main" id="{2D2A157B-B06B-5E44-8987-B8F38A743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35F69D9D-B78C-6D4D-8B1E-AB31E336A5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652719-328B-C549-9AF3-9077E258052F}" type="datetime1">
              <a:rPr lang="en-GB" smtClean="0"/>
              <a:t>23/01/2023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9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71450"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6E75A0-33C2-7D45-A519-1BB4D74F3EA1}" type="datetime1">
              <a:rPr lang="en-GB" smtClean="0"/>
              <a:t>23/01/2023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98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5" name="Text" descr="Text">
            <a:extLst>
              <a:ext uri="{FF2B5EF4-FFF2-40B4-BE49-F238E27FC236}">
                <a16:creationId xmlns:a16="http://schemas.microsoft.com/office/drawing/2014/main" id="{23293D9A-92DE-2745-A551-12503D5B3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11753E1-8533-844D-B406-655C6C933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768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562D057E-84DA-844C-8F30-A88C629E1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800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3FA6CE8B-790A-C44A-B1D0-DA5AC754A4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4832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18ED6-9B15-EA46-82E2-15148E093609}" type="datetime1">
              <a:rPr lang="en-GB" smtClean="0"/>
              <a:t>23/01/2023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1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4 column colour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in Headline" descr="Headline">
            <a:extLst>
              <a:ext uri="{FF2B5EF4-FFF2-40B4-BE49-F238E27FC236}">
                <a16:creationId xmlns:a16="http://schemas.microsoft.com/office/drawing/2014/main" id="{5CB62203-BCF9-3241-9684-0F4402446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pPr lvl="0"/>
            <a: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E0051C4D-5840-9846-A6CC-052B1F915D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6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9" name="Picture" descr="Image">
            <a:extLst>
              <a:ext uri="{FF2B5EF4-FFF2-40B4-BE49-F238E27FC236}">
                <a16:creationId xmlns:a16="http://schemas.microsoft.com/office/drawing/2014/main" id="{7D295661-D9DD-8D43-9041-6814DE8FF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624" y="1290917"/>
            <a:ext cx="1328200" cy="1557617"/>
          </a:xfrm>
          <a:prstGeom prst="rect">
            <a:avLst/>
          </a:prstGeom>
        </p:spPr>
      </p:pic>
      <p:sp>
        <p:nvSpPr>
          <p:cNvPr id="13" name="Text" descr="Text">
            <a:extLst>
              <a:ext uri="{FF2B5EF4-FFF2-40B4-BE49-F238E27FC236}">
                <a16:creationId xmlns:a16="http://schemas.microsoft.com/office/drawing/2014/main" id="{73CED3B5-33C7-894B-9D58-FC396998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3712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E69AB749-3152-6149-94E2-048594181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" descr="Image">
            <a:extLst>
              <a:ext uri="{FF2B5EF4-FFF2-40B4-BE49-F238E27FC236}">
                <a16:creationId xmlns:a16="http://schemas.microsoft.com/office/drawing/2014/main" id="{34669171-BF23-B54C-8D3F-B1C89E122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1292400"/>
            <a:ext cx="1328200" cy="1557617"/>
          </a:xfrm>
          <a:prstGeom prst="rect">
            <a:avLst/>
          </a:prstGeom>
        </p:spPr>
      </p:pic>
      <p:sp>
        <p:nvSpPr>
          <p:cNvPr id="14" name="Text" descr="Text">
            <a:extLst>
              <a:ext uri="{FF2B5EF4-FFF2-40B4-BE49-F238E27FC236}">
                <a16:creationId xmlns:a16="http://schemas.microsoft.com/office/drawing/2014/main" id="{87F3A240-3369-0145-B540-5A60FA0848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040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708712F-D0E9-B94A-A9B7-F258F0F10A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90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Picture" descr="Image">
            <a:extLst>
              <a:ext uri="{FF2B5EF4-FFF2-40B4-BE49-F238E27FC236}">
                <a16:creationId xmlns:a16="http://schemas.microsoft.com/office/drawing/2014/main" id="{8073F21E-F4EF-B246-B7E8-4FA799EC3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416" y="1290917"/>
            <a:ext cx="1328200" cy="1557617"/>
          </a:xfrm>
          <a:prstGeom prst="rect">
            <a:avLst/>
          </a:prstGeom>
        </p:spPr>
      </p:pic>
      <p:sp>
        <p:nvSpPr>
          <p:cNvPr id="16" name="Text" descr="Text">
            <a:extLst>
              <a:ext uri="{FF2B5EF4-FFF2-40B4-BE49-F238E27FC236}">
                <a16:creationId xmlns:a16="http://schemas.microsoft.com/office/drawing/2014/main" id="{5387EEB0-9F43-E241-9EDB-010FB36582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08368" y="306896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73E51-46F8-B446-A241-A5395388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9EB96C-3A73-C04A-BEBB-A4574A38DA21}" type="datetime1">
              <a:rPr lang="en-GB" smtClean="0"/>
              <a:t>23/01/2023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CFD4B-BF38-E841-868E-C9F3BBC7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88DCC-68B7-D349-B50E-BEE3CC1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30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5400000" cy="2325802"/>
          </a:xfrm>
        </p:spPr>
        <p:txBody>
          <a:bodyPr/>
          <a:lstStyle>
            <a:lvl1pPr>
              <a:defRPr sz="3600" b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96CC15FA-5D3D-604E-8882-80A283890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18500"/>
            <a:ext cx="5399088" cy="2617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" descr="Image">
            <a:extLst>
              <a:ext uri="{FF2B5EF4-FFF2-40B4-BE49-F238E27FC236}">
                <a16:creationId xmlns:a16="http://schemas.microsoft.com/office/drawing/2014/main" id="{C443FA27-F0DB-1840-998D-206100BED3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40000" y="900000"/>
            <a:ext cx="5400000" cy="5344683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E8E2A6-B6E9-0E47-B88B-F91597C6EF6F}" type="datetime1">
              <a:rPr lang="en-GB" smtClean="0"/>
              <a:t>23/01/2023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67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935F83AB-29A1-EF49-B6EC-5214A87545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" descr="Image">
            <a:extLst>
              <a:ext uri="{FF2B5EF4-FFF2-40B4-BE49-F238E27FC236}">
                <a16:creationId xmlns:a16="http://schemas.microsoft.com/office/drawing/2014/main" id="{E95E3DE4-2C02-DF4D-871A-130A912A3E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58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" descr="Image">
            <a:extLst>
              <a:ext uri="{FF2B5EF4-FFF2-40B4-BE49-F238E27FC236}">
                <a16:creationId xmlns:a16="http://schemas.microsoft.com/office/drawing/2014/main" id="{08A0AD7D-724B-E44B-89BE-D93B46E6BC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5624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218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EC1E24-75CD-5F4B-9329-A21ADF7278A7}" type="datetime1">
              <a:rPr lang="en-GB" smtClean="0"/>
              <a:t>23/01/2023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61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1" name="Table" descr="Text / Table">
            <a:extLst>
              <a:ext uri="{FF2B5EF4-FFF2-40B4-BE49-F238E27FC236}">
                <a16:creationId xmlns:a16="http://schemas.microsoft.com/office/drawing/2014/main" id="{4DEFD8C9-6C2B-9C49-9F6F-5A35A2B747A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/>
              <a:t>Click to add table</a:t>
            </a:r>
            <a:endParaRPr lang="en-US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31E44D0-02C4-914B-B5F4-F5B0F5862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6454" y="2414430"/>
            <a:ext cx="2557322" cy="2623913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4E78F9-D36A-3C49-8032-28024C1293F9}" type="datetime1">
              <a:rPr lang="en-GB" smtClean="0"/>
              <a:t>23/01/2023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94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able" descr="Text / Table">
            <a:extLst>
              <a:ext uri="{FF2B5EF4-FFF2-40B4-BE49-F238E27FC236}">
                <a16:creationId xmlns:a16="http://schemas.microsoft.com/office/drawing/2014/main" id="{01422A73-1E05-8B44-93EA-70AD3FCEEC9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/>
              <a:t>Click to add table</a:t>
            </a:r>
            <a:endParaRPr lang="en-US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D015BAE-CDFB-0848-8398-8E01CAEBA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451091"/>
            <a:ext cx="2610000" cy="2894291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EF9DA9-CC1F-AB4C-B166-1A9E58DBCE45}" type="datetime1">
              <a:rPr lang="en-GB" smtClean="0"/>
              <a:t>23/01/2023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72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Contact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GB" dirty="0"/>
              <a:t>Useful links &amp; contact details</a:t>
            </a:r>
            <a:endParaRPr lang="en-US" dirty="0"/>
          </a:p>
        </p:txBody>
      </p:sp>
      <p:sp>
        <p:nvSpPr>
          <p:cNvPr id="21" name="Text" descr="Text">
            <a:extLst>
              <a:ext uri="{FF2B5EF4-FFF2-40B4-BE49-F238E27FC236}">
                <a16:creationId xmlns:a16="http://schemas.microsoft.com/office/drawing/2014/main" id="{82579D70-1A08-DC42-8CE8-ACA8360A7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" descr="Text">
            <a:extLst>
              <a:ext uri="{FF2B5EF4-FFF2-40B4-BE49-F238E27FC236}">
                <a16:creationId xmlns:a16="http://schemas.microsoft.com/office/drawing/2014/main" id="{82B359B7-CB0C-544C-88EE-891FC732EE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34F527-9F14-5840-A9CC-8D4DA66226A6}" type="datetime1">
              <a:rPr lang="en-GB" smtClean="0"/>
              <a:t>23/01/2023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51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7E0FC6D2-4499-5C4C-8C93-C7590708B796}"/>
              </a:ext>
            </a:extLst>
          </p:cNvPr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1" name="Picture" descr="Image">
            <a:extLst>
              <a:ext uri="{FF2B5EF4-FFF2-40B4-BE49-F238E27FC236}">
                <a16:creationId xmlns:a16="http://schemas.microsoft.com/office/drawing/2014/main" id="{D7C34FC0-F8B1-D041-9578-733D7F3C68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5F848594-69CD-DA4E-BB25-23F671A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5" name="Sub Heading" descr="Sub heading">
            <a:extLst>
              <a:ext uri="{FF2B5EF4-FFF2-40B4-BE49-F238E27FC236}">
                <a16:creationId xmlns:a16="http://schemas.microsoft.com/office/drawing/2014/main" id="{D5AB2EC5-97D3-8D44-BB0B-9125E87D1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239999"/>
            <a:ext cx="6840000" cy="651777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7876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itle slide 2 - singl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</a:extLst>
          </p:cNvPr>
          <p:cNvSpPr/>
          <p:nvPr/>
        </p:nvSpPr>
        <p:spPr>
          <a:xfrm>
            <a:off x="0" y="-1"/>
            <a:ext cx="12192000" cy="25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14916FEE-2CA1-274A-AB9A-27AE550ED61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1" name="Picture " descr="Image">
            <a:extLst>
              <a:ext uri="{FF2B5EF4-FFF2-40B4-BE49-F238E27FC236}">
                <a16:creationId xmlns:a16="http://schemas.microsoft.com/office/drawing/2014/main" id="{7AAB61C2-2ECC-1549-9211-9297F9B81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05456"/>
            <a:ext cx="12192000" cy="435254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88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itle - Double lin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271759B8-0ABB-3643-884B-0A918443C549}"/>
              </a:ext>
            </a:extLst>
          </p:cNvPr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40000"/>
            <a:ext cx="12192000" cy="1679261"/>
          </a:xfrm>
          <a:prstGeom prst="rect">
            <a:avLst/>
          </a:prstGeom>
          <a:solidFill>
            <a:srgbClr val="CC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in Headline" descr="Headline">
            <a:extLst>
              <a:ext uri="{FF2B5EF4-FFF2-40B4-BE49-F238E27FC236}">
                <a16:creationId xmlns:a16="http://schemas.microsoft.com/office/drawing/2014/main" id="{0AFC6B55-24BD-7545-82A9-DD37164DF15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42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72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itle  - Double lin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59606069-DCB2-E341-97E0-98600856E2E5}"/>
              </a:ext>
            </a:extLst>
          </p:cNvPr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A724F846-9E16-0743-9A5C-ED2946248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36914"/>
            <a:ext cx="12192000" cy="168280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122579"/>
            <a:ext cx="12192000" cy="3735421"/>
          </a:xfrm>
          <a:prstGeom prst="rect">
            <a:avLst/>
          </a:prstGeom>
          <a:solidFill>
            <a:srgbClr val="CC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F393605F-7BBC-284E-8DAE-0B5B8411382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347047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495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4242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11" name="Sub Heading" descr="Sub heading">
            <a:extLst>
              <a:ext uri="{FF2B5EF4-FFF2-40B4-BE49-F238E27FC236}">
                <a16:creationId xmlns:a16="http://schemas.microsoft.com/office/drawing/2014/main" id="{169F44E5-11A5-074E-ADAE-05ACB4110A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Large text size, Arial 36 point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225425" indent="-215900"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2427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chemeClr val="tx2"/>
          </a:solidFill>
        </p:spPr>
        <p:txBody>
          <a:bodyPr lIns="360000" tIns="18000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4" name="Sub Heading">
            <a:extLst>
              <a:ext uri="{FF2B5EF4-FFF2-40B4-BE49-F238E27FC236}">
                <a16:creationId xmlns:a16="http://schemas.microsoft.com/office/drawing/2014/main" id="{7EFF5C86-B7E9-E24F-A032-A4DF63C9C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11112" indent="0">
              <a:buNone/>
              <a:defRPr sz="2400"/>
            </a:lvl1pPr>
          </a:lstStyle>
          <a:p>
            <a:pPr lvl="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42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F9ECF375-EFC6-8846-9FEE-E3BEC7506D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6616" y="900000"/>
            <a:ext cx="7534656" cy="5448518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440000"/>
            <a:ext cx="6480000" cy="2880000"/>
          </a:xfrm>
          <a:solidFill>
            <a:schemeClr val="bg1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8" name="Picture " descr="Image">
            <a:extLst>
              <a:ext uri="{FF2B5EF4-FFF2-40B4-BE49-F238E27FC236}">
                <a16:creationId xmlns:a16="http://schemas.microsoft.com/office/drawing/2014/main" id="{9390C092-D95C-EF41-9B4C-B77F203C0B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66715" y="900000"/>
            <a:ext cx="3536848" cy="2906486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9" name="Text" descr="Text">
            <a:extLst>
              <a:ext uri="{FF2B5EF4-FFF2-40B4-BE49-F238E27FC236}">
                <a16:creationId xmlns:a16="http://schemas.microsoft.com/office/drawing/2014/main" id="{B97104E0-DC3E-EB49-A0B8-75D9C6ED8E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2900" y="4164600"/>
            <a:ext cx="3542400" cy="2287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765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52E39625-6121-A140-A00B-27BF9DA23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10439064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4624A7-9DE6-1B4A-8A51-327B67F46016}" type="datetime1">
              <a:rPr lang="en-GB" smtClean="0"/>
              <a:t>23/01/2023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39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CL branding brackground">
            <a:extLst>
              <a:ext uri="{FF2B5EF4-FFF2-40B4-BE49-F238E27FC236}">
                <a16:creationId xmlns:a16="http://schemas.microsoft.com/office/drawing/2014/main" id="{66A102D5-ABE3-9744-AE9F-9AF93B04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64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73" cy="545593"/>
          </a:xfrm>
          <a:prstGeom prst="rect">
            <a:avLst/>
          </a:prstGeom>
        </p:spPr>
      </p:pic>
      <p:sp>
        <p:nvSpPr>
          <p:cNvPr id="1026" name="Title Headline" descr="Headline">
            <a:extLst>
              <a:ext uri="{FF2B5EF4-FFF2-40B4-BE49-F238E27FC236}">
                <a16:creationId xmlns:a16="http://schemas.microsoft.com/office/drawing/2014/main" id="{1389B5D6-B2B6-B044-8F75-8C9E18FFF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89999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headline</a:t>
            </a:r>
            <a:r>
              <a:rPr lang="en-GB" altLang="en-US" dirty="0"/>
              <a:t>, Arial 44pt bold</a:t>
            </a:r>
            <a:endParaRPr lang="en-US" altLang="en-US" dirty="0"/>
          </a:p>
        </p:txBody>
      </p:sp>
      <p:sp>
        <p:nvSpPr>
          <p:cNvPr id="1027" name="Text" descr="Main text">
            <a:extLst>
              <a:ext uri="{FF2B5EF4-FFF2-40B4-BE49-F238E27FC236}">
                <a16:creationId xmlns:a16="http://schemas.microsoft.com/office/drawing/2014/main" id="{840A67E7-10FC-DE4B-8222-DBD366537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376000"/>
            <a:ext cx="1080069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4"/>
            <a:endParaRPr lang="en-US" dirty="0"/>
          </a:p>
        </p:txBody>
      </p:sp>
      <p:sp>
        <p:nvSpPr>
          <p:cNvPr id="4" name="Date " descr="Date">
            <a:extLst>
              <a:ext uri="{FF2B5EF4-FFF2-40B4-BE49-F238E27FC236}">
                <a16:creationId xmlns:a16="http://schemas.microsoft.com/office/drawing/2014/main" id="{BC7573E6-5C96-F54E-8C6A-D81E27BE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2211" y="6480000"/>
            <a:ext cx="27432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450DD0-865C-CD41-845D-45113EE1417B}" type="datetime1">
              <a:rPr lang="en-GB" smtClean="0"/>
              <a:t>23/01/2023</a:t>
            </a:fld>
            <a:endParaRPr lang="en-US"/>
          </a:p>
        </p:txBody>
      </p:sp>
      <p:sp>
        <p:nvSpPr>
          <p:cNvPr id="5" name="Footer " descr="Footer title">
            <a:extLst>
              <a:ext uri="{FF2B5EF4-FFF2-40B4-BE49-F238E27FC236}">
                <a16:creationId xmlns:a16="http://schemas.microsoft.com/office/drawing/2014/main" id="{1B01C4CC-C66F-714D-B313-340C31FA7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0" y="6480000"/>
            <a:ext cx="648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" descr="Page number">
            <a:extLst>
              <a:ext uri="{FF2B5EF4-FFF2-40B4-BE49-F238E27FC236}">
                <a16:creationId xmlns:a16="http://schemas.microsoft.com/office/drawing/2014/main" id="{D2C68658-D4C2-394E-8334-67AC9BE3F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111" y="6480000"/>
            <a:ext cx="769307" cy="2699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UCL Brandi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73" cy="54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5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2250" marR="0" indent="-211138" algn="l" defTabSz="914400" rtl="0" eaLnBrk="1" fontAlgn="base" latinLnBrk="0" hangingPunct="1">
        <a:lnSpc>
          <a:spcPct val="100000"/>
        </a:lnSpc>
        <a:spcBef>
          <a:spcPts val="1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2250" indent="-21113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1138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12" marR="0" indent="0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None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0975" marR="0" indent="-180975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em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11" Type="http://schemas.openxmlformats.org/officeDocument/2006/relationships/image" Target="../media/image9.jpeg"/><Relationship Id="rId5" Type="http://schemas.openxmlformats.org/officeDocument/2006/relationships/image" Target="../media/image60.png"/><Relationship Id="rId10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 descr="Heading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1549105"/>
                <a:ext cx="4212772" cy="2340000"/>
              </a:xfrm>
            </p:spPr>
            <p:txBody>
              <a:bodyPr/>
              <a:lstStyle/>
              <a:p>
                <a:r>
                  <a:rPr lang="en-GB" dirty="0"/>
                  <a:t>Graduate research on Muon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br>
                  <a:rPr lang="en-GB" dirty="0"/>
                </a:br>
                <a:br>
                  <a:rPr lang="en-GB" dirty="0"/>
                </a:br>
                <a:r>
                  <a:rPr lang="en-GB" sz="3200" b="0" dirty="0"/>
                  <a:t>Lucy Bailey</a:t>
                </a:r>
                <a:br>
                  <a:rPr lang="en-GB" sz="3200" b="0" dirty="0"/>
                </a:br>
                <a:r>
                  <a:rPr lang="en-GB" sz="3200" b="0" dirty="0" err="1"/>
                  <a:t>CUWiP</a:t>
                </a:r>
                <a:br>
                  <a:rPr lang="en-GB" sz="3200" b="0" dirty="0"/>
                </a:br>
                <a:r>
                  <a:rPr lang="en-GB" sz="3200" b="0" dirty="0"/>
                  <a:t>22/1/2023</a:t>
                </a:r>
                <a:endParaRPr lang="en-GB" b="0" dirty="0"/>
              </a:p>
            </p:txBody>
          </p:sp>
        </mc:Choice>
        <mc:Fallback xmlns="">
          <p:sp>
            <p:nvSpPr>
              <p:cNvPr id="5" name="Title 4" descr="Heading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549105"/>
                <a:ext cx="4212772" cy="2340000"/>
              </a:xfrm>
              <a:blipFill>
                <a:blip r:embed="rId2"/>
                <a:stretch>
                  <a:fillRect t="-2151" b="-76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964609D-DD65-9E71-CC67-F59534649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25901" cy="136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E3C04-4463-0A1F-3356-5DC29359E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573" y="1364742"/>
            <a:ext cx="7224584" cy="482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4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3E7A-1585-7B82-5C1B-072AF1865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15325"/>
            <a:ext cx="8999900" cy="1368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645E9CE-7837-9478-1A1A-B50BAC97D70D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360000" y="1559413"/>
                <a:ext cx="6782719" cy="2909514"/>
              </a:xfrm>
            </p:spPr>
            <p:txBody>
              <a:bodyPr/>
              <a:lstStyle/>
              <a:p>
                <a:r>
                  <a:rPr lang="en-US" dirty="0"/>
                  <a:t>Plenty of opportunities to do different styles of research as a graduate student. </a:t>
                </a:r>
              </a:p>
              <a:p>
                <a:r>
                  <a:rPr lang="en-US" dirty="0"/>
                  <a:t>People are often happy to let you help if want to try something and you put yourself forward. </a:t>
                </a:r>
              </a:p>
              <a:p>
                <a:r>
                  <a:rPr lang="en-US" dirty="0"/>
                  <a:t>Muon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/>
                  <a:t> should be publishing results from Run 2/3 this year!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645E9CE-7837-9478-1A1A-B50BAC97D7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360000" y="1559413"/>
                <a:ext cx="6782719" cy="2909514"/>
              </a:xfrm>
              <a:blipFill>
                <a:blip r:embed="rId2"/>
                <a:stretch>
                  <a:fillRect l="-2617" t="-4348" r="-2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D4995-4DA5-7202-3557-D0AB70D6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Picture 6" descr="A body of water with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43296A3-73AE-EFA3-8991-441B631E7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419" y="3898992"/>
            <a:ext cx="3744820" cy="2555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BAD9DE-999B-2339-6A21-8789F3314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239" y="3898992"/>
            <a:ext cx="3744820" cy="24996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0FEB335-11F4-7EC7-CB02-97F8B2686C4F}"/>
              </a:ext>
            </a:extLst>
          </p:cNvPr>
          <p:cNvSpPr txBox="1">
            <a:spLocks/>
          </p:cNvSpPr>
          <p:nvPr/>
        </p:nvSpPr>
        <p:spPr bwMode="auto">
          <a:xfrm>
            <a:off x="336083" y="4322907"/>
            <a:ext cx="591610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/>
              <a:t>Thanks for listening!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39DF12-367F-6D93-BDEA-FA9E965F4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582" y="619638"/>
            <a:ext cx="4642506" cy="327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01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68CE4-6E20-32AA-62CF-3DB1CAE1E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203638-FAAB-5A41-7712-5CD14E00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91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97DE8-5B91-B355-50A7-2B39C6B512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0356" y="3696888"/>
            <a:ext cx="5399088" cy="291807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Radial magnetic field</a:t>
            </a:r>
          </a:p>
          <a:p>
            <a:r>
              <a:rPr lang="en-US" dirty="0"/>
              <a:t>Any radial component of the vertical storage field can will also tilt the spin precession plane.</a:t>
            </a:r>
          </a:p>
          <a:p>
            <a:r>
              <a:rPr lang="en-US" dirty="0"/>
              <a:t>Measurement allows us to reduce this systematic uncertainty.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422CB-26F8-4640-FC90-BC4399B9D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573183-2064-8CDF-AB8F-54B223C5465C}"/>
              </a:ext>
            </a:extLst>
          </p:cNvPr>
          <p:cNvGrpSpPr/>
          <p:nvPr/>
        </p:nvGrpSpPr>
        <p:grpSpPr>
          <a:xfrm>
            <a:off x="6729140" y="826028"/>
            <a:ext cx="3416942" cy="2602972"/>
            <a:chOff x="4880528" y="3133431"/>
            <a:chExt cx="2136369" cy="1811418"/>
          </a:xfrm>
        </p:grpSpPr>
        <p:pic>
          <p:nvPicPr>
            <p:cNvPr id="7" name="Picture 6" descr="Chart, diagram&#10;&#10;Description automatically generated">
              <a:extLst>
                <a:ext uri="{FF2B5EF4-FFF2-40B4-BE49-F238E27FC236}">
                  <a16:creationId xmlns:a16="http://schemas.microsoft.com/office/drawing/2014/main" id="{53072F95-B999-03BE-058D-DC44CE7F8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470"/>
            <a:stretch/>
          </p:blipFill>
          <p:spPr>
            <a:xfrm>
              <a:off x="4880528" y="3133431"/>
              <a:ext cx="2136369" cy="181141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0D684A-25F4-145E-57CE-05CC0BB6103B}"/>
                </a:ext>
              </a:extLst>
            </p:cNvPr>
            <p:cNvSpPr/>
            <p:nvPr/>
          </p:nvSpPr>
          <p:spPr>
            <a:xfrm>
              <a:off x="6121092" y="3463296"/>
              <a:ext cx="406400" cy="194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3" descr="Heading">
            <a:extLst>
              <a:ext uri="{FF2B5EF4-FFF2-40B4-BE49-F238E27FC236}">
                <a16:creationId xmlns:a16="http://schemas.microsoft.com/office/drawing/2014/main" id="{34F4CA89-7404-DA2E-A712-CC4F0907990E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8999900" cy="55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</a:rPr>
              <a:t>EDM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B19083-55ED-4D41-5298-856F07FB7A32}"/>
                  </a:ext>
                </a:extLst>
              </p:cNvPr>
              <p:cNvSpPr txBox="1"/>
              <p:nvPr/>
            </p:nvSpPr>
            <p:spPr>
              <a:xfrm>
                <a:off x="162839" y="600391"/>
                <a:ext cx="5933162" cy="5632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GB" sz="2400" b="1" dirty="0">
                    <a:latin typeface="+mn-lt"/>
                  </a:rPr>
                  <a:t>Measurement of muon EDM: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+mn-lt"/>
                  </a:rPr>
                  <a:t>SM predictions well below experimental limits,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−36</m:t>
                        </m:r>
                      </m:sup>
                    </m:sSup>
                  </m:oMath>
                </a14:m>
                <a:r>
                  <a:rPr lang="en-GB" sz="2400" dirty="0" err="1">
                    <a:latin typeface="+mn-lt"/>
                  </a:rPr>
                  <a:t>e·cm</a:t>
                </a:r>
                <a:r>
                  <a:rPr lang="en-GB" sz="2400" dirty="0">
                    <a:latin typeface="+mn-lt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+mn-lt"/>
                  </a:rPr>
                  <a:t>Current best limit of </a:t>
                </a:r>
                <a14:m>
                  <m:oMath xmlns:m="http://schemas.openxmlformats.org/officeDocument/2006/math">
                    <m:r>
                      <a:rPr lang="en-GB" sz="2400" i="1" smtClean="0">
                        <a:effectLst/>
                        <a:latin typeface="Cambria Math" panose="02040503050406030204" pitchFamily="18" charset="0"/>
                      </a:rPr>
                      <m:t>1.8 × </m:t>
                    </m:r>
                    <m:sSup>
                      <m:sSupPr>
                        <m:ctrlPr>
                          <a:rPr lang="en-GB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smtClean="0"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effectLst/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  <m:r>
                      <a:rPr lang="en-GB" sz="240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 err="1">
                    <a:effectLst/>
                    <a:latin typeface="+mn-lt"/>
                  </a:rPr>
                  <a:t>e·cm</a:t>
                </a:r>
                <a:r>
                  <a:rPr lang="en-GB" sz="2400" dirty="0">
                    <a:effectLst/>
                    <a:latin typeface="+mn-lt"/>
                  </a:rPr>
                  <a:t> from BNL</a:t>
                </a:r>
                <a:r>
                  <a:rPr lang="en-GB" sz="2400" dirty="0">
                    <a:latin typeface="+mn-lt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+mn-lt"/>
                  </a:rPr>
                  <a:t>Aim to improve by factor of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2400" dirty="0">
                    <a:latin typeface="+mn-lt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sz="2400" b="1" dirty="0"/>
                  <a:t>Non-zero EDM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At relativistic speed there is a torque from Lorentz transform of magnetic field into muon rest frame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There is also an external electric field from the quadrupoles.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Oscillating average vertical decay angle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2400" dirty="0"/>
                  <a:t> out of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FB19083-55ED-4D41-5298-856F07FB7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39" y="600391"/>
                <a:ext cx="5933162" cy="5632311"/>
              </a:xfrm>
              <a:prstGeom prst="rect">
                <a:avLst/>
              </a:prstGeom>
              <a:blipFill>
                <a:blip r:embed="rId3"/>
                <a:stretch>
                  <a:fillRect l="-1493" t="-901" r="-2559" b="-1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2154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descr="Heading"/>
          <p:cNvSpPr>
            <a:spLocks noGrp="1"/>
          </p:cNvSpPr>
          <p:nvPr>
            <p:ph type="title"/>
          </p:nvPr>
        </p:nvSpPr>
        <p:spPr>
          <a:xfrm>
            <a:off x="0" y="1430147"/>
            <a:ext cx="4212772" cy="1076864"/>
          </a:xfrm>
        </p:spPr>
        <p:txBody>
          <a:bodyPr/>
          <a:lstStyle/>
          <a:p>
            <a:r>
              <a:rPr lang="en-GB" dirty="0"/>
              <a:t>Overview</a:t>
            </a:r>
            <a:endParaRPr lang="en-GB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BC4753-B9BA-9C8C-D830-80DABD223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573" y="1364742"/>
            <a:ext cx="7224584" cy="4822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64609D-DD65-9E71-CC67-F59534649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25901" cy="13647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B2D0DC-8666-B5E1-9955-6D6263770106}"/>
                  </a:ext>
                </a:extLst>
              </p:cNvPr>
              <p:cNvSpPr txBox="1"/>
              <p:nvPr/>
            </p:nvSpPr>
            <p:spPr>
              <a:xfrm>
                <a:off x="220193" y="2356698"/>
                <a:ext cx="3411415" cy="3785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00050" indent="-400050">
                  <a:buFont typeface="+mj-lt"/>
                  <a:buAutoNum type="romanUcPeriod"/>
                </a:pPr>
                <a:r>
                  <a:rPr lang="en-US" sz="2000" b="1" dirty="0"/>
                  <a:t>My background</a:t>
                </a:r>
              </a:p>
              <a:p>
                <a:pPr marL="400050" indent="-400050">
                  <a:buFont typeface="+mj-lt"/>
                  <a:buAutoNum type="romanUcPeriod"/>
                </a:pPr>
                <a:endParaRPr lang="en-US" sz="2000" b="1" dirty="0"/>
              </a:p>
              <a:p>
                <a:pPr marL="400050" indent="-400050">
                  <a:buFont typeface="+mj-lt"/>
                  <a:buAutoNum type="romanUcPeriod"/>
                </a:pPr>
                <a:r>
                  <a:rPr lang="en-US" sz="2000" b="1" dirty="0"/>
                  <a:t>Muon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000" b="1" dirty="0"/>
                  <a:t> and the straw trackers</a:t>
                </a:r>
              </a:p>
              <a:p>
                <a:pPr marL="400050" indent="-400050">
                  <a:buFont typeface="+mj-lt"/>
                  <a:buAutoNum type="romanUcPeriod"/>
                </a:pPr>
                <a:endParaRPr lang="en-US" sz="2000" b="1" dirty="0"/>
              </a:p>
              <a:p>
                <a:pPr marL="400050" indent="-400050">
                  <a:buFont typeface="+mj-lt"/>
                  <a:buAutoNum type="romanUcPeriod"/>
                </a:pPr>
                <a:r>
                  <a:rPr lang="en-US" sz="2000" b="1" dirty="0"/>
                  <a:t>Analysis</a:t>
                </a:r>
              </a:p>
              <a:p>
                <a:pPr marL="400050" indent="-400050">
                  <a:buFont typeface="+mj-lt"/>
                  <a:buAutoNum type="romanUcPeriod"/>
                </a:pPr>
                <a:endParaRPr lang="en-US" sz="2000" b="1" dirty="0"/>
              </a:p>
              <a:p>
                <a:pPr marL="400050" indent="-400050">
                  <a:buFont typeface="+mj-lt"/>
                  <a:buAutoNum type="romanUcPeriod"/>
                </a:pPr>
                <a:r>
                  <a:rPr lang="en-US" sz="2000" b="1" dirty="0"/>
                  <a:t>A year at Fermilab</a:t>
                </a:r>
              </a:p>
              <a:p>
                <a:pPr marL="400050" indent="-400050">
                  <a:buFont typeface="+mj-lt"/>
                  <a:buAutoNum type="romanUcPeriod"/>
                </a:pPr>
                <a:endParaRPr lang="en-US" sz="2000" b="1" dirty="0"/>
              </a:p>
              <a:p>
                <a:pPr marL="400050" indent="-400050">
                  <a:buFont typeface="+mj-lt"/>
                  <a:buAutoNum type="romanUcPeriod"/>
                </a:pPr>
                <a:r>
                  <a:rPr lang="en-US" sz="2000" b="1" dirty="0"/>
                  <a:t>Shifts</a:t>
                </a:r>
              </a:p>
              <a:p>
                <a:pPr marL="400050" indent="-400050">
                  <a:buFont typeface="+mj-lt"/>
                  <a:buAutoNum type="romanUcPeriod"/>
                </a:pPr>
                <a:endParaRPr lang="en-US" sz="2000" b="1" dirty="0"/>
              </a:p>
              <a:p>
                <a:pPr marL="400050" indent="-400050">
                  <a:buFont typeface="+mj-lt"/>
                  <a:buAutoNum type="romanUcPeriod"/>
                </a:pPr>
                <a:r>
                  <a:rPr lang="en-US" sz="2000" b="1" dirty="0"/>
                  <a:t>Summary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B2D0DC-8666-B5E1-9955-6D6263770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93" y="2356698"/>
                <a:ext cx="3411415" cy="3785652"/>
              </a:xfrm>
              <a:prstGeom prst="rect">
                <a:avLst/>
              </a:prstGeom>
              <a:blipFill>
                <a:blip r:embed="rId5"/>
                <a:stretch>
                  <a:fillRect l="-1481" t="-1003" b="-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481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EE9AFF27-7F51-CC54-BA7D-7B293BCAC33F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8999900" cy="5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</a:rPr>
              <a:t>I. My background</a:t>
            </a:r>
          </a:p>
        </p:txBody>
      </p:sp>
      <p:sp>
        <p:nvSpPr>
          <p:cNvPr id="7" name="Text Placeholder 4" descr="Text">
            <a:extLst>
              <a:ext uri="{FF2B5EF4-FFF2-40B4-BE49-F238E27FC236}">
                <a16:creationId xmlns:a16="http://schemas.microsoft.com/office/drawing/2014/main" id="{E955B717-DCE0-EEC5-E9E5-829EC6EC55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109" y="900465"/>
            <a:ext cx="6823092" cy="5018421"/>
          </a:xfrm>
        </p:spPr>
        <p:txBody>
          <a:bodyPr/>
          <a:lstStyle/>
          <a:p>
            <a:r>
              <a:rPr lang="en-GB" dirty="0"/>
              <a:t>Graduated from the University of Bristol with an </a:t>
            </a:r>
            <a:r>
              <a:rPr lang="en-GB" dirty="0" err="1"/>
              <a:t>MSci</a:t>
            </a:r>
            <a:r>
              <a:rPr lang="en-GB" dirty="0"/>
              <a:t> in Theoretical physics.</a:t>
            </a:r>
          </a:p>
          <a:p>
            <a:endParaRPr lang="en-GB" dirty="0"/>
          </a:p>
          <a:p>
            <a:r>
              <a:rPr lang="en-GB" dirty="0"/>
              <a:t>Started my PhD program in September 2021 with the high energy physics group at UCL, working on Muon g-2 .</a:t>
            </a:r>
          </a:p>
          <a:p>
            <a:endParaRPr lang="en-GB" dirty="0"/>
          </a:p>
          <a:p>
            <a:r>
              <a:rPr lang="en-GB" dirty="0"/>
              <a:t>Spent the first term completing some lectures on the Standard Model and statistics. </a:t>
            </a:r>
          </a:p>
          <a:p>
            <a:endParaRPr lang="en-GB" dirty="0"/>
          </a:p>
          <a:p>
            <a:r>
              <a:rPr lang="en-GB" dirty="0"/>
              <a:t>Been working on research for just over a year.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F8A8D-106C-93D0-B4C7-37870834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75F5A-5C31-B25D-DA50-1C31393A9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373" y="0"/>
            <a:ext cx="768087" cy="544286"/>
          </a:xfrm>
          <a:prstGeom prst="rect">
            <a:avLst/>
          </a:prstGeom>
        </p:spPr>
      </p:pic>
      <p:pic>
        <p:nvPicPr>
          <p:cNvPr id="16" name="Picture 15" descr="A group of people wearing graduation gowns and caps&#10;&#10;Description automatically generated with medium confidence">
            <a:extLst>
              <a:ext uri="{FF2B5EF4-FFF2-40B4-BE49-F238E27FC236}">
                <a16:creationId xmlns:a16="http://schemas.microsoft.com/office/drawing/2014/main" id="{1F6C3FD0-D73B-01E1-C8AE-D144D81FBF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468" t="31366" r="31610" b="22815"/>
          <a:stretch/>
        </p:blipFill>
        <p:spPr>
          <a:xfrm>
            <a:off x="8893479" y="1140903"/>
            <a:ext cx="1814407" cy="426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55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 descr="Heading">
                <a:extLst>
                  <a:ext uri="{FF2B5EF4-FFF2-40B4-BE49-F238E27FC236}">
                    <a16:creationId xmlns:a16="http://schemas.microsoft.com/office/drawing/2014/main" id="{EE9AFF27-7F51-CC54-BA7D-7B293BCAC33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0"/>
                <a:ext cx="8999900" cy="544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b="1" i="0" kern="1200" baseline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457200"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914400"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1371600"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1828800" algn="l" rtl="0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GB" sz="4000" dirty="0">
                    <a:solidFill>
                      <a:schemeClr val="bg1"/>
                    </a:solidFill>
                  </a:rPr>
                  <a:t>II. Muon </a:t>
                </a:r>
                <a14:m>
                  <m:oMath xmlns:m="http://schemas.openxmlformats.org/officeDocument/2006/math">
                    <m:r>
                      <a:rPr lang="en-GB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endParaRPr lang="en-GB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itle 3" descr="Heading">
                <a:extLst>
                  <a:ext uri="{FF2B5EF4-FFF2-40B4-BE49-F238E27FC236}">
                    <a16:creationId xmlns:a16="http://schemas.microsoft.com/office/drawing/2014/main" id="{EE9AFF27-7F51-CC54-BA7D-7B293BCAC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8999900" cy="544286"/>
              </a:xfrm>
              <a:prstGeom prst="rect">
                <a:avLst/>
              </a:prstGeom>
              <a:blipFill>
                <a:blip r:embed="rId3"/>
                <a:stretch>
                  <a:fillRect l="-3385" t="-41860" b="-5814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4" descr="Text">
            <a:extLst>
              <a:ext uri="{FF2B5EF4-FFF2-40B4-BE49-F238E27FC236}">
                <a16:creationId xmlns:a16="http://schemas.microsoft.com/office/drawing/2014/main" id="{E955B717-DCE0-EEC5-E9E5-829EC6EC55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460" y="4818807"/>
            <a:ext cx="7910486" cy="1258307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DDBF5E-2192-1F3B-E792-87C40BA34BAF}"/>
              </a:ext>
            </a:extLst>
          </p:cNvPr>
          <p:cNvGrpSpPr/>
          <p:nvPr/>
        </p:nvGrpSpPr>
        <p:grpSpPr>
          <a:xfrm>
            <a:off x="6860253" y="550679"/>
            <a:ext cx="1952144" cy="1959328"/>
            <a:chOff x="6106286" y="1845756"/>
            <a:chExt cx="1932025" cy="193432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00190AD-3998-5B03-6376-359A3B6A7C74}"/>
                </a:ext>
              </a:extLst>
            </p:cNvPr>
            <p:cNvGrpSpPr/>
            <p:nvPr/>
          </p:nvGrpSpPr>
          <p:grpSpPr>
            <a:xfrm>
              <a:off x="6106286" y="1845756"/>
              <a:ext cx="1932025" cy="1934326"/>
              <a:chOff x="5683708" y="2025638"/>
              <a:chExt cx="1932025" cy="193432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3377323-6DDB-B450-3C3A-DD4C1300E521}"/>
                  </a:ext>
                </a:extLst>
              </p:cNvPr>
              <p:cNvGrpSpPr/>
              <p:nvPr/>
            </p:nvGrpSpPr>
            <p:grpSpPr>
              <a:xfrm>
                <a:off x="5683708" y="2025638"/>
                <a:ext cx="1932025" cy="1934326"/>
                <a:chOff x="6478036" y="2550055"/>
                <a:chExt cx="1932025" cy="1934326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DBD3F09-6F83-F7B8-B2B7-2C6CDB653D6E}"/>
                    </a:ext>
                  </a:extLst>
                </p:cNvPr>
                <p:cNvGrpSpPr/>
                <p:nvPr/>
              </p:nvGrpSpPr>
              <p:grpSpPr>
                <a:xfrm>
                  <a:off x="6478036" y="2550055"/>
                  <a:ext cx="1932025" cy="1934326"/>
                  <a:chOff x="7086746" y="2762580"/>
                  <a:chExt cx="1258996" cy="1260496"/>
                </a:xfrm>
              </p:grpSpPr>
              <p:cxnSp>
                <p:nvCxnSpPr>
                  <p:cNvPr id="25" name="Straight Arrow Connector 24">
                    <a:extLst>
                      <a:ext uri="{FF2B5EF4-FFF2-40B4-BE49-F238E27FC236}">
                        <a16:creationId xmlns:a16="http://schemas.microsoft.com/office/drawing/2014/main" id="{C3E8C65F-BC1E-2387-4FA8-0224131C47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704081" y="3077888"/>
                    <a:ext cx="576714" cy="639836"/>
                  </a:xfrm>
                  <a:prstGeom prst="straightConnector1">
                    <a:avLst/>
                  </a:prstGeom>
                  <a:ln w="38100">
                    <a:solidFill>
                      <a:srgbClr val="E13B3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D00641C2-4917-5D6B-A334-4C514034B99F}"/>
                      </a:ext>
                    </a:extLst>
                  </p:cNvPr>
                  <p:cNvSpPr/>
                  <p:nvPr/>
                </p:nvSpPr>
                <p:spPr>
                  <a:xfrm>
                    <a:off x="7403297" y="3393454"/>
                    <a:ext cx="629623" cy="62962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B0F0">
                          <a:shade val="30000"/>
                          <a:satMod val="115000"/>
                        </a:srgbClr>
                      </a:gs>
                      <a:gs pos="50000">
                        <a:srgbClr val="00B0F0">
                          <a:shade val="67500"/>
                          <a:satMod val="115000"/>
                        </a:srgbClr>
                      </a:gs>
                      <a:gs pos="100000">
                        <a:srgbClr val="00B0F0">
                          <a:shade val="100000"/>
                          <a:satMod val="115000"/>
                        </a:srgbClr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Arc 26">
                    <a:extLst>
                      <a:ext uri="{FF2B5EF4-FFF2-40B4-BE49-F238E27FC236}">
                        <a16:creationId xmlns:a16="http://schemas.microsoft.com/office/drawing/2014/main" id="{1E4A3E79-3CA7-0007-00A1-CD076428C90F}"/>
                      </a:ext>
                    </a:extLst>
                  </p:cNvPr>
                  <p:cNvSpPr/>
                  <p:nvPr/>
                </p:nvSpPr>
                <p:spPr>
                  <a:xfrm>
                    <a:off x="7086746" y="3316599"/>
                    <a:ext cx="1258996" cy="649935"/>
                  </a:xfrm>
                  <a:prstGeom prst="arc">
                    <a:avLst>
                      <a:gd name="adj1" fmla="val 16200000"/>
                      <a:gd name="adj2" fmla="val 16121363"/>
                    </a:avLst>
                  </a:prstGeom>
                  <a:noFill/>
                  <a:ln w="38100">
                    <a:solidFill>
                      <a:srgbClr val="FF7B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8" name="TextBox 27">
                        <a:extLst>
                          <a:ext uri="{FF2B5EF4-FFF2-40B4-BE49-F238E27FC236}">
                            <a16:creationId xmlns:a16="http://schemas.microsoft.com/office/drawing/2014/main" id="{0D1BEBEA-EB08-A93A-20B9-8F5A34E2D9E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60007" y="2934995"/>
                        <a:ext cx="141981" cy="24067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GB" sz="2400" b="0" i="1" smtClean="0">
                                      <a:solidFill>
                                        <a:srgbClr val="E13B3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400" b="0" i="1" smtClean="0">
                                      <a:solidFill>
                                        <a:srgbClr val="E13B3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oMath>
                          </m:oMathPara>
                        </a14:m>
                        <a:endParaRPr lang="en-US"/>
                      </a:p>
                    </p:txBody>
                  </p:sp>
                </mc:Choice>
                <mc:Fallback xmlns="">
                  <p:sp>
                    <p:nvSpPr>
                      <p:cNvPr id="21" name="TextBox 20">
                        <a:extLst>
                          <a:ext uri="{FF2B5EF4-FFF2-40B4-BE49-F238E27FC236}">
                            <a16:creationId xmlns:a16="http://schemas.microsoft.com/office/drawing/2014/main" id="{C1CF6A8F-0FE8-9743-9DFE-10EF25B9AA6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60007" y="2934995"/>
                        <a:ext cx="141981" cy="240674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38889" t="-35484" r="-11111" b="-322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E59D900D-B78C-E834-6E4E-3F08929E771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79619" y="2762580"/>
                        <a:ext cx="181926" cy="2698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GB" sz="2400" b="0" i="1" smtClean="0">
                                      <a:solidFill>
                                        <a:srgbClr val="00AB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400" b="0" i="1" smtClean="0">
                                      <a:solidFill>
                                        <a:srgbClr val="00AB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oMath>
                          </m:oMathPara>
                        </a14:m>
                        <a:endParaRPr lang="en-US" sz="2400">
                          <a:solidFill>
                            <a:srgbClr val="0070C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E5BC50DE-2D54-1E46-9E11-877C517D08D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79619" y="2762580"/>
                        <a:ext cx="181926" cy="269839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l="-26087" r="-17391" b="-5882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418BDC06-2864-4603-9FDF-63687A9AA606}"/>
                      </a:ext>
                    </a:extLst>
                  </p:cNvPr>
                  <p:cNvCxnSpPr>
                    <a:cxnSpLocks/>
                    <a:stCxn id="26" idx="0"/>
                  </p:cNvCxnSpPr>
                  <p:nvPr/>
                </p:nvCxnSpPr>
                <p:spPr>
                  <a:xfrm flipV="1">
                    <a:off x="7718109" y="2819762"/>
                    <a:ext cx="1" cy="573692"/>
                  </a:xfrm>
                  <a:prstGeom prst="straightConnector1">
                    <a:avLst/>
                  </a:prstGeom>
                  <a:ln w="38100">
                    <a:solidFill>
                      <a:srgbClr val="00AB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862F262-1606-6B59-3FFD-DEE59FE459B2}"/>
                    </a:ext>
                  </a:extLst>
                </p:cNvPr>
                <p:cNvSpPr txBox="1"/>
                <p:nvPr/>
              </p:nvSpPr>
              <p:spPr>
                <a:xfrm>
                  <a:off x="7005377" y="3911028"/>
                  <a:ext cx="9662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b="1" i="1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BE259367-C1AC-3052-93BC-D24F0672E4FD}"/>
                      </a:ext>
                    </a:extLst>
                  </p:cNvPr>
                  <p:cNvSpPr txBox="1"/>
                  <p:nvPr/>
                </p:nvSpPr>
                <p:spPr>
                  <a:xfrm>
                    <a:off x="6506133" y="3227456"/>
                    <a:ext cx="421782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9058FA5D-C7FB-FC44-9600-B0C328FFEA0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06133" y="3227456"/>
                    <a:ext cx="421782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4286" r="-2857" b="-23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1745CCF-1AE1-D412-FC5D-579A7B9326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1830" y="3062799"/>
              <a:ext cx="35474" cy="100801"/>
            </a:xfrm>
            <a:prstGeom prst="straightConnector1">
              <a:avLst/>
            </a:prstGeom>
            <a:ln w="38100">
              <a:solidFill>
                <a:srgbClr val="FF7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DF99B50-CBE0-E423-A74F-F685924417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07173" y="3223613"/>
              <a:ext cx="24895" cy="87885"/>
            </a:xfrm>
            <a:prstGeom prst="straightConnector1">
              <a:avLst/>
            </a:prstGeom>
            <a:ln w="38100">
              <a:solidFill>
                <a:srgbClr val="FF7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F8A8D-106C-93D0-B4C7-37870834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75F5A-5C31-B25D-DA50-1C31393A96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5373" y="0"/>
            <a:ext cx="768087" cy="544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 descr="Text">
                <a:extLst>
                  <a:ext uri="{FF2B5EF4-FFF2-40B4-BE49-F238E27FC236}">
                    <a16:creationId xmlns:a16="http://schemas.microsoft.com/office/drawing/2014/main" id="{390B031A-CDDC-43F1-A0DA-CD5A7F988CD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23987" y="659029"/>
                <a:ext cx="6213461" cy="5642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25425" marR="0" indent="-225425" algn="l" defTabSz="914400" rtl="0" eaLnBrk="1" fontAlgn="base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2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2250" indent="-22225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SzPct val="80000"/>
                  <a:buFont typeface="Arial" panose="020B0604020202020204" pitchFamily="34" charset="0"/>
                  <a:buChar char="•"/>
                  <a:tabLst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22250" indent="-211138" algn="l" rtl="0" eaLnBrk="1" fontAlgn="base" hangingPunct="1">
                  <a:lnSpc>
                    <a:spcPct val="100000"/>
                  </a:lnSpc>
                  <a:spcBef>
                    <a:spcPts val="500"/>
                  </a:spcBef>
                  <a:spcAft>
                    <a:spcPct val="0"/>
                  </a:spcAft>
                  <a:buSzPct val="80000"/>
                  <a:buFont typeface="Arial" panose="020B0604020202020204" pitchFamily="34" charset="0"/>
                  <a:buChar char="•"/>
                  <a:tabLst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112" marR="0" indent="0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ct val="0"/>
                  </a:spcAft>
                  <a:buClrTx/>
                  <a:buSzPct val="80000"/>
                  <a:buFont typeface="Arial" panose="020B0604020202020204" pitchFamily="34" charset="0"/>
                  <a:buNone/>
                  <a:tabLst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975" marR="0" indent="-180975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ct val="0"/>
                  </a:spcAft>
                  <a:buClrTx/>
                  <a:buSzPct val="80000"/>
                  <a:buFont typeface="Arial" panose="020B0604020202020204" pitchFamily="34" charset="0"/>
                  <a:buChar char="•"/>
                  <a:tabLst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r>
                  <a:rPr lang="en-GB" b="1" dirty="0"/>
                  <a:t>Can think of the muon and its spin like a spinning top.</a:t>
                </a:r>
              </a:p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r>
                  <a:rPr lang="en-GB" b="1" dirty="0"/>
                  <a:t>Measuring the anomalous magnetic moment of a muon.</a:t>
                </a:r>
              </a:p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r>
                  <a:rPr lang="en-GB" b="1" dirty="0"/>
                  <a:t>Why?</a:t>
                </a:r>
              </a:p>
              <a:p>
                <a:r>
                  <a:rPr lang="en-GB" dirty="0"/>
                  <a:t>Allows a precision test of standard model.</a:t>
                </a:r>
              </a:p>
              <a:p>
                <a:r>
                  <a:rPr lang="en-GB" dirty="0"/>
                  <a:t>In 2006 Brookhaven published results showing a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/>
                  <a:t> deviation from SM predictions.</a:t>
                </a:r>
              </a:p>
              <a:p>
                <a:pPr marL="0" indent="0">
                  <a:buNone/>
                </a:pPr>
                <a:r>
                  <a:rPr lang="en-GB" b="1" dirty="0"/>
                  <a:t>Current Status:</a:t>
                </a:r>
              </a:p>
              <a:p>
                <a:pPr lvl="1"/>
                <a:r>
                  <a:rPr lang="en-GB" dirty="0"/>
                  <a:t>Aiming for precision of 140 ppb.</a:t>
                </a:r>
              </a:p>
              <a:p>
                <a:pPr lvl="1"/>
                <a:r>
                  <a:rPr lang="en-GB" dirty="0"/>
                  <a:t>Results from Run 1 combined with results from BNL put the discrepancy at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4.2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/>
                  <a:t>.</a:t>
                </a:r>
              </a:p>
              <a:p>
                <a:pPr lvl="1"/>
                <a:r>
                  <a:rPr lang="en-GB" dirty="0"/>
                  <a:t>Run 6 under way.</a:t>
                </a:r>
              </a:p>
              <a:p>
                <a:pPr lvl="3"/>
                <a:endParaRPr lang="en-GB" sz="24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5" name="Text Placeholder 4" descr="Text">
                <a:extLst>
                  <a:ext uri="{FF2B5EF4-FFF2-40B4-BE49-F238E27FC236}">
                    <a16:creationId xmlns:a16="http://schemas.microsoft.com/office/drawing/2014/main" id="{390B031A-CDDC-43F1-A0DA-CD5A7F988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3987" y="659029"/>
                <a:ext cx="6213461" cy="5642917"/>
              </a:xfrm>
              <a:prstGeom prst="rect">
                <a:avLst/>
              </a:prstGeom>
              <a:blipFill>
                <a:blip r:embed="rId9"/>
                <a:stretch>
                  <a:fillRect l="-3061" t="-1570" b="-17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그림 1">
            <a:extLst>
              <a:ext uri="{FF2B5EF4-FFF2-40B4-BE49-F238E27FC236}">
                <a16:creationId xmlns:a16="http://schemas.microsoft.com/office/drawing/2014/main" id="{777D2C75-1EC0-01F4-477B-3868731CFEE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0285"/>
          <a:stretch/>
        </p:blipFill>
        <p:spPr>
          <a:xfrm>
            <a:off x="6658449" y="2734839"/>
            <a:ext cx="5533551" cy="3449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590134-6673-7874-DF40-CF6DC1A6E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8906" y="911903"/>
            <a:ext cx="21717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89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descr="Heading"/>
          <p:cNvSpPr>
            <a:spLocks noGrp="1"/>
          </p:cNvSpPr>
          <p:nvPr>
            <p:ph type="title"/>
          </p:nvPr>
        </p:nvSpPr>
        <p:spPr>
          <a:xfrm>
            <a:off x="0" y="-21771"/>
            <a:ext cx="8999900" cy="58675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II. Straw trackers</a:t>
            </a:r>
          </a:p>
        </p:txBody>
      </p:sp>
      <p:pic>
        <p:nvPicPr>
          <p:cNvPr id="9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2464DDEF-82E3-4F01-0470-07D460423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11"/>
          <a:stretch/>
        </p:blipFill>
        <p:spPr>
          <a:xfrm>
            <a:off x="5536504" y="2611034"/>
            <a:ext cx="6327681" cy="25934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506730-8B32-521C-ABE6-7640A3352E86}"/>
              </a:ext>
            </a:extLst>
          </p:cNvPr>
          <p:cNvSpPr txBox="1"/>
          <p:nvPr/>
        </p:nvSpPr>
        <p:spPr>
          <a:xfrm>
            <a:off x="309126" y="3577616"/>
            <a:ext cx="58154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3"/>
                </a:solidFill>
                <a:latin typeface="+mn-lt"/>
              </a:rPr>
              <a:t>Positrons</a:t>
            </a:r>
            <a:r>
              <a:rPr lang="en-GB" sz="2400" dirty="0">
                <a:solidFill>
                  <a:srgbClr val="000000"/>
                </a:solidFill>
                <a:latin typeface="+mn-lt"/>
              </a:rPr>
              <a:t> ionise the gas in straw → </a:t>
            </a:r>
            <a:r>
              <a:rPr lang="en-GB" sz="2400" dirty="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</a:rPr>
              <a:t>electrons</a:t>
            </a:r>
            <a:r>
              <a:rPr lang="en-GB" sz="2400" dirty="0">
                <a:solidFill>
                  <a:srgbClr val="000000"/>
                </a:solidFill>
                <a:latin typeface="+mn-lt"/>
              </a:rPr>
              <a:t> travel to the central wire →  signal is produced.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899C5A-729F-ED51-D2F7-6C7FC4726F33}"/>
              </a:ext>
            </a:extLst>
          </p:cNvPr>
          <p:cNvSpPr txBox="1"/>
          <p:nvPr/>
        </p:nvSpPr>
        <p:spPr>
          <a:xfrm>
            <a:off x="188729" y="5129413"/>
            <a:ext cx="7616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+mn-lt"/>
              </a:rPr>
              <a:t>Forwards extrapolation → calorimeters → pile-up identification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+mn-lt"/>
              </a:rPr>
              <a:t>Backwards ex</a:t>
            </a:r>
            <a:r>
              <a:rPr lang="en-GB" sz="2000" dirty="0">
                <a:solidFill>
                  <a:srgbClr val="000000"/>
                </a:solidFill>
                <a:latin typeface="+mn-lt"/>
              </a:rPr>
              <a:t>trapolation → muon decay point → beam profiling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+mn-lt"/>
              </a:rPr>
              <a:t>Track </a:t>
            </a:r>
            <a:r>
              <a:rPr lang="en-GB" sz="2000" dirty="0">
                <a:solidFill>
                  <a:srgbClr val="000000"/>
                </a:solidFill>
                <a:latin typeface="+mn-lt"/>
              </a:rPr>
              <a:t>→ vertical decay angle → EDM measurement</a:t>
            </a: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EAC0D0-68BD-2A56-AC0E-F2B4BF9E7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90AE3-8D2B-1D75-FC52-54C2BBA32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373" y="0"/>
            <a:ext cx="768087" cy="544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06E470-0464-E4BB-87D0-5E1E55DC2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29" y="499808"/>
            <a:ext cx="3590657" cy="18049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C1DBDE-F828-4546-FB49-6FB58994BD2D}"/>
                  </a:ext>
                </a:extLst>
              </p:cNvPr>
              <p:cNvSpPr txBox="1"/>
              <p:nvPr/>
            </p:nvSpPr>
            <p:spPr>
              <a:xfrm>
                <a:off x="595837" y="2742418"/>
                <a:ext cx="3770600" cy="6243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p>
                      <m:sSupPr>
                        <m:ctrlPr>
                          <a:rPr lang="en-GB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altLang="en-US" sz="32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alt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alt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GB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altLang="en-US" sz="3200" dirty="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C1DBDE-F828-4546-FB49-6FB58994B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37" y="2742418"/>
                <a:ext cx="3770600" cy="624338"/>
              </a:xfrm>
              <a:prstGeom prst="rect">
                <a:avLst/>
              </a:prstGeom>
              <a:blipFill>
                <a:blip r:embed="rId7"/>
                <a:stretch>
                  <a:fillRect l="-1347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246137F-C543-DDF4-FC7D-9C9B2530D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9372" y="636216"/>
            <a:ext cx="8332628" cy="20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9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EE9AFF27-7F51-CC54-BA7D-7B293BCAC33F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8999900" cy="5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</a:rPr>
              <a:t>III. Analysis</a:t>
            </a:r>
          </a:p>
        </p:txBody>
      </p:sp>
      <p:sp>
        <p:nvSpPr>
          <p:cNvPr id="7" name="Text Placeholder 4" descr="Text">
            <a:extLst>
              <a:ext uri="{FF2B5EF4-FFF2-40B4-BE49-F238E27FC236}">
                <a16:creationId xmlns:a16="http://schemas.microsoft.com/office/drawing/2014/main" id="{E955B717-DCE0-EEC5-E9E5-829EC6EC55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6221" y="1210963"/>
            <a:ext cx="6935898" cy="4558070"/>
          </a:xfrm>
        </p:spPr>
        <p:txBody>
          <a:bodyPr/>
          <a:lstStyle/>
          <a:p>
            <a:r>
              <a:rPr lang="en-GB" dirty="0"/>
              <a:t>Looking at ways we can improve our tracking to increase the number of tracks and reduce statistical errors.</a:t>
            </a:r>
          </a:p>
          <a:p>
            <a:pPr marL="0" indent="0">
              <a:buNone/>
            </a:pPr>
            <a:r>
              <a:rPr lang="en-GB" dirty="0"/>
              <a:t>	- Checking the calibrations are still working.</a:t>
            </a:r>
          </a:p>
          <a:p>
            <a:pPr marL="0" indent="0">
              <a:buNone/>
            </a:pPr>
            <a:r>
              <a:rPr lang="en-GB" dirty="0"/>
              <a:t>	- Assessing the appropriateness of the 	quality cuts.</a:t>
            </a:r>
          </a:p>
          <a:p>
            <a:r>
              <a:rPr lang="en-GB" dirty="0"/>
              <a:t>Analysing the tracker data to extract a measurement of the muon EDM (electric dipole moment).</a:t>
            </a:r>
          </a:p>
          <a:p>
            <a:r>
              <a:rPr lang="en-GB" dirty="0"/>
              <a:t>Running large analysis jobs a cluster.</a:t>
            </a:r>
          </a:p>
          <a:p>
            <a:r>
              <a:rPr lang="en-GB" dirty="0"/>
              <a:t>Learning to write ROOT and C++ code.</a:t>
            </a:r>
          </a:p>
          <a:p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F8A8D-106C-93D0-B4C7-37870834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75F5A-5C31-B25D-DA50-1C31393A9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373" y="0"/>
            <a:ext cx="768087" cy="544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C3C274-62E5-E354-2C70-82FBFD8D6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121245" y="40199"/>
            <a:ext cx="3023792" cy="4441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FFDEAC-2CE2-7D84-91F4-B1256E4E0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185865" y="894778"/>
            <a:ext cx="2912108" cy="489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B59D24-84ED-BF0C-8A35-3F587D40C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212315" y="2450712"/>
            <a:ext cx="2913488" cy="451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EE9AFF27-7F51-CC54-BA7D-7B293BCAC33F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8999900" cy="5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</a:rPr>
              <a:t>IIII. A year at Fermilab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F8A8D-106C-93D0-B4C7-37870834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75F5A-5C31-B25D-DA50-1C31393A9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373" y="0"/>
            <a:ext cx="768087" cy="544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E77DC8-BDBA-8589-618E-5A8165E5E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44"/>
          <a:stretch/>
        </p:blipFill>
        <p:spPr>
          <a:xfrm>
            <a:off x="6096000" y="544286"/>
            <a:ext cx="6060029" cy="4174908"/>
          </a:xfrm>
          <a:prstGeom prst="rect">
            <a:avLst/>
          </a:prstGeom>
        </p:spPr>
      </p:pic>
      <p:sp>
        <p:nvSpPr>
          <p:cNvPr id="9" name="Text Placeholder 4" descr="Text">
            <a:extLst>
              <a:ext uri="{FF2B5EF4-FFF2-40B4-BE49-F238E27FC236}">
                <a16:creationId xmlns:a16="http://schemas.microsoft.com/office/drawing/2014/main" id="{FA8DADD8-9270-8FE6-481B-CD0618320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5611" y="745583"/>
            <a:ext cx="5690389" cy="5512455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As part of my PhD, I am spending a year working at Fermilab.</a:t>
            </a:r>
          </a:p>
          <a:p>
            <a:r>
              <a:rPr lang="en-GB" dirty="0"/>
              <a:t>Allows me to get some hands on experience with the experiment.</a:t>
            </a:r>
          </a:p>
          <a:p>
            <a:r>
              <a:rPr lang="en-GB" dirty="0"/>
              <a:t>Great chance to meet other students working on different experiments and more experienced scientists.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Other opportunities for travel...</a:t>
            </a:r>
          </a:p>
          <a:p>
            <a:r>
              <a:rPr lang="en-GB" dirty="0"/>
              <a:t>Attended a Summer School in Oxford, lectures on the Standard Model and phenomenology.</a:t>
            </a:r>
          </a:p>
          <a:p>
            <a:r>
              <a:rPr lang="en-GB" dirty="0"/>
              <a:t>Collaboration meetings hosted by different institutions.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0A595-A5F3-5B93-27D3-C56A1EA59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5849" y="3180350"/>
            <a:ext cx="4628102" cy="307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EE9AFF27-7F51-CC54-BA7D-7B293BCAC33F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8999900" cy="5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</a:rPr>
              <a:t>IIII. Getting hands-on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F8A8D-106C-93D0-B4C7-37870834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75F5A-5C31-B25D-DA50-1C31393A9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373" y="0"/>
            <a:ext cx="768087" cy="544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6F7D46-E2A3-9C5B-4813-07FA77913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384" y="3087164"/>
            <a:ext cx="4123200" cy="30924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324792-AA7C-9754-7EBB-D733444B5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912" y="1091139"/>
            <a:ext cx="7387686" cy="5088425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Radial field measurement</a:t>
            </a:r>
          </a:p>
          <a:p>
            <a:r>
              <a:rPr lang="en-GB" dirty="0"/>
              <a:t>Important for reducing systematic errors, especially for the EDM measurement. </a:t>
            </a:r>
          </a:p>
          <a:p>
            <a:r>
              <a:rPr lang="en-GB" dirty="0"/>
              <a:t>Done during the summer shutdown to take a direct measurement inside the ring.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Tracker leaks</a:t>
            </a:r>
          </a:p>
          <a:p>
            <a:r>
              <a:rPr lang="en-GB" dirty="0"/>
              <a:t>Working in a clean room.</a:t>
            </a:r>
            <a:endParaRPr lang="en-GB" b="1" dirty="0"/>
          </a:p>
          <a:p>
            <a:r>
              <a:rPr lang="en-GB" dirty="0"/>
              <a:t>Looking for leaks in the trackers using a flammable gas detector.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6B3132-B1DE-21CB-E02E-4F4525151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384" y="544286"/>
            <a:ext cx="4125045" cy="309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EE9AFF27-7F51-CC54-BA7D-7B293BCAC33F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8999900" cy="5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</a:rPr>
              <a:t>IV. Shifts</a:t>
            </a:r>
          </a:p>
        </p:txBody>
      </p:sp>
      <p:sp>
        <p:nvSpPr>
          <p:cNvPr id="7" name="Text Placeholder 4" descr="Text">
            <a:extLst>
              <a:ext uri="{FF2B5EF4-FFF2-40B4-BE49-F238E27FC236}">
                <a16:creationId xmlns:a16="http://schemas.microsoft.com/office/drawing/2014/main" id="{E955B717-DCE0-EEC5-E9E5-829EC6EC55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860" y="798653"/>
            <a:ext cx="6959016" cy="563691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Working on a running experiment: </a:t>
            </a:r>
            <a:endParaRPr lang="en-GB" sz="2400" dirty="0"/>
          </a:p>
          <a:p>
            <a:r>
              <a:rPr lang="en-GB" dirty="0"/>
              <a:t>Taking shifts on the experiment.</a:t>
            </a:r>
          </a:p>
          <a:p>
            <a:pPr marL="0" indent="0">
              <a:buNone/>
            </a:pPr>
            <a:r>
              <a:rPr lang="en-GB" dirty="0"/>
              <a:t>	- Adapted to remote shifts during the 		pandemic.</a:t>
            </a:r>
          </a:p>
          <a:p>
            <a:pPr marL="0" indent="0">
              <a:buNone/>
            </a:pPr>
            <a:r>
              <a:rPr lang="en-GB" dirty="0"/>
              <a:t>	- Monitoring the main components of the 	experiment.</a:t>
            </a:r>
          </a:p>
          <a:p>
            <a:pPr marL="0" indent="0">
              <a:buNone/>
            </a:pPr>
            <a:r>
              <a:rPr lang="en-GB" dirty="0"/>
              <a:t>	- Completing checklists.</a:t>
            </a:r>
          </a:p>
          <a:p>
            <a:pPr marL="0" indent="0">
              <a:buNone/>
            </a:pPr>
            <a:r>
              <a:rPr lang="en-GB" dirty="0"/>
              <a:t>	- Fixing smaller issues such as restarting the 	DAQ or recovering from sparks.</a:t>
            </a:r>
          </a:p>
          <a:p>
            <a:pPr marL="0" indent="0">
              <a:buNone/>
            </a:pPr>
            <a:r>
              <a:rPr lang="en-GB" dirty="0"/>
              <a:t>	- Calling the appropriate expert if required.</a:t>
            </a:r>
          </a:p>
          <a:p>
            <a:r>
              <a:rPr lang="en-GB" dirty="0"/>
              <a:t>’Offline’ shifts monitoring and submitting production jobs.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F8A8D-106C-93D0-B4C7-37870834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75F5A-5C31-B25D-DA50-1C31393A9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373" y="0"/>
            <a:ext cx="768087" cy="544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F79C3A-7365-EAF6-5C4E-5CFA96B3E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735" y="544286"/>
            <a:ext cx="4227683" cy="563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00011"/>
      </p:ext>
    </p:extLst>
  </p:cSld>
  <p:clrMapOvr>
    <a:masterClrMapping/>
  </p:clrMapOvr>
</p:sld>
</file>

<file path=ppt/theme/theme1.xml><?xml version="1.0" encoding="utf-8"?>
<a:theme xmlns:a="http://schemas.openxmlformats.org/drawingml/2006/main" name="UCL Bright Blue Slide Theme">
  <a:themeElements>
    <a:clrScheme name="UCL Bright Blue Theme">
      <a:dk1>
        <a:srgbClr val="000000"/>
      </a:dk1>
      <a:lt1>
        <a:srgbClr val="FFFFFF"/>
      </a:lt1>
      <a:dk2>
        <a:srgbClr val="0097A9"/>
      </a:dk2>
      <a:lt2>
        <a:srgbClr val="CCEAEE"/>
      </a:lt2>
      <a:accent1>
        <a:srgbClr val="002855"/>
      </a:accent1>
      <a:accent2>
        <a:srgbClr val="BBC592"/>
      </a:accent2>
      <a:accent3>
        <a:srgbClr val="E03C31"/>
      </a:accent3>
      <a:accent4>
        <a:srgbClr val="B5BD00"/>
      </a:accent4>
      <a:accent5>
        <a:srgbClr val="EA7600"/>
      </a:accent5>
      <a:accent6>
        <a:srgbClr val="F6BE00"/>
      </a:accent6>
      <a:hlink>
        <a:srgbClr val="0097A9"/>
      </a:hlink>
      <a:folHlink>
        <a:srgbClr val="0097A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name of colour">
      <a:srgbClr val="000000"/>
    </a:custClr>
  </a:custClrLst>
  <a:extLst>
    <a:ext uri="{05A4C25C-085E-4340-85A3-A5531E510DB2}">
      <thm15:themeFamily xmlns:thm15="http://schemas.microsoft.com/office/thememl/2012/main" name="UCL_Slide_Master_Bright_Blue" id="{F1B836E0-951C-A44A-B94B-6386EC44AD61}" vid="{8CD66535-73EC-7944-92DB-4B8B727761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4ADD47B68F244089BBDDC01A883908" ma:contentTypeVersion="13" ma:contentTypeDescription="Create a new document." ma:contentTypeScope="" ma:versionID="1a95ec089373963790b30efd154ab720">
  <xsd:schema xmlns:xsd="http://www.w3.org/2001/XMLSchema" xmlns:xs="http://www.w3.org/2001/XMLSchema" xmlns:p="http://schemas.microsoft.com/office/2006/metadata/properties" xmlns:ns3="d5fb6ed1-db9c-48a3-a5c6-9c2d850d1a1b" xmlns:ns4="31319a9f-c50a-4d3b-8fa9-492cace4e4c3" targetNamespace="http://schemas.microsoft.com/office/2006/metadata/properties" ma:root="true" ma:fieldsID="638ba751aff1c145b5af88aaaab0b652" ns3:_="" ns4:_="">
    <xsd:import namespace="d5fb6ed1-db9c-48a3-a5c6-9c2d850d1a1b"/>
    <xsd:import namespace="31319a9f-c50a-4d3b-8fa9-492cace4e4c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b6ed1-db9c-48a3-a5c6-9c2d850d1a1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319a9f-c50a-4d3b-8fa9-492cace4e4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68D36D-44E6-4719-80D5-14940BA0E1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3093EF-4450-4318-A2E2-BCB97F3135CA}">
  <ds:schemaRefs>
    <ds:schemaRef ds:uri="http://purl.org/dc/dcmitype/"/>
    <ds:schemaRef ds:uri="31319a9f-c50a-4d3b-8fa9-492cace4e4c3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d5fb6ed1-db9c-48a3-a5c6-9c2d850d1a1b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47EC71AB-5523-4971-B1E0-F876FFF521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fb6ed1-db9c-48a3-a5c6-9c2d850d1a1b"/>
    <ds:schemaRef ds:uri="31319a9f-c50a-4d3b-8fa9-492cace4e4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UCL Bright Blue Slide Theme</Template>
  <TotalTime>16395</TotalTime>
  <Words>699</Words>
  <Application>Microsoft Macintosh PowerPoint</Application>
  <PresentationFormat>Widescreen</PresentationFormat>
  <Paragraphs>110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Cambria Math</vt:lpstr>
      <vt:lpstr>UCL Bright Blue Slide Theme</vt:lpstr>
      <vt:lpstr>Graduate research on Muon g-2  Lucy Bailey CUWiP 22/1/2023</vt:lpstr>
      <vt:lpstr>Overview</vt:lpstr>
      <vt:lpstr>PowerPoint Presentation</vt:lpstr>
      <vt:lpstr>PowerPoint Presentation</vt:lpstr>
      <vt:lpstr>II. Straw trackers</vt:lpstr>
      <vt:lpstr>PowerPoint Presentation</vt:lpstr>
      <vt:lpstr>PowerPoint Presentation</vt:lpstr>
      <vt:lpstr>PowerPoint Presentation</vt:lpstr>
      <vt:lpstr>PowerPoint Presentation</vt:lpstr>
      <vt:lpstr>Summary</vt:lpstr>
      <vt:lpstr>Backup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Straws trackers for Muon g-2  Lucy Bailey Transfer talk 11/11/2022</dc:title>
  <dc:creator>Bailey, Lucy</dc:creator>
  <cp:lastModifiedBy>Bailey, Lucy</cp:lastModifiedBy>
  <cp:revision>16</cp:revision>
  <dcterms:created xsi:type="dcterms:W3CDTF">2022-11-10T14:53:54Z</dcterms:created>
  <dcterms:modified xsi:type="dcterms:W3CDTF">2023-01-23T16:05:20Z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0x010100994ADD47B68F244089BBDDC01A883908</vt:lpwstr>
  </property>
</Properties>
</file>