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sldIdLst>
    <p:sldId id="258" r:id="rId5"/>
    <p:sldId id="297" r:id="rId6"/>
    <p:sldId id="293" r:id="rId7"/>
    <p:sldId id="294" r:id="rId8"/>
    <p:sldId id="295" r:id="rId9"/>
    <p:sldId id="289" r:id="rId10"/>
    <p:sldId id="290" r:id="rId11"/>
    <p:sldId id="574" r:id="rId12"/>
    <p:sldId id="358" r:id="rId13"/>
    <p:sldId id="572" r:id="rId14"/>
    <p:sldId id="298" r:id="rId15"/>
    <p:sldId id="299" r:id="rId16"/>
    <p:sldId id="300" r:id="rId17"/>
    <p:sldId id="301" r:id="rId18"/>
    <p:sldId id="296" r:id="rId19"/>
    <p:sldId id="303" r:id="rId20"/>
    <p:sldId id="304" r:id="rId21"/>
    <p:sldId id="288" r:id="rId22"/>
    <p:sldId id="305" r:id="rId23"/>
    <p:sldId id="302" r:id="rId24"/>
    <p:sldId id="306" r:id="rId25"/>
    <p:sldId id="575" r:id="rId26"/>
    <p:sldId id="576" r:id="rId27"/>
    <p:sldId id="571" r:id="rId28"/>
    <p:sldId id="307" r:id="rId29"/>
    <p:sldId id="353" r:id="rId30"/>
    <p:sldId id="354" r:id="rId31"/>
    <p:sldId id="356" r:id="rId32"/>
    <p:sldId id="565" r:id="rId33"/>
    <p:sldId id="566" r:id="rId34"/>
    <p:sldId id="364" r:id="rId35"/>
    <p:sldId id="559" r:id="rId36"/>
    <p:sldId id="568" r:id="rId37"/>
    <p:sldId id="567" r:id="rId38"/>
    <p:sldId id="355" r:id="rId39"/>
    <p:sldId id="291" r:id="rId40"/>
    <p:sldId id="573" r:id="rId41"/>
    <p:sldId id="569" r:id="rId42"/>
    <p:sldId id="5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940CB-6AC4-4B76-8244-E9C7F40494BC}" v="2" dt="2023-01-20T23:22:17.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87427" autoAdjust="0"/>
  </p:normalViewPr>
  <p:slideViewPr>
    <p:cSldViewPr snapToGrid="0">
      <p:cViewPr varScale="1">
        <p:scale>
          <a:sx n="59" d="100"/>
          <a:sy n="59" d="100"/>
        </p:scale>
        <p:origin x="624" y="24"/>
      </p:cViewPr>
      <p:guideLst/>
    </p:cSldViewPr>
  </p:slideViewPr>
  <p:notesTextViewPr>
    <p:cViewPr>
      <p:scale>
        <a:sx n="3" d="2"/>
        <a:sy n="3" d="2"/>
      </p:scale>
      <p:origin x="0" y="0"/>
    </p:cViewPr>
  </p:notesTextViewPr>
  <p:sorterViewPr>
    <p:cViewPr>
      <p:scale>
        <a:sx n="66" d="100"/>
        <a:sy n="66" d="100"/>
      </p:scale>
      <p:origin x="0" y="-3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10.100.70.10\rpool_base\susan\astro%20long\minority%20path%20models%202012%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ublic\Documents\Rachel\post%20prstper%20charts%20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10.100.70.20\rpool_base\starr\MY.PC\STARR\ARTWORK\GRAPHICS\Women%20data\BS%20women%20in%20selected%20fields%2085-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10.100.70.20\rpool_base\starr\MY.PC\STARR\ARTWORK\GRAPHICS\Women%20data\PhD%20women%20in%20selected%20fields%2082-1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10.100.70.20\rpool_base\starr\MY.PC\STARR\ARTWORK\GRAPHICS\Race%20Data\PctBlack&amp;HispBS94-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C45A-4FB2-BA75-3A8A337BF613}"/>
              </c:ext>
            </c:extLst>
          </c:dPt>
          <c:dPt>
            <c:idx val="1"/>
            <c:invertIfNegative val="0"/>
            <c:bubble3D val="0"/>
            <c:spPr>
              <a:solidFill>
                <a:srgbClr val="00B0F0"/>
              </a:solidFill>
              <a:ln>
                <a:noFill/>
              </a:ln>
              <a:effectLst/>
            </c:spPr>
            <c:extLst>
              <c:ext xmlns:c16="http://schemas.microsoft.com/office/drawing/2014/chart" uri="{C3380CC4-5D6E-409C-BE32-E72D297353CC}">
                <c16:uniqueId val="{00000003-C45A-4FB2-BA75-3A8A337BF613}"/>
              </c:ext>
            </c:extLst>
          </c:dPt>
          <c:dPt>
            <c:idx val="2"/>
            <c:invertIfNegative val="0"/>
            <c:bubble3D val="0"/>
            <c:spPr>
              <a:solidFill>
                <a:srgbClr val="00B0F0"/>
              </a:solidFill>
              <a:ln>
                <a:noFill/>
              </a:ln>
              <a:effectLst/>
            </c:spPr>
            <c:extLst>
              <c:ext xmlns:c16="http://schemas.microsoft.com/office/drawing/2014/chart" uri="{C3380CC4-5D6E-409C-BE32-E72D297353CC}">
                <c16:uniqueId val="{00000005-C45A-4FB2-BA75-3A8A337BF613}"/>
              </c:ext>
            </c:extLst>
          </c:dPt>
          <c:dPt>
            <c:idx val="3"/>
            <c:invertIfNegative val="0"/>
            <c:bubble3D val="0"/>
            <c:spPr>
              <a:solidFill>
                <a:srgbClr val="C00000"/>
              </a:solidFill>
              <a:ln>
                <a:noFill/>
              </a:ln>
              <a:effectLst/>
            </c:spPr>
            <c:extLst>
              <c:ext xmlns:c16="http://schemas.microsoft.com/office/drawing/2014/chart" uri="{C3380CC4-5D6E-409C-BE32-E72D297353CC}">
                <c16:uniqueId val="{00000007-C45A-4FB2-BA75-3A8A337BF613}"/>
              </c:ext>
            </c:extLst>
          </c:dPt>
          <c:dPt>
            <c:idx val="4"/>
            <c:invertIfNegative val="0"/>
            <c:bubble3D val="0"/>
            <c:spPr>
              <a:solidFill>
                <a:srgbClr val="C00000"/>
              </a:solidFill>
              <a:ln>
                <a:noFill/>
              </a:ln>
              <a:effectLst/>
            </c:spPr>
            <c:extLst>
              <c:ext xmlns:c16="http://schemas.microsoft.com/office/drawing/2014/chart" uri="{C3380CC4-5D6E-409C-BE32-E72D297353CC}">
                <c16:uniqueId val="{00000009-C45A-4FB2-BA75-3A8A337BF613}"/>
              </c:ext>
            </c:extLst>
          </c:dPt>
          <c:dLbls>
            <c:dLbl>
              <c:idx val="0"/>
              <c:layout>
                <c:manualLayout>
                  <c:x val="-0.12176301245794979"/>
                  <c:y val="8.0584944312324103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dirty="0">
                        <a:solidFill>
                          <a:schemeClr val="bg1"/>
                        </a:solidFill>
                      </a:rPr>
                      <a:t>B,</a:t>
                    </a:r>
                    <a:r>
                      <a:rPr lang="en-US" sz="1400" baseline="0" dirty="0">
                        <a:solidFill>
                          <a:schemeClr val="bg1"/>
                        </a:solidFill>
                      </a:rPr>
                      <a:t> H, or I</a:t>
                    </a:r>
                    <a:r>
                      <a:rPr lang="en-US" sz="1400" dirty="0">
                        <a:solidFill>
                          <a:schemeClr val="bg1"/>
                        </a:solidFill>
                      </a:rPr>
                      <a:t> Man</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1555533991349673"/>
                      <c:h val="0.1035498265814377"/>
                    </c:manualLayout>
                  </c15:layout>
                  <c15:showDataLabelsRange val="0"/>
                </c:ext>
                <c:ext xmlns:c16="http://schemas.microsoft.com/office/drawing/2014/chart" uri="{C3380CC4-5D6E-409C-BE32-E72D297353CC}">
                  <c16:uniqueId val="{00000001-C45A-4FB2-BA75-3A8A337BF613}"/>
                </c:ext>
              </c:extLst>
            </c:dLbl>
            <c:dLbl>
              <c:idx val="1"/>
              <c:layout>
                <c:manualLayout>
                  <c:x val="-0.2775094218991857"/>
                  <c:y val="-3.3647375504710633E-3"/>
                </c:manualLayout>
              </c:layout>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r>
                      <a:rPr lang="en-US" sz="1400">
                        <a:solidFill>
                          <a:sysClr val="windowText" lastClr="000000"/>
                        </a:solidFill>
                      </a:rPr>
                      <a:t>White Woman, not Postdoc</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4620718083316509"/>
                      <c:h val="8.4017496635262451E-2"/>
                    </c:manualLayout>
                  </c15:layout>
                  <c15:showDataLabelsRange val="0"/>
                </c:ext>
                <c:ext xmlns:c16="http://schemas.microsoft.com/office/drawing/2014/chart" uri="{C3380CC4-5D6E-409C-BE32-E72D297353CC}">
                  <c16:uniqueId val="{00000003-C45A-4FB2-BA75-3A8A337BF613}"/>
                </c:ext>
              </c:extLst>
            </c:dLbl>
            <c:dLbl>
              <c:idx val="2"/>
              <c:layout>
                <c:manualLayout>
                  <c:x val="-0.32010906482200291"/>
                  <c:y val="0"/>
                </c:manualLayout>
              </c:layout>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r>
                      <a:rPr lang="en-US" sz="1400">
                        <a:solidFill>
                          <a:sysClr val="windowText" lastClr="000000"/>
                        </a:solidFill>
                      </a:rPr>
                      <a:t>White Woman, Postdoc</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6546592547410447"/>
                      <c:h val="8.4017420090168451E-2"/>
                    </c:manualLayout>
                  </c15:layout>
                  <c15:showDataLabelsRange val="0"/>
                </c:ext>
                <c:ext xmlns:c16="http://schemas.microsoft.com/office/drawing/2014/chart" uri="{C3380CC4-5D6E-409C-BE32-E72D297353CC}">
                  <c16:uniqueId val="{00000005-C45A-4FB2-BA75-3A8A337BF613}"/>
                </c:ext>
              </c:extLst>
            </c:dLbl>
            <c:dLbl>
              <c:idx val="3"/>
              <c:layout>
                <c:manualLayout>
                  <c:x val="-0.34979151559874083"/>
                  <c:y val="-5.3139268840395396E-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r>
                      <a:rPr lang="en-US" sz="1400" dirty="0">
                        <a:solidFill>
                          <a:schemeClr val="bg1"/>
                        </a:solidFill>
                      </a:rPr>
                      <a:t>Black,</a:t>
                    </a:r>
                    <a:r>
                      <a:rPr lang="en-US" sz="1400" baseline="0" dirty="0">
                        <a:solidFill>
                          <a:schemeClr val="bg1"/>
                        </a:solidFill>
                      </a:rPr>
                      <a:t> Hispanic, or Indigenous </a:t>
                    </a:r>
                    <a:r>
                      <a:rPr lang="en-US" sz="1400" dirty="0">
                        <a:solidFill>
                          <a:schemeClr val="bg1"/>
                        </a:solidFill>
                      </a:rPr>
                      <a:t> Woman, not</a:t>
                    </a:r>
                    <a:r>
                      <a:rPr lang="en-US" sz="1400" baseline="0" dirty="0">
                        <a:solidFill>
                          <a:schemeClr val="bg1"/>
                        </a:solidFill>
                      </a:rPr>
                      <a:t> Postdoc</a:t>
                    </a:r>
                    <a:endParaRPr lang="en-US" sz="140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4645281135632694"/>
                      <c:h val="7.622470627758321E-2"/>
                    </c:manualLayout>
                  </c15:layout>
                  <c15:showDataLabelsRange val="0"/>
                </c:ext>
                <c:ext xmlns:c16="http://schemas.microsoft.com/office/drawing/2014/chart" uri="{C3380CC4-5D6E-409C-BE32-E72D297353CC}">
                  <c16:uniqueId val="{00000007-C45A-4FB2-BA75-3A8A337BF613}"/>
                </c:ext>
              </c:extLst>
            </c:dLbl>
            <c:dLbl>
              <c:idx val="4"/>
              <c:layout>
                <c:manualLayout>
                  <c:x val="-0.26286956798246247"/>
                  <c:y val="-3.9203549287926947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solidFill>
                          <a:schemeClr val="bg1"/>
                        </a:solidFill>
                      </a:rPr>
                      <a:t>Black, Hispanic, or Indigenous Woman, Postdoc</a:t>
                    </a:r>
                    <a:endParaRPr lang="en-US" sz="140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48075423505600534"/>
                      <c:h val="8.4017420090168451E-2"/>
                    </c:manualLayout>
                  </c15:layout>
                  <c15:showDataLabelsRange val="0"/>
                </c:ext>
                <c:ext xmlns:c16="http://schemas.microsoft.com/office/drawing/2014/chart" uri="{C3380CC4-5D6E-409C-BE32-E72D297353CC}">
                  <c16:uniqueId val="{00000009-C45A-4FB2-BA75-3A8A337BF6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'[minority path models 2012 data.xlsx]Sheet3'!$N$82:$N$86</c:f>
              <c:strCache>
                <c:ptCount val="5"/>
                <c:pt idx="0">
                  <c:v>URM male</c:v>
                </c:pt>
                <c:pt idx="1">
                  <c:v>Non-URM female, not Pdoc</c:v>
                </c:pt>
                <c:pt idx="2">
                  <c:v>Non-URM female, Pdoc</c:v>
                </c:pt>
                <c:pt idx="3">
                  <c:v>URM female, not Pdoc</c:v>
                </c:pt>
                <c:pt idx="4">
                  <c:v>URM female, Pdoc</c:v>
                </c:pt>
              </c:strCache>
            </c:strRef>
          </c:cat>
          <c:val>
            <c:numRef>
              <c:f>'[minority path models 2012 data.xlsx]Sheet3'!$O$82:$O$86</c:f>
              <c:numCache>
                <c:formatCode>General</c:formatCode>
                <c:ptCount val="5"/>
                <c:pt idx="0">
                  <c:v>2.4931058537130566</c:v>
                </c:pt>
                <c:pt idx="1">
                  <c:v>5.9208232210809779</c:v>
                </c:pt>
                <c:pt idx="2">
                  <c:v>7.8017748244680281</c:v>
                </c:pt>
                <c:pt idx="3">
                  <c:v>14.76123903127718</c:v>
                </c:pt>
                <c:pt idx="4">
                  <c:v>19.450650484232398</c:v>
                </c:pt>
              </c:numCache>
            </c:numRef>
          </c:val>
          <c:extLst>
            <c:ext xmlns:c16="http://schemas.microsoft.com/office/drawing/2014/chart" uri="{C3380CC4-5D6E-409C-BE32-E72D297353CC}">
              <c16:uniqueId val="{0000000A-C45A-4FB2-BA75-3A8A337BF613}"/>
            </c:ext>
          </c:extLst>
        </c:ser>
        <c:dLbls>
          <c:showLegendKey val="0"/>
          <c:showVal val="0"/>
          <c:showCatName val="0"/>
          <c:showSerName val="0"/>
          <c:showPercent val="0"/>
          <c:showBubbleSize val="0"/>
        </c:dLbls>
        <c:gapWidth val="22"/>
        <c:axId val="601530408"/>
        <c:axId val="601530800"/>
      </c:barChart>
      <c:catAx>
        <c:axId val="601530408"/>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530800"/>
        <c:crosses val="autoZero"/>
        <c:auto val="1"/>
        <c:lblAlgn val="ctr"/>
        <c:lblOffset val="100"/>
        <c:noMultiLvlLbl val="0"/>
      </c:catAx>
      <c:valAx>
        <c:axId val="601530800"/>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Times more likely to report having encountered discrimination or harassment than a white man</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1530408"/>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0"/>
            <c:invertIfNegative val="0"/>
            <c:bubble3D val="0"/>
            <c:spPr>
              <a:solidFill>
                <a:srgbClr val="8064A2"/>
              </a:solidFill>
            </c:spPr>
            <c:extLst>
              <c:ext xmlns:c16="http://schemas.microsoft.com/office/drawing/2014/chart" uri="{C3380CC4-5D6E-409C-BE32-E72D297353CC}">
                <c16:uniqueId val="{00000001-941F-4FD0-AAFB-650D12A261E1}"/>
              </c:ext>
            </c:extLst>
          </c:dPt>
          <c:dPt>
            <c:idx val="2"/>
            <c:invertIfNegative val="0"/>
            <c:bubble3D val="0"/>
            <c:spPr>
              <a:solidFill>
                <a:schemeClr val="accent2"/>
              </a:solidFill>
              <a:ln>
                <a:solidFill>
                  <a:schemeClr val="accent2"/>
                </a:solidFill>
              </a:ln>
            </c:spPr>
            <c:extLst>
              <c:ext xmlns:c16="http://schemas.microsoft.com/office/drawing/2014/chart" uri="{C3380CC4-5D6E-409C-BE32-E72D297353CC}">
                <c16:uniqueId val="{00000003-941F-4FD0-AAFB-650D12A261E1}"/>
              </c:ext>
            </c:extLst>
          </c:dPt>
          <c:dPt>
            <c:idx val="3"/>
            <c:invertIfNegative val="0"/>
            <c:bubble3D val="0"/>
            <c:spPr>
              <a:solidFill>
                <a:schemeClr val="accent2"/>
              </a:solidFill>
              <a:ln>
                <a:solidFill>
                  <a:schemeClr val="accent2"/>
                </a:solidFill>
              </a:ln>
            </c:spPr>
            <c:extLst>
              <c:ext xmlns:c16="http://schemas.microsoft.com/office/drawing/2014/chart" uri="{C3380CC4-5D6E-409C-BE32-E72D297353CC}">
                <c16:uniqueId val="{00000005-941F-4FD0-AAFB-650D12A261E1}"/>
              </c:ext>
            </c:extLst>
          </c:dPt>
          <c:dLbls>
            <c:dLbl>
              <c:idx val="0"/>
              <c:tx>
                <c:rich>
                  <a:bodyPr/>
                  <a:lstStyle/>
                  <a:p>
                    <a:pPr>
                      <a:defRPr sz="2000" b="1">
                        <a:solidFill>
                          <a:schemeClr val="bg1"/>
                        </a:solidFill>
                      </a:defRPr>
                    </a:pPr>
                    <a:r>
                      <a:rPr lang="en-US" sz="2000" b="1" dirty="0">
                        <a:solidFill>
                          <a:schemeClr val="bg1"/>
                        </a:solidFill>
                      </a:rPr>
                      <a:t>Changed</a:t>
                    </a:r>
                    <a:r>
                      <a:rPr lang="en-US" sz="2000" b="1" baseline="0" dirty="0">
                        <a:solidFill>
                          <a:schemeClr val="bg1"/>
                        </a:solidFill>
                      </a:rPr>
                      <a:t> advisors</a:t>
                    </a:r>
                    <a:endParaRPr lang="en-US" sz="2000"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3879422788200857"/>
                      <c:h val="0.19348148148148148"/>
                    </c:manualLayout>
                  </c15:layout>
                  <c15:showDataLabelsRange val="0"/>
                </c:ext>
                <c:ext xmlns:c16="http://schemas.microsoft.com/office/drawing/2014/chart" uri="{C3380CC4-5D6E-409C-BE32-E72D297353CC}">
                  <c16:uniqueId val="{00000001-941F-4FD0-AAFB-650D12A261E1}"/>
                </c:ext>
              </c:extLst>
            </c:dLbl>
            <c:dLbl>
              <c:idx val="1"/>
              <c:tx>
                <c:rich>
                  <a:bodyPr/>
                  <a:lstStyle/>
                  <a:p>
                    <a:pPr>
                      <a:defRPr sz="2000" b="1">
                        <a:solidFill>
                          <a:schemeClr val="bg1"/>
                        </a:solidFill>
                      </a:defRPr>
                    </a:pPr>
                    <a:r>
                      <a:rPr lang="en-US" sz="2000" b="1" dirty="0">
                        <a:solidFill>
                          <a:schemeClr val="bg1"/>
                        </a:solidFill>
                      </a:rPr>
                      <a:t>Completed a postdoc</a:t>
                    </a:r>
                    <a:endParaRPr lang="en-US" sz="2000" dirty="0">
                      <a:solidFill>
                        <a:schemeClr val="bg1"/>
                      </a:solidFill>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38816175755808302"/>
                      <c:h val="0.25476543209876545"/>
                    </c:manualLayout>
                  </c15:layout>
                  <c15:showDataLabelsRange val="0"/>
                </c:ext>
                <c:ext xmlns:c16="http://schemas.microsoft.com/office/drawing/2014/chart" uri="{C3380CC4-5D6E-409C-BE32-E72D297353CC}">
                  <c16:uniqueId val="{00000006-941F-4FD0-AAFB-650D12A261E1}"/>
                </c:ext>
              </c:extLst>
            </c:dLbl>
            <c:dLbl>
              <c:idx val="2"/>
              <c:layout>
                <c:manualLayout>
                  <c:x val="-0.21223637168810686"/>
                  <c:y val="-9.8764946048410657E-3"/>
                </c:manualLayout>
              </c:layout>
              <c:tx>
                <c:rich>
                  <a:bodyPr/>
                  <a:lstStyle/>
                  <a:p>
                    <a:pPr>
                      <a:defRPr sz="2000" b="1">
                        <a:solidFill>
                          <a:schemeClr val="bg1"/>
                        </a:solidFill>
                      </a:defRPr>
                    </a:pPr>
                    <a:r>
                      <a:rPr lang="en-US" sz="2000" b="1" dirty="0">
                        <a:solidFill>
                          <a:schemeClr val="bg1"/>
                        </a:solidFill>
                      </a:rPr>
                      <a:t>Limited career options for someone else</a:t>
                    </a:r>
                    <a:endParaRPr lang="en-US" sz="20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28590864413553246"/>
                      <c:h val="0.16524701079031787"/>
                    </c:manualLayout>
                  </c15:layout>
                  <c15:showDataLabelsRange val="0"/>
                </c:ext>
                <c:ext xmlns:c16="http://schemas.microsoft.com/office/drawing/2014/chart" uri="{C3380CC4-5D6E-409C-BE32-E72D297353CC}">
                  <c16:uniqueId val="{00000003-941F-4FD0-AAFB-650D12A261E1}"/>
                </c:ext>
              </c:extLst>
            </c:dLbl>
            <c:dLbl>
              <c:idx val="3"/>
              <c:tx>
                <c:rich>
                  <a:bodyPr/>
                  <a:lstStyle/>
                  <a:p>
                    <a:pPr>
                      <a:defRPr sz="2000" b="1">
                        <a:solidFill>
                          <a:schemeClr val="bg1"/>
                        </a:solidFill>
                      </a:defRPr>
                    </a:pPr>
                    <a:r>
                      <a:rPr lang="en-US" sz="2000" b="1" dirty="0">
                        <a:solidFill>
                          <a:schemeClr val="bg1"/>
                        </a:solidFill>
                      </a:rPr>
                      <a:t>Relocated for spouse or</a:t>
                    </a:r>
                    <a:r>
                      <a:rPr lang="en-US" sz="2000" b="1" baseline="0" dirty="0">
                        <a:solidFill>
                          <a:schemeClr val="bg1"/>
                        </a:solidFill>
                      </a:rPr>
                      <a:t> partner </a:t>
                    </a:r>
                    <a:endParaRPr lang="en-US" sz="2000"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0.41333333333333327"/>
                      <c:h val="0.18404938271604937"/>
                    </c:manualLayout>
                  </c15:layout>
                  <c15:showDataLabelsRange val="0"/>
                </c:ext>
                <c:ext xmlns:c16="http://schemas.microsoft.com/office/drawing/2014/chart" uri="{C3380CC4-5D6E-409C-BE32-E72D297353CC}">
                  <c16:uniqueId val="{00000005-941F-4FD0-AAFB-650D12A261E1}"/>
                </c:ext>
              </c:extLst>
            </c:dLbl>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Sheet1!$A$40:$A$43</c:f>
              <c:strCache>
                <c:ptCount val="4"/>
                <c:pt idx="0">
                  <c:v>Changed advisors</c:v>
                </c:pt>
                <c:pt idx="1">
                  <c:v>Completed a postdoc</c:v>
                </c:pt>
                <c:pt idx="2">
                  <c:v>Limited career options</c:v>
                </c:pt>
                <c:pt idx="3">
                  <c:v>Relocated for spouse or partner</c:v>
                </c:pt>
              </c:strCache>
            </c:strRef>
          </c:cat>
          <c:val>
            <c:numRef>
              <c:f>Sheet1!$B$40:$B$43</c:f>
              <c:numCache>
                <c:formatCode>General</c:formatCode>
                <c:ptCount val="4"/>
                <c:pt idx="0">
                  <c:v>-2.33</c:v>
                </c:pt>
                <c:pt idx="1">
                  <c:v>2.4900000000000002</c:v>
                </c:pt>
                <c:pt idx="2">
                  <c:v>-1.8</c:v>
                </c:pt>
                <c:pt idx="3">
                  <c:v>-2.72</c:v>
                </c:pt>
              </c:numCache>
            </c:numRef>
          </c:val>
          <c:extLst>
            <c:ext xmlns:c16="http://schemas.microsoft.com/office/drawing/2014/chart" uri="{C3380CC4-5D6E-409C-BE32-E72D297353CC}">
              <c16:uniqueId val="{00000007-941F-4FD0-AAFB-650D12A261E1}"/>
            </c:ext>
          </c:extLst>
        </c:ser>
        <c:dLbls>
          <c:dLblPos val="ctr"/>
          <c:showLegendKey val="0"/>
          <c:showVal val="1"/>
          <c:showCatName val="0"/>
          <c:showSerName val="0"/>
          <c:showPercent val="0"/>
          <c:showBubbleSize val="0"/>
        </c:dLbls>
        <c:gapWidth val="34"/>
        <c:axId val="355168456"/>
        <c:axId val="355168848"/>
      </c:barChart>
      <c:catAx>
        <c:axId val="355168456"/>
        <c:scaling>
          <c:orientation val="minMax"/>
        </c:scaling>
        <c:delete val="1"/>
        <c:axPos val="l"/>
        <c:numFmt formatCode="General" sourceLinked="0"/>
        <c:majorTickMark val="out"/>
        <c:minorTickMark val="none"/>
        <c:tickLblPos val="none"/>
        <c:crossAx val="355168848"/>
        <c:crosses val="autoZero"/>
        <c:auto val="1"/>
        <c:lblAlgn val="ctr"/>
        <c:lblOffset val="100"/>
        <c:noMultiLvlLbl val="0"/>
      </c:catAx>
      <c:valAx>
        <c:axId val="355168848"/>
        <c:scaling>
          <c:orientation val="minMax"/>
          <c:max val="3"/>
          <c:min val="-3"/>
        </c:scaling>
        <c:delete val="0"/>
        <c:axPos val="b"/>
        <c:majorGridlines>
          <c:spPr>
            <a:ln>
              <a:noFill/>
            </a:ln>
          </c:spPr>
        </c:majorGridlines>
        <c:title>
          <c:tx>
            <c:rich>
              <a:bodyPr/>
              <a:lstStyle/>
              <a:p>
                <a:pPr>
                  <a:defRPr sz="2000"/>
                </a:pPr>
                <a:r>
                  <a:rPr lang="en-US" sz="2000" dirty="0"/>
                  <a:t>More likely to work in field</a:t>
                </a:r>
              </a:p>
            </c:rich>
          </c:tx>
          <c:layout>
            <c:manualLayout>
              <c:xMode val="edge"/>
              <c:yMode val="edge"/>
              <c:x val="0.53589611483749711"/>
              <c:y val="0.880644502770487"/>
            </c:manualLayout>
          </c:layout>
          <c:overlay val="0"/>
        </c:title>
        <c:numFmt formatCode="General" sourceLinked="1"/>
        <c:majorTickMark val="out"/>
        <c:minorTickMark val="none"/>
        <c:tickLblPos val="nextTo"/>
        <c:txPr>
          <a:bodyPr/>
          <a:lstStyle/>
          <a:p>
            <a:pPr>
              <a:defRPr sz="1600"/>
            </a:pPr>
            <a:endParaRPr lang="en-US"/>
          </a:p>
        </c:txPr>
        <c:crossAx val="355168456"/>
        <c:crosses val="autoZero"/>
        <c:crossBetween val="between"/>
        <c:majorUnit val="1"/>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8464689577355"/>
          <c:y val="0.18692753027627018"/>
          <c:w val="0.63971626062495945"/>
          <c:h val="0.60777337343082682"/>
        </c:manualLayout>
      </c:layout>
      <c:lineChart>
        <c:grouping val="standard"/>
        <c:varyColors val="0"/>
        <c:ser>
          <c:idx val="0"/>
          <c:order val="0"/>
          <c:tx>
            <c:strRef>
              <c:f>Sheet1!$B$5</c:f>
              <c:strCache>
                <c:ptCount val="1"/>
                <c:pt idx="0">
                  <c:v>All Fields</c:v>
                </c:pt>
              </c:strCache>
            </c:strRef>
          </c:tx>
          <c:spPr>
            <a:ln w="28575" cap="rnd">
              <a:solidFill>
                <a:srgbClr val="002060"/>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Sheet1!$B$25:$B$58</c:f>
              <c:numCache>
                <c:formatCode>0%</c:formatCode>
                <c:ptCount val="34"/>
                <c:pt idx="0">
                  <c:v>0.50885899999999995</c:v>
                </c:pt>
                <c:pt idx="1">
                  <c:v>0.50995699999999999</c:v>
                </c:pt>
                <c:pt idx="2">
                  <c:v>0.51670400000000005</c:v>
                </c:pt>
                <c:pt idx="3">
                  <c:v>0.52164999999999995</c:v>
                </c:pt>
                <c:pt idx="4">
                  <c:v>0.52671400000000002</c:v>
                </c:pt>
                <c:pt idx="5">
                  <c:v>0.53314799999999996</c:v>
                </c:pt>
                <c:pt idx="6">
                  <c:v>0.54065600000000003</c:v>
                </c:pt>
                <c:pt idx="7">
                  <c:v>0.54316299999999995</c:v>
                </c:pt>
                <c:pt idx="8">
                  <c:v>0.54418200000000005</c:v>
                </c:pt>
                <c:pt idx="9">
                  <c:v>0.546072</c:v>
                </c:pt>
                <c:pt idx="10">
                  <c:v>0.54774400000000001</c:v>
                </c:pt>
                <c:pt idx="11">
                  <c:v>0.55247199999999996</c:v>
                </c:pt>
                <c:pt idx="12">
                  <c:v>0.55731799999999998</c:v>
                </c:pt>
                <c:pt idx="13">
                  <c:v>0.561751</c:v>
                </c:pt>
                <c:pt idx="14">
                  <c:v>0.56940000000000002</c:v>
                </c:pt>
                <c:pt idx="15">
                  <c:v>0.57340000000000002</c:v>
                </c:pt>
                <c:pt idx="16">
                  <c:v>0.57479999999999998</c:v>
                </c:pt>
                <c:pt idx="17">
                  <c:v>0.5766</c:v>
                </c:pt>
                <c:pt idx="18">
                  <c:v>0.57720000000000005</c:v>
                </c:pt>
                <c:pt idx="19">
                  <c:v>0.57630000000000003</c:v>
                </c:pt>
                <c:pt idx="20">
                  <c:v>0.57609999999999995</c:v>
                </c:pt>
                <c:pt idx="21">
                  <c:v>0.57769999999999999</c:v>
                </c:pt>
                <c:pt idx="22">
                  <c:v>0.57609999999999995</c:v>
                </c:pt>
                <c:pt idx="23">
                  <c:v>0.57499999999999996</c:v>
                </c:pt>
                <c:pt idx="24">
                  <c:v>0.57410000000000005</c:v>
                </c:pt>
                <c:pt idx="25">
                  <c:v>0.57330000000000003</c:v>
                </c:pt>
                <c:pt idx="26">
                  <c:v>0.57399999999999995</c:v>
                </c:pt>
                <c:pt idx="27">
                  <c:v>0.57430000000000003</c:v>
                </c:pt>
                <c:pt idx="28">
                  <c:v>0.57369999999999999</c:v>
                </c:pt>
                <c:pt idx="29">
                  <c:v>0.57269999999999999</c:v>
                </c:pt>
                <c:pt idx="30">
                  <c:v>0.56999999999999995</c:v>
                </c:pt>
                <c:pt idx="31">
                  <c:v>0.56999999999999995</c:v>
                </c:pt>
                <c:pt idx="32">
                  <c:v>0.56999999999999995</c:v>
                </c:pt>
                <c:pt idx="33">
                  <c:v>0.56999999999999995</c:v>
                </c:pt>
              </c:numCache>
            </c:numRef>
          </c:val>
          <c:smooth val="0"/>
          <c:extLst>
            <c:ext xmlns:c16="http://schemas.microsoft.com/office/drawing/2014/chart" uri="{C3380CC4-5D6E-409C-BE32-E72D297353CC}">
              <c16:uniqueId val="{00000000-E4B6-458D-AD41-24C6C157291F}"/>
            </c:ext>
          </c:extLst>
        </c:ser>
        <c:ser>
          <c:idx val="7"/>
          <c:order val="1"/>
          <c:tx>
            <c:strRef>
              <c:f>Sheet1!$C$5</c:f>
              <c:strCache>
                <c:ptCount val="1"/>
                <c:pt idx="0">
                  <c:v>Astronomy</c:v>
                </c:pt>
              </c:strCache>
            </c:strRef>
          </c:tx>
          <c:spPr>
            <a:ln w="28575" cap="rnd">
              <a:solidFill>
                <a:schemeClr val="accent4">
                  <a:lumMod val="60000"/>
                  <a:lumOff val="40000"/>
                </a:schemeClr>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Sheet1!$C$25:$C$58</c:f>
              <c:numCache>
                <c:formatCode>0%</c:formatCode>
                <c:ptCount val="34"/>
                <c:pt idx="0">
                  <c:v>0.2</c:v>
                </c:pt>
                <c:pt idx="1">
                  <c:v>0.15</c:v>
                </c:pt>
                <c:pt idx="2">
                  <c:v>0.18</c:v>
                </c:pt>
                <c:pt idx="3">
                  <c:v>0.15</c:v>
                </c:pt>
                <c:pt idx="4">
                  <c:v>0.23</c:v>
                </c:pt>
                <c:pt idx="5">
                  <c:v>0.28999999999999998</c:v>
                </c:pt>
                <c:pt idx="6">
                  <c:v>0.26</c:v>
                </c:pt>
                <c:pt idx="7">
                  <c:v>0.28999999999999998</c:v>
                </c:pt>
                <c:pt idx="8">
                  <c:v>0.28000000000000003</c:v>
                </c:pt>
                <c:pt idx="9">
                  <c:v>0.28000000000000003</c:v>
                </c:pt>
                <c:pt idx="10">
                  <c:v>0.31</c:v>
                </c:pt>
                <c:pt idx="11">
                  <c:v>0.37</c:v>
                </c:pt>
                <c:pt idx="12">
                  <c:v>0.33</c:v>
                </c:pt>
                <c:pt idx="13">
                  <c:v>0.35</c:v>
                </c:pt>
                <c:pt idx="14">
                  <c:v>0.33</c:v>
                </c:pt>
                <c:pt idx="15">
                  <c:v>0.34</c:v>
                </c:pt>
                <c:pt idx="16">
                  <c:v>0.39</c:v>
                </c:pt>
                <c:pt idx="17">
                  <c:v>0.42</c:v>
                </c:pt>
                <c:pt idx="18">
                  <c:v>0.41</c:v>
                </c:pt>
                <c:pt idx="19">
                  <c:v>0.42</c:v>
                </c:pt>
                <c:pt idx="20">
                  <c:v>0.42</c:v>
                </c:pt>
                <c:pt idx="21">
                  <c:v>0.35</c:v>
                </c:pt>
                <c:pt idx="22">
                  <c:v>0.4</c:v>
                </c:pt>
                <c:pt idx="23">
                  <c:v>0.34</c:v>
                </c:pt>
                <c:pt idx="24">
                  <c:v>0.42</c:v>
                </c:pt>
                <c:pt idx="25">
                  <c:v>0.35</c:v>
                </c:pt>
                <c:pt idx="26">
                  <c:v>0.37</c:v>
                </c:pt>
                <c:pt idx="27">
                  <c:v>0.38</c:v>
                </c:pt>
                <c:pt idx="28">
                  <c:v>0.35</c:v>
                </c:pt>
                <c:pt idx="29">
                  <c:v>0.38</c:v>
                </c:pt>
                <c:pt idx="30">
                  <c:v>0.33</c:v>
                </c:pt>
                <c:pt idx="31">
                  <c:v>0.31</c:v>
                </c:pt>
                <c:pt idx="32">
                  <c:v>0.33</c:v>
                </c:pt>
                <c:pt idx="33">
                  <c:v>0.35</c:v>
                </c:pt>
              </c:numCache>
            </c:numRef>
          </c:val>
          <c:smooth val="0"/>
          <c:extLst>
            <c:ext xmlns:c16="http://schemas.microsoft.com/office/drawing/2014/chart" uri="{C3380CC4-5D6E-409C-BE32-E72D297353CC}">
              <c16:uniqueId val="{00000001-E4B6-458D-AD41-24C6C157291F}"/>
            </c:ext>
          </c:extLst>
        </c:ser>
        <c:ser>
          <c:idx val="1"/>
          <c:order val="2"/>
          <c:tx>
            <c:strRef>
              <c:f>Sheet1!$D$5</c:f>
              <c:strCache>
                <c:ptCount val="1"/>
                <c:pt idx="0">
                  <c:v>Biological Sciences</c:v>
                </c:pt>
              </c:strCache>
            </c:strRef>
          </c:tx>
          <c:spPr>
            <a:ln w="28575" cap="rnd">
              <a:solidFill>
                <a:schemeClr val="accent6"/>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Sheet1!$D$25:$D$58</c:f>
              <c:numCache>
                <c:formatCode>0%</c:formatCode>
                <c:ptCount val="34"/>
                <c:pt idx="0">
                  <c:v>0.48141099999999998</c:v>
                </c:pt>
                <c:pt idx="1">
                  <c:v>0.483763</c:v>
                </c:pt>
                <c:pt idx="2">
                  <c:v>0.48679800000000001</c:v>
                </c:pt>
                <c:pt idx="3">
                  <c:v>0.50626199999999999</c:v>
                </c:pt>
                <c:pt idx="4">
                  <c:v>0.50485800000000003</c:v>
                </c:pt>
                <c:pt idx="5">
                  <c:v>0.51022599999999996</c:v>
                </c:pt>
                <c:pt idx="6">
                  <c:v>0.51141199999999998</c:v>
                </c:pt>
                <c:pt idx="7">
                  <c:v>0.51879600000000003</c:v>
                </c:pt>
                <c:pt idx="8">
                  <c:v>0.517702</c:v>
                </c:pt>
                <c:pt idx="9">
                  <c:v>0.51566299999999998</c:v>
                </c:pt>
                <c:pt idx="10">
                  <c:v>0.52589200000000003</c:v>
                </c:pt>
                <c:pt idx="11">
                  <c:v>0.529389</c:v>
                </c:pt>
                <c:pt idx="12">
                  <c:v>0.54139599999999999</c:v>
                </c:pt>
                <c:pt idx="13">
                  <c:v>0.55282200000000004</c:v>
                </c:pt>
                <c:pt idx="14">
                  <c:v>0.56759999999999999</c:v>
                </c:pt>
                <c:pt idx="15">
                  <c:v>0.58483300000000005</c:v>
                </c:pt>
                <c:pt idx="16">
                  <c:v>0.5968</c:v>
                </c:pt>
                <c:pt idx="17">
                  <c:v>0.60960000000000003</c:v>
                </c:pt>
                <c:pt idx="18">
                  <c:v>0.62090000000000001</c:v>
                </c:pt>
                <c:pt idx="19">
                  <c:v>0.62339999999999995</c:v>
                </c:pt>
                <c:pt idx="20">
                  <c:v>0.62150000000000005</c:v>
                </c:pt>
                <c:pt idx="21">
                  <c:v>0.61699999999999999</c:v>
                </c:pt>
                <c:pt idx="22">
                  <c:v>0.60440000000000005</c:v>
                </c:pt>
                <c:pt idx="23">
                  <c:v>0.5978</c:v>
                </c:pt>
                <c:pt idx="24">
                  <c:v>0.59689999999999999</c:v>
                </c:pt>
                <c:pt idx="25">
                  <c:v>0.58940000000000003</c:v>
                </c:pt>
                <c:pt idx="26">
                  <c:v>0.59499999999999997</c:v>
                </c:pt>
                <c:pt idx="27">
                  <c:v>0.59260000000000002</c:v>
                </c:pt>
                <c:pt idx="28">
                  <c:v>0.59150000000000003</c:v>
                </c:pt>
                <c:pt idx="29">
                  <c:v>0.59089999999999998</c:v>
                </c:pt>
                <c:pt idx="30">
                  <c:v>0.6</c:v>
                </c:pt>
                <c:pt idx="31">
                  <c:v>0.6</c:v>
                </c:pt>
                <c:pt idx="32">
                  <c:v>0.61</c:v>
                </c:pt>
                <c:pt idx="33">
                  <c:v>0.62</c:v>
                </c:pt>
              </c:numCache>
            </c:numRef>
          </c:val>
          <c:smooth val="0"/>
          <c:extLst>
            <c:ext xmlns:c16="http://schemas.microsoft.com/office/drawing/2014/chart" uri="{C3380CC4-5D6E-409C-BE32-E72D297353CC}">
              <c16:uniqueId val="{00000002-E4B6-458D-AD41-24C6C157291F}"/>
            </c:ext>
          </c:extLst>
        </c:ser>
        <c:ser>
          <c:idx val="2"/>
          <c:order val="3"/>
          <c:tx>
            <c:strRef>
              <c:f>Sheet1!$E$5</c:f>
              <c:strCache>
                <c:ptCount val="1"/>
                <c:pt idx="0">
                  <c:v>Chemistry</c:v>
                </c:pt>
              </c:strCache>
            </c:strRef>
          </c:tx>
          <c:spPr>
            <a:ln w="28575" cap="rnd">
              <a:solidFill>
                <a:schemeClr val="accent3"/>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Sheet1!$E$25:$E$58</c:f>
              <c:numCache>
                <c:formatCode>0%</c:formatCode>
                <c:ptCount val="34"/>
                <c:pt idx="0">
                  <c:v>0.36389100000000002</c:v>
                </c:pt>
                <c:pt idx="1">
                  <c:v>0.362896</c:v>
                </c:pt>
                <c:pt idx="2">
                  <c:v>0.37375399999999998</c:v>
                </c:pt>
                <c:pt idx="3">
                  <c:v>0.39877699999999999</c:v>
                </c:pt>
                <c:pt idx="4">
                  <c:v>0.38891399999999998</c:v>
                </c:pt>
                <c:pt idx="5">
                  <c:v>0.40101300000000001</c:v>
                </c:pt>
                <c:pt idx="6">
                  <c:v>0.403617</c:v>
                </c:pt>
                <c:pt idx="7">
                  <c:v>0.40695399999999998</c:v>
                </c:pt>
                <c:pt idx="8">
                  <c:v>0.411022</c:v>
                </c:pt>
                <c:pt idx="9">
                  <c:v>0.41167900000000002</c:v>
                </c:pt>
                <c:pt idx="10">
                  <c:v>0.422624</c:v>
                </c:pt>
                <c:pt idx="11">
                  <c:v>0.43143799999999999</c:v>
                </c:pt>
                <c:pt idx="12">
                  <c:v>0.44691599999999998</c:v>
                </c:pt>
                <c:pt idx="13">
                  <c:v>0.45737100000000003</c:v>
                </c:pt>
                <c:pt idx="14">
                  <c:v>0.46389999999999998</c:v>
                </c:pt>
                <c:pt idx="15">
                  <c:v>0.47210000000000002</c:v>
                </c:pt>
                <c:pt idx="16">
                  <c:v>0.48530000000000001</c:v>
                </c:pt>
                <c:pt idx="17">
                  <c:v>0.49909999999999999</c:v>
                </c:pt>
                <c:pt idx="18">
                  <c:v>0.50190000000000001</c:v>
                </c:pt>
                <c:pt idx="19">
                  <c:v>0.5131</c:v>
                </c:pt>
                <c:pt idx="20">
                  <c:v>0.52049999999999996</c:v>
                </c:pt>
                <c:pt idx="21">
                  <c:v>0.51939999999999997</c:v>
                </c:pt>
                <c:pt idx="22">
                  <c:v>0.49869999999999998</c:v>
                </c:pt>
                <c:pt idx="23">
                  <c:v>0.4985</c:v>
                </c:pt>
                <c:pt idx="24">
                  <c:v>0.50180000000000002</c:v>
                </c:pt>
                <c:pt idx="25">
                  <c:v>0.49830000000000002</c:v>
                </c:pt>
                <c:pt idx="26">
                  <c:v>0.48930000000000001</c:v>
                </c:pt>
                <c:pt idx="27">
                  <c:v>0.48959999999999998</c:v>
                </c:pt>
                <c:pt idx="28">
                  <c:v>0.47710000000000002</c:v>
                </c:pt>
                <c:pt idx="29">
                  <c:v>0.48209999999999997</c:v>
                </c:pt>
                <c:pt idx="30">
                  <c:v>0.48</c:v>
                </c:pt>
                <c:pt idx="31">
                  <c:v>0.48</c:v>
                </c:pt>
                <c:pt idx="32">
                  <c:v>0.49</c:v>
                </c:pt>
                <c:pt idx="33">
                  <c:v>0.5</c:v>
                </c:pt>
              </c:numCache>
            </c:numRef>
          </c:val>
          <c:smooth val="0"/>
          <c:extLst>
            <c:ext xmlns:c16="http://schemas.microsoft.com/office/drawing/2014/chart" uri="{C3380CC4-5D6E-409C-BE32-E72D297353CC}">
              <c16:uniqueId val="{00000003-E4B6-458D-AD41-24C6C157291F}"/>
            </c:ext>
          </c:extLst>
        </c:ser>
        <c:ser>
          <c:idx val="3"/>
          <c:order val="4"/>
          <c:tx>
            <c:strRef>
              <c:f>Sheet1!$F$5</c:f>
              <c:strCache>
                <c:ptCount val="1"/>
                <c:pt idx="0">
                  <c:v>Computer Science</c:v>
                </c:pt>
              </c:strCache>
            </c:strRef>
          </c:tx>
          <c:spPr>
            <a:ln w="28575" cap="rnd">
              <a:solidFill>
                <a:schemeClr val="accent2">
                  <a:lumMod val="50000"/>
                </a:schemeClr>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Sheet1!$F$25:$F$58</c:f>
              <c:numCache>
                <c:formatCode>0%</c:formatCode>
                <c:ptCount val="34"/>
                <c:pt idx="0">
                  <c:v>0.36888100000000001</c:v>
                </c:pt>
                <c:pt idx="1">
                  <c:v>0.35847800000000002</c:v>
                </c:pt>
                <c:pt idx="2">
                  <c:v>0.34786</c:v>
                </c:pt>
                <c:pt idx="3">
                  <c:v>0.32533800000000002</c:v>
                </c:pt>
                <c:pt idx="4">
                  <c:v>0.30827100000000002</c:v>
                </c:pt>
                <c:pt idx="5">
                  <c:v>0.30236499999999999</c:v>
                </c:pt>
                <c:pt idx="6">
                  <c:v>0.29570999999999997</c:v>
                </c:pt>
                <c:pt idx="7">
                  <c:v>0.288885</c:v>
                </c:pt>
                <c:pt idx="8">
                  <c:v>0.28279100000000001</c:v>
                </c:pt>
                <c:pt idx="9">
                  <c:v>0.285912</c:v>
                </c:pt>
                <c:pt idx="10">
                  <c:v>0.28515499999999999</c:v>
                </c:pt>
                <c:pt idx="11">
                  <c:v>0.27590100000000001</c:v>
                </c:pt>
                <c:pt idx="12">
                  <c:v>0.27184700000000001</c:v>
                </c:pt>
                <c:pt idx="13">
                  <c:v>0.26880799999999999</c:v>
                </c:pt>
                <c:pt idx="14">
                  <c:v>0.2712</c:v>
                </c:pt>
                <c:pt idx="15">
                  <c:v>0.28039999999999998</c:v>
                </c:pt>
                <c:pt idx="16">
                  <c:v>0.27810000000000001</c:v>
                </c:pt>
                <c:pt idx="17">
                  <c:v>0.2767</c:v>
                </c:pt>
                <c:pt idx="18">
                  <c:v>0.2712</c:v>
                </c:pt>
                <c:pt idx="19">
                  <c:v>0.25169999999999998</c:v>
                </c:pt>
                <c:pt idx="20">
                  <c:v>0.22389999999999999</c:v>
                </c:pt>
                <c:pt idx="21">
                  <c:v>0.20730000000000001</c:v>
                </c:pt>
                <c:pt idx="22">
                  <c:v>0.1865</c:v>
                </c:pt>
                <c:pt idx="23">
                  <c:v>0.17780000000000001</c:v>
                </c:pt>
                <c:pt idx="24">
                  <c:v>0.17949999999999999</c:v>
                </c:pt>
                <c:pt idx="25">
                  <c:v>0.183</c:v>
                </c:pt>
                <c:pt idx="26">
                  <c:v>0.17799999999999999</c:v>
                </c:pt>
                <c:pt idx="27">
                  <c:v>0.18429999999999999</c:v>
                </c:pt>
                <c:pt idx="28">
                  <c:v>0.1802</c:v>
                </c:pt>
                <c:pt idx="29">
                  <c:v>0.1827</c:v>
                </c:pt>
                <c:pt idx="30">
                  <c:v>0.18</c:v>
                </c:pt>
                <c:pt idx="31">
                  <c:v>0.19</c:v>
                </c:pt>
                <c:pt idx="32">
                  <c:v>0.19</c:v>
                </c:pt>
                <c:pt idx="33">
                  <c:v>0.2</c:v>
                </c:pt>
              </c:numCache>
            </c:numRef>
          </c:val>
          <c:smooth val="0"/>
          <c:extLst>
            <c:ext xmlns:c16="http://schemas.microsoft.com/office/drawing/2014/chart" uri="{C3380CC4-5D6E-409C-BE32-E72D297353CC}">
              <c16:uniqueId val="{00000004-E4B6-458D-AD41-24C6C157291F}"/>
            </c:ext>
          </c:extLst>
        </c:ser>
        <c:ser>
          <c:idx val="6"/>
          <c:order val="5"/>
          <c:tx>
            <c:strRef>
              <c:f>Sheet1!$G$5</c:f>
              <c:strCache>
                <c:ptCount val="1"/>
                <c:pt idx="0">
                  <c:v>Engineering</c:v>
                </c:pt>
              </c:strCache>
            </c:strRef>
          </c:tx>
          <c:spPr>
            <a:ln w="28575" cap="rnd">
              <a:solidFill>
                <a:srgbClr val="7030A0"/>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Sheet1!$G$25:$G$58</c:f>
              <c:numCache>
                <c:formatCode>0%</c:formatCode>
                <c:ptCount val="34"/>
                <c:pt idx="0">
                  <c:v>0.14497499999999999</c:v>
                </c:pt>
                <c:pt idx="1">
                  <c:v>0.14498800000000001</c:v>
                </c:pt>
                <c:pt idx="2">
                  <c:v>0.153228</c:v>
                </c:pt>
                <c:pt idx="3">
                  <c:v>0.15364800000000001</c:v>
                </c:pt>
                <c:pt idx="4">
                  <c:v>0.15218000000000001</c:v>
                </c:pt>
                <c:pt idx="5">
                  <c:v>0.15412999999999999</c:v>
                </c:pt>
                <c:pt idx="6">
                  <c:v>0.155418</c:v>
                </c:pt>
                <c:pt idx="7">
                  <c:v>0.15556700000000001</c:v>
                </c:pt>
                <c:pt idx="8">
                  <c:v>0.15917400000000001</c:v>
                </c:pt>
                <c:pt idx="9">
                  <c:v>0.16509599999999999</c:v>
                </c:pt>
                <c:pt idx="10">
                  <c:v>0.172792</c:v>
                </c:pt>
                <c:pt idx="11">
                  <c:v>0.17929500000000001</c:v>
                </c:pt>
                <c:pt idx="12">
                  <c:v>0.18395600000000001</c:v>
                </c:pt>
                <c:pt idx="13">
                  <c:v>0.18614800000000001</c:v>
                </c:pt>
                <c:pt idx="14">
                  <c:v>0.19769999999999999</c:v>
                </c:pt>
                <c:pt idx="15">
                  <c:v>0.2051</c:v>
                </c:pt>
                <c:pt idx="16">
                  <c:v>0.2011</c:v>
                </c:pt>
                <c:pt idx="17">
                  <c:v>0.20960000000000001</c:v>
                </c:pt>
                <c:pt idx="18">
                  <c:v>0.2036</c:v>
                </c:pt>
                <c:pt idx="19">
                  <c:v>0.2051</c:v>
                </c:pt>
                <c:pt idx="20">
                  <c:v>0.19969999999999999</c:v>
                </c:pt>
                <c:pt idx="21">
                  <c:v>0.19570000000000001</c:v>
                </c:pt>
                <c:pt idx="22">
                  <c:v>0.18559999999999999</c:v>
                </c:pt>
                <c:pt idx="23">
                  <c:v>0.18490000000000001</c:v>
                </c:pt>
                <c:pt idx="24">
                  <c:v>0.18060000000000001</c:v>
                </c:pt>
                <c:pt idx="25">
                  <c:v>0.1842</c:v>
                </c:pt>
                <c:pt idx="26">
                  <c:v>0.18790000000000001</c:v>
                </c:pt>
                <c:pt idx="27">
                  <c:v>0.19189999999999999</c:v>
                </c:pt>
                <c:pt idx="28">
                  <c:v>0.19309999999999999</c:v>
                </c:pt>
                <c:pt idx="29">
                  <c:v>0.19819999999999999</c:v>
                </c:pt>
                <c:pt idx="30">
                  <c:v>0.2</c:v>
                </c:pt>
                <c:pt idx="31">
                  <c:v>0.21</c:v>
                </c:pt>
                <c:pt idx="32">
                  <c:v>0.22</c:v>
                </c:pt>
                <c:pt idx="33">
                  <c:v>0.22</c:v>
                </c:pt>
              </c:numCache>
            </c:numRef>
          </c:val>
          <c:smooth val="0"/>
          <c:extLst>
            <c:ext xmlns:c16="http://schemas.microsoft.com/office/drawing/2014/chart" uri="{C3380CC4-5D6E-409C-BE32-E72D297353CC}">
              <c16:uniqueId val="{00000005-E4B6-458D-AD41-24C6C157291F}"/>
            </c:ext>
          </c:extLst>
        </c:ser>
        <c:ser>
          <c:idx val="4"/>
          <c:order val="6"/>
          <c:tx>
            <c:strRef>
              <c:f>Sheet1!$H$5</c:f>
              <c:strCache>
                <c:ptCount val="1"/>
                <c:pt idx="0">
                  <c:v>Mathematics </c:v>
                </c:pt>
              </c:strCache>
            </c:strRef>
          </c:tx>
          <c:spPr>
            <a:ln w="28575" cap="rnd">
              <a:solidFill>
                <a:schemeClr val="accent1">
                  <a:lumMod val="60000"/>
                  <a:lumOff val="40000"/>
                </a:schemeClr>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Sheet1!$H$25:$H$58</c:f>
              <c:numCache>
                <c:formatCode>0%</c:formatCode>
                <c:ptCount val="34"/>
                <c:pt idx="0">
                  <c:v>0.46100000000000002</c:v>
                </c:pt>
                <c:pt idx="1">
                  <c:v>0.46460000000000001</c:v>
                </c:pt>
                <c:pt idx="2">
                  <c:v>0.4652</c:v>
                </c:pt>
                <c:pt idx="3">
                  <c:v>0.46379999999999999</c:v>
                </c:pt>
                <c:pt idx="4">
                  <c:v>0.46039999999999998</c:v>
                </c:pt>
                <c:pt idx="5">
                  <c:v>0.4642</c:v>
                </c:pt>
                <c:pt idx="6">
                  <c:v>0.47210000000000002</c:v>
                </c:pt>
                <c:pt idx="7">
                  <c:v>0.46789999999999998</c:v>
                </c:pt>
                <c:pt idx="8">
                  <c:v>0.47120000000000001</c:v>
                </c:pt>
                <c:pt idx="9">
                  <c:v>0.46250000000000002</c:v>
                </c:pt>
                <c:pt idx="10">
                  <c:v>0.46860000000000002</c:v>
                </c:pt>
                <c:pt idx="11">
                  <c:v>0.4582</c:v>
                </c:pt>
                <c:pt idx="12">
                  <c:v>0.46289999999999998</c:v>
                </c:pt>
                <c:pt idx="13">
                  <c:v>0.46789999999999998</c:v>
                </c:pt>
                <c:pt idx="14">
                  <c:v>0.48159999999999997</c:v>
                </c:pt>
                <c:pt idx="15">
                  <c:v>0.4778</c:v>
                </c:pt>
                <c:pt idx="16">
                  <c:v>0.46710000000000002</c:v>
                </c:pt>
                <c:pt idx="17">
                  <c:v>0.45529999999999998</c:v>
                </c:pt>
                <c:pt idx="18">
                  <c:v>0.442</c:v>
                </c:pt>
                <c:pt idx="19">
                  <c:v>0.44519999999999998</c:v>
                </c:pt>
                <c:pt idx="20">
                  <c:v>0.43409999999999999</c:v>
                </c:pt>
                <c:pt idx="21">
                  <c:v>0.43630000000000002</c:v>
                </c:pt>
                <c:pt idx="22">
                  <c:v>0.42630000000000001</c:v>
                </c:pt>
                <c:pt idx="23">
                  <c:v>0.43149999999999999</c:v>
                </c:pt>
                <c:pt idx="24">
                  <c:v>0.41870000000000002</c:v>
                </c:pt>
                <c:pt idx="25">
                  <c:v>0.42149999999999999</c:v>
                </c:pt>
                <c:pt idx="26">
                  <c:v>0.42070000000000002</c:v>
                </c:pt>
                <c:pt idx="27">
                  <c:v>0.42049999999999998</c:v>
                </c:pt>
                <c:pt idx="28">
                  <c:v>0.41980000000000001</c:v>
                </c:pt>
                <c:pt idx="29">
                  <c:v>0.41849999999999998</c:v>
                </c:pt>
                <c:pt idx="30">
                  <c:v>0.42</c:v>
                </c:pt>
                <c:pt idx="31">
                  <c:v>0.43</c:v>
                </c:pt>
                <c:pt idx="32">
                  <c:v>0.42</c:v>
                </c:pt>
                <c:pt idx="33">
                  <c:v>0.42</c:v>
                </c:pt>
              </c:numCache>
            </c:numRef>
          </c:val>
          <c:smooth val="0"/>
          <c:extLst>
            <c:ext xmlns:c16="http://schemas.microsoft.com/office/drawing/2014/chart" uri="{C3380CC4-5D6E-409C-BE32-E72D297353CC}">
              <c16:uniqueId val="{00000006-E4B6-458D-AD41-24C6C157291F}"/>
            </c:ext>
          </c:extLst>
        </c:ser>
        <c:ser>
          <c:idx val="5"/>
          <c:order val="7"/>
          <c:tx>
            <c:strRef>
              <c:f>Sheet1!$I$5</c:f>
              <c:strCache>
                <c:ptCount val="1"/>
                <c:pt idx="0">
                  <c:v>Physics</c:v>
                </c:pt>
              </c:strCache>
            </c:strRef>
          </c:tx>
          <c:spPr>
            <a:ln w="28575" cap="rnd">
              <a:solidFill>
                <a:srgbClr val="FF0000"/>
              </a:solidFill>
              <a:round/>
            </a:ln>
            <a:effectLst/>
          </c:spPr>
          <c:marker>
            <c:symbol val="none"/>
          </c:marker>
          <c:cat>
            <c:numRef>
              <c:f>Sheet1!$A$25:$A$58</c:f>
              <c:numCache>
                <c:formatCode>General</c:formatCode>
                <c:ptCount val="34"/>
                <c:pt idx="0">
                  <c:v>1985</c:v>
                </c:pt>
                <c:pt idx="3">
                  <c:v>1988</c:v>
                </c:pt>
                <c:pt idx="6">
                  <c:v>1991</c:v>
                </c:pt>
                <c:pt idx="9">
                  <c:v>1994</c:v>
                </c:pt>
                <c:pt idx="12">
                  <c:v>1997</c:v>
                </c:pt>
                <c:pt idx="15">
                  <c:v>2000</c:v>
                </c:pt>
                <c:pt idx="18">
                  <c:v>2003</c:v>
                </c:pt>
                <c:pt idx="21">
                  <c:v>2006</c:v>
                </c:pt>
                <c:pt idx="24">
                  <c:v>2009</c:v>
                </c:pt>
                <c:pt idx="27">
                  <c:v>2012</c:v>
                </c:pt>
                <c:pt idx="30">
                  <c:v>2015</c:v>
                </c:pt>
                <c:pt idx="33">
                  <c:v>2018</c:v>
                </c:pt>
              </c:numCache>
            </c:numRef>
          </c:cat>
          <c:val>
            <c:numRef>
              <c:f>Sheet1!$I$25:$I$58</c:f>
              <c:numCache>
                <c:formatCode>0%</c:formatCode>
                <c:ptCount val="34"/>
                <c:pt idx="0">
                  <c:v>0.136463</c:v>
                </c:pt>
                <c:pt idx="1">
                  <c:v>0.14585799999999999</c:v>
                </c:pt>
                <c:pt idx="2">
                  <c:v>0.16073100000000001</c:v>
                </c:pt>
                <c:pt idx="3">
                  <c:v>0.14891499999999999</c:v>
                </c:pt>
                <c:pt idx="4">
                  <c:v>0.14768800000000001</c:v>
                </c:pt>
                <c:pt idx="5">
                  <c:v>0.161937</c:v>
                </c:pt>
                <c:pt idx="6">
                  <c:v>0.157833</c:v>
                </c:pt>
                <c:pt idx="7">
                  <c:v>0.16362299999999999</c:v>
                </c:pt>
                <c:pt idx="8">
                  <c:v>0.165931</c:v>
                </c:pt>
                <c:pt idx="9">
                  <c:v>0.17727799999999999</c:v>
                </c:pt>
                <c:pt idx="10">
                  <c:v>0.17596500000000001</c:v>
                </c:pt>
                <c:pt idx="11">
                  <c:v>0.18471499999999999</c:v>
                </c:pt>
                <c:pt idx="12">
                  <c:v>0.19216</c:v>
                </c:pt>
                <c:pt idx="13">
                  <c:v>0.19276399999999999</c:v>
                </c:pt>
                <c:pt idx="14">
                  <c:v>0.2142</c:v>
                </c:pt>
                <c:pt idx="15">
                  <c:v>0.21534800000000001</c:v>
                </c:pt>
                <c:pt idx="16">
                  <c:v>0.2223</c:v>
                </c:pt>
                <c:pt idx="17">
                  <c:v>0.22570000000000001</c:v>
                </c:pt>
                <c:pt idx="18">
                  <c:v>0.217</c:v>
                </c:pt>
                <c:pt idx="19">
                  <c:v>0.2218</c:v>
                </c:pt>
                <c:pt idx="20">
                  <c:v>0.21510000000000001</c:v>
                </c:pt>
                <c:pt idx="21">
                  <c:v>0.21029999999999999</c:v>
                </c:pt>
                <c:pt idx="22">
                  <c:v>0.2109</c:v>
                </c:pt>
                <c:pt idx="23">
                  <c:v>0.20219999999999999</c:v>
                </c:pt>
                <c:pt idx="24">
                  <c:v>0.19289999999999999</c:v>
                </c:pt>
                <c:pt idx="25">
                  <c:v>0.20419999999999999</c:v>
                </c:pt>
                <c:pt idx="26">
                  <c:v>0.19289999999999999</c:v>
                </c:pt>
                <c:pt idx="27">
                  <c:v>0.19389999999999999</c:v>
                </c:pt>
                <c:pt idx="28">
                  <c:v>0.193</c:v>
                </c:pt>
                <c:pt idx="29">
                  <c:v>0.19189999999999999</c:v>
                </c:pt>
                <c:pt idx="30">
                  <c:v>0.18</c:v>
                </c:pt>
                <c:pt idx="31">
                  <c:v>0.19</c:v>
                </c:pt>
                <c:pt idx="32">
                  <c:v>0.2</c:v>
                </c:pt>
                <c:pt idx="33">
                  <c:v>0.21</c:v>
                </c:pt>
              </c:numCache>
            </c:numRef>
          </c:val>
          <c:smooth val="0"/>
          <c:extLst>
            <c:ext xmlns:c16="http://schemas.microsoft.com/office/drawing/2014/chart" uri="{C3380CC4-5D6E-409C-BE32-E72D297353CC}">
              <c16:uniqueId val="{00000007-E4B6-458D-AD41-24C6C157291F}"/>
            </c:ext>
          </c:extLst>
        </c:ser>
        <c:dLbls>
          <c:showLegendKey val="0"/>
          <c:showVal val="0"/>
          <c:showCatName val="0"/>
          <c:showSerName val="0"/>
          <c:showPercent val="0"/>
          <c:showBubbleSize val="0"/>
        </c:dLbls>
        <c:smooth val="0"/>
        <c:axId val="587349160"/>
        <c:axId val="587350472"/>
      </c:lineChart>
      <c:catAx>
        <c:axId val="5873491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350472"/>
        <c:crosses val="autoZero"/>
        <c:auto val="1"/>
        <c:lblAlgn val="ctr"/>
        <c:lblOffset val="100"/>
        <c:noMultiLvlLbl val="0"/>
      </c:catAx>
      <c:valAx>
        <c:axId val="587350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349160"/>
        <c:crosses val="autoZero"/>
        <c:crossBetween val="midCat"/>
      </c:valAx>
      <c:spPr>
        <a:noFill/>
        <a:ln>
          <a:noFill/>
        </a:ln>
        <a:effectLst/>
      </c:spPr>
    </c:plotArea>
    <c:legend>
      <c:legendPos val="r"/>
      <c:layout>
        <c:manualLayout>
          <c:xMode val="edge"/>
          <c:yMode val="edge"/>
          <c:x val="0.8124496120227962"/>
          <c:y val="0.20532319888139386"/>
          <c:w val="0.18755038797720378"/>
          <c:h val="0.712073043686281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6247977564449"/>
          <c:y val="9.0121184689224046E-2"/>
          <c:w val="0.65330522147916437"/>
          <c:h val="0.73521017302338287"/>
        </c:manualLayout>
      </c:layout>
      <c:lineChart>
        <c:grouping val="standard"/>
        <c:varyColors val="0"/>
        <c:ser>
          <c:idx val="1"/>
          <c:order val="0"/>
          <c:tx>
            <c:strRef>
              <c:f>Sheet1!$B$4</c:f>
              <c:strCache>
                <c:ptCount val="1"/>
                <c:pt idx="0">
                  <c:v>All Fields</c:v>
                </c:pt>
              </c:strCache>
            </c:strRef>
          </c:tx>
          <c:spPr>
            <a:ln w="28575" cap="rnd">
              <a:solidFill>
                <a:schemeClr val="tx2"/>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Sheet1!$B$6:$B$42</c:f>
              <c:numCache>
                <c:formatCode>0%</c:formatCode>
                <c:ptCount val="37"/>
                <c:pt idx="0">
                  <c:v>0.32</c:v>
                </c:pt>
                <c:pt idx="1">
                  <c:v>0.34</c:v>
                </c:pt>
                <c:pt idx="2">
                  <c:v>0.34</c:v>
                </c:pt>
                <c:pt idx="3">
                  <c:v>0.34</c:v>
                </c:pt>
                <c:pt idx="4">
                  <c:v>0.35</c:v>
                </c:pt>
                <c:pt idx="5">
                  <c:v>0.35</c:v>
                </c:pt>
                <c:pt idx="6">
                  <c:v>0.35</c:v>
                </c:pt>
                <c:pt idx="7">
                  <c:v>0.37</c:v>
                </c:pt>
                <c:pt idx="8">
                  <c:v>0.36</c:v>
                </c:pt>
                <c:pt idx="9">
                  <c:v>0.37</c:v>
                </c:pt>
                <c:pt idx="10">
                  <c:v>0.37</c:v>
                </c:pt>
                <c:pt idx="11">
                  <c:v>0.38</c:v>
                </c:pt>
                <c:pt idx="12">
                  <c:v>0.39</c:v>
                </c:pt>
                <c:pt idx="13">
                  <c:v>0.4</c:v>
                </c:pt>
                <c:pt idx="14">
                  <c:v>0.4</c:v>
                </c:pt>
                <c:pt idx="15">
                  <c:v>0.41</c:v>
                </c:pt>
                <c:pt idx="16">
                  <c:v>0.42</c:v>
                </c:pt>
                <c:pt idx="17">
                  <c:v>0.43</c:v>
                </c:pt>
                <c:pt idx="18">
                  <c:v>0.44</c:v>
                </c:pt>
                <c:pt idx="19">
                  <c:v>0.44</c:v>
                </c:pt>
                <c:pt idx="20">
                  <c:v>0.45</c:v>
                </c:pt>
                <c:pt idx="21">
                  <c:v>0.45</c:v>
                </c:pt>
                <c:pt idx="22">
                  <c:v>0.45</c:v>
                </c:pt>
                <c:pt idx="23">
                  <c:v>0.45</c:v>
                </c:pt>
                <c:pt idx="24">
                  <c:v>0.45</c:v>
                </c:pt>
                <c:pt idx="25">
                  <c:v>0.46</c:v>
                </c:pt>
                <c:pt idx="26">
                  <c:v>0.46</c:v>
                </c:pt>
                <c:pt idx="27">
                  <c:v>0.47</c:v>
                </c:pt>
                <c:pt idx="28">
                  <c:v>0.47</c:v>
                </c:pt>
                <c:pt idx="29">
                  <c:v>0.46</c:v>
                </c:pt>
                <c:pt idx="30">
                  <c:v>0.46</c:v>
                </c:pt>
                <c:pt idx="31">
                  <c:v>0.46</c:v>
                </c:pt>
                <c:pt idx="32">
                  <c:v>0.46</c:v>
                </c:pt>
                <c:pt idx="33">
                  <c:v>0.46</c:v>
                </c:pt>
                <c:pt idx="34">
                  <c:v>0.46</c:v>
                </c:pt>
                <c:pt idx="35">
                  <c:v>0.47</c:v>
                </c:pt>
                <c:pt idx="36">
                  <c:v>0.46</c:v>
                </c:pt>
              </c:numCache>
            </c:numRef>
          </c:val>
          <c:smooth val="0"/>
          <c:extLst>
            <c:ext xmlns:c16="http://schemas.microsoft.com/office/drawing/2014/chart" uri="{C3380CC4-5D6E-409C-BE32-E72D297353CC}">
              <c16:uniqueId val="{00000000-E3C1-4025-8C08-B05A1DA4451F}"/>
            </c:ext>
          </c:extLst>
        </c:ser>
        <c:ser>
          <c:idx val="8"/>
          <c:order val="1"/>
          <c:tx>
            <c:strRef>
              <c:f>Sheet1!$I$4</c:f>
              <c:strCache>
                <c:ptCount val="1"/>
                <c:pt idx="0">
                  <c:v>Astronomy</c:v>
                </c:pt>
              </c:strCache>
            </c:strRef>
          </c:tx>
          <c:spPr>
            <a:ln w="28575" cap="rnd">
              <a:solidFill>
                <a:schemeClr val="accent4">
                  <a:lumMod val="60000"/>
                  <a:lumOff val="40000"/>
                </a:schemeClr>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Sheet1!$I$6:$I$42</c:f>
              <c:numCache>
                <c:formatCode>0%</c:formatCode>
                <c:ptCount val="37"/>
                <c:pt idx="0">
                  <c:v>0.15686274509803921</c:v>
                </c:pt>
                <c:pt idx="1">
                  <c:v>0.13043478260869565</c:v>
                </c:pt>
                <c:pt idx="2">
                  <c:v>0.12244897959183673</c:v>
                </c:pt>
                <c:pt idx="3">
                  <c:v>0.11</c:v>
                </c:pt>
                <c:pt idx="4">
                  <c:v>8.2568807339449546E-2</c:v>
                </c:pt>
                <c:pt idx="5">
                  <c:v>0.13</c:v>
                </c:pt>
                <c:pt idx="6">
                  <c:v>0.12307692307692308</c:v>
                </c:pt>
                <c:pt idx="7">
                  <c:v>0.15044247787610621</c:v>
                </c:pt>
                <c:pt idx="8">
                  <c:v>0.15625</c:v>
                </c:pt>
                <c:pt idx="9">
                  <c:v>0.112</c:v>
                </c:pt>
                <c:pt idx="10">
                  <c:v>0.1417910447761194</c:v>
                </c:pt>
                <c:pt idx="11">
                  <c:v>0.17241379310344829</c:v>
                </c:pt>
                <c:pt idx="12">
                  <c:v>0.1736111111111111</c:v>
                </c:pt>
                <c:pt idx="13">
                  <c:v>0.17341040462427745</c:v>
                </c:pt>
                <c:pt idx="14">
                  <c:v>0.21354166666666666</c:v>
                </c:pt>
                <c:pt idx="15">
                  <c:v>0.17766497461928935</c:v>
                </c:pt>
                <c:pt idx="16">
                  <c:v>0.21844660194174756</c:v>
                </c:pt>
                <c:pt idx="17">
                  <c:v>0.20754716981132076</c:v>
                </c:pt>
                <c:pt idx="18">
                  <c:v>0.21621621621621623</c:v>
                </c:pt>
                <c:pt idx="19">
                  <c:v>0.22043010752688172</c:v>
                </c:pt>
                <c:pt idx="20">
                  <c:v>0.19148936170212766</c:v>
                </c:pt>
                <c:pt idx="21">
                  <c:v>0.23952095808383234</c:v>
                </c:pt>
                <c:pt idx="22">
                  <c:v>0.27878787878787881</c:v>
                </c:pt>
                <c:pt idx="23">
                  <c:v>0.26344086021505375</c:v>
                </c:pt>
                <c:pt idx="24">
                  <c:v>0.28426395939086296</c:v>
                </c:pt>
                <c:pt idx="25">
                  <c:v>0.26457399103139012</c:v>
                </c:pt>
                <c:pt idx="26">
                  <c:v>0.25</c:v>
                </c:pt>
                <c:pt idx="27">
                  <c:v>0.32</c:v>
                </c:pt>
                <c:pt idx="28">
                  <c:v>0.34</c:v>
                </c:pt>
                <c:pt idx="29">
                  <c:v>0.28999999999999998</c:v>
                </c:pt>
                <c:pt idx="30">
                  <c:v>0.31</c:v>
                </c:pt>
                <c:pt idx="31">
                  <c:v>0.32</c:v>
                </c:pt>
                <c:pt idx="32">
                  <c:v>0.28000000000000003</c:v>
                </c:pt>
                <c:pt idx="33">
                  <c:v>0.28000000000000003</c:v>
                </c:pt>
                <c:pt idx="34">
                  <c:v>0.31</c:v>
                </c:pt>
                <c:pt idx="35">
                  <c:v>0.32</c:v>
                </c:pt>
                <c:pt idx="36">
                  <c:v>0.3</c:v>
                </c:pt>
              </c:numCache>
            </c:numRef>
          </c:val>
          <c:smooth val="0"/>
          <c:extLst>
            <c:ext xmlns:c16="http://schemas.microsoft.com/office/drawing/2014/chart" uri="{C3380CC4-5D6E-409C-BE32-E72D297353CC}">
              <c16:uniqueId val="{00000001-E3C1-4025-8C08-B05A1DA4451F}"/>
            </c:ext>
          </c:extLst>
        </c:ser>
        <c:ser>
          <c:idx val="2"/>
          <c:order val="2"/>
          <c:tx>
            <c:strRef>
              <c:f>Sheet1!$C$4</c:f>
              <c:strCache>
                <c:ptCount val="1"/>
                <c:pt idx="0">
                  <c:v>Biological Sciences</c:v>
                </c:pt>
              </c:strCache>
            </c:strRef>
          </c:tx>
          <c:spPr>
            <a:ln w="28575" cap="rnd">
              <a:solidFill>
                <a:schemeClr val="accent6"/>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Sheet1!$C$6:$C$42</c:f>
              <c:numCache>
                <c:formatCode>0%</c:formatCode>
                <c:ptCount val="37"/>
                <c:pt idx="0">
                  <c:v>0.28999999999999998</c:v>
                </c:pt>
                <c:pt idx="1">
                  <c:v>0.33</c:v>
                </c:pt>
                <c:pt idx="2">
                  <c:v>0.31</c:v>
                </c:pt>
                <c:pt idx="3">
                  <c:v>0.33</c:v>
                </c:pt>
                <c:pt idx="4">
                  <c:v>0.34</c:v>
                </c:pt>
                <c:pt idx="5">
                  <c:v>0.35</c:v>
                </c:pt>
                <c:pt idx="6">
                  <c:v>0.37</c:v>
                </c:pt>
                <c:pt idx="7">
                  <c:v>0.38</c:v>
                </c:pt>
                <c:pt idx="8">
                  <c:v>0.37</c:v>
                </c:pt>
                <c:pt idx="9">
                  <c:v>0.38</c:v>
                </c:pt>
                <c:pt idx="10">
                  <c:v>0.38</c:v>
                </c:pt>
                <c:pt idx="11">
                  <c:v>0.4</c:v>
                </c:pt>
                <c:pt idx="12">
                  <c:v>0.41</c:v>
                </c:pt>
                <c:pt idx="13">
                  <c:v>0.41</c:v>
                </c:pt>
                <c:pt idx="14">
                  <c:v>0.42</c:v>
                </c:pt>
                <c:pt idx="15">
                  <c:v>0.43</c:v>
                </c:pt>
                <c:pt idx="16">
                  <c:v>0.43</c:v>
                </c:pt>
                <c:pt idx="17">
                  <c:v>0.43</c:v>
                </c:pt>
                <c:pt idx="18">
                  <c:v>0.45</c:v>
                </c:pt>
                <c:pt idx="19">
                  <c:v>0.45</c:v>
                </c:pt>
                <c:pt idx="20">
                  <c:v>0.45</c:v>
                </c:pt>
                <c:pt idx="21">
                  <c:v>0.46</c:v>
                </c:pt>
                <c:pt idx="22">
                  <c:v>0.46</c:v>
                </c:pt>
                <c:pt idx="23">
                  <c:v>0.49</c:v>
                </c:pt>
                <c:pt idx="24">
                  <c:v>0.49</c:v>
                </c:pt>
                <c:pt idx="25">
                  <c:v>0.49</c:v>
                </c:pt>
                <c:pt idx="26">
                  <c:v>0.5</c:v>
                </c:pt>
                <c:pt idx="27">
                  <c:v>0.52</c:v>
                </c:pt>
                <c:pt idx="28">
                  <c:v>0.52</c:v>
                </c:pt>
                <c:pt idx="29">
                  <c:v>0.52</c:v>
                </c:pt>
                <c:pt idx="30">
                  <c:v>0.53</c:v>
                </c:pt>
                <c:pt idx="31">
                  <c:v>0.53</c:v>
                </c:pt>
                <c:pt idx="32">
                  <c:v>0.54</c:v>
                </c:pt>
                <c:pt idx="33">
                  <c:v>0.53</c:v>
                </c:pt>
                <c:pt idx="34">
                  <c:v>0.53</c:v>
                </c:pt>
                <c:pt idx="35">
                  <c:v>0.53</c:v>
                </c:pt>
                <c:pt idx="36">
                  <c:v>0.54</c:v>
                </c:pt>
              </c:numCache>
            </c:numRef>
          </c:val>
          <c:smooth val="0"/>
          <c:extLst>
            <c:ext xmlns:c16="http://schemas.microsoft.com/office/drawing/2014/chart" uri="{C3380CC4-5D6E-409C-BE32-E72D297353CC}">
              <c16:uniqueId val="{00000002-E3C1-4025-8C08-B05A1DA4451F}"/>
            </c:ext>
          </c:extLst>
        </c:ser>
        <c:ser>
          <c:idx val="3"/>
          <c:order val="3"/>
          <c:tx>
            <c:strRef>
              <c:f>Sheet1!$D$4</c:f>
              <c:strCache>
                <c:ptCount val="1"/>
                <c:pt idx="0">
                  <c:v>Chemistry</c:v>
                </c:pt>
              </c:strCache>
            </c:strRef>
          </c:tx>
          <c:spPr>
            <a:ln w="28575" cap="rnd">
              <a:solidFill>
                <a:schemeClr val="bg2">
                  <a:lumMod val="75000"/>
                </a:schemeClr>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Sheet1!$D$6:$D$42</c:f>
              <c:numCache>
                <c:formatCode>0%</c:formatCode>
                <c:ptCount val="37"/>
                <c:pt idx="0">
                  <c:v>0.16</c:v>
                </c:pt>
                <c:pt idx="1">
                  <c:v>0.17</c:v>
                </c:pt>
                <c:pt idx="2">
                  <c:v>0.18</c:v>
                </c:pt>
                <c:pt idx="3">
                  <c:v>0.2</c:v>
                </c:pt>
                <c:pt idx="4">
                  <c:v>0.21</c:v>
                </c:pt>
                <c:pt idx="5">
                  <c:v>0.21</c:v>
                </c:pt>
                <c:pt idx="6">
                  <c:v>0.21</c:v>
                </c:pt>
                <c:pt idx="7">
                  <c:v>0.25</c:v>
                </c:pt>
                <c:pt idx="8">
                  <c:v>0.24</c:v>
                </c:pt>
                <c:pt idx="9">
                  <c:v>0.24</c:v>
                </c:pt>
                <c:pt idx="10">
                  <c:v>0.26</c:v>
                </c:pt>
                <c:pt idx="11">
                  <c:v>0.27</c:v>
                </c:pt>
                <c:pt idx="12">
                  <c:v>0.28000000000000003</c:v>
                </c:pt>
                <c:pt idx="13">
                  <c:v>0.31</c:v>
                </c:pt>
                <c:pt idx="14">
                  <c:v>0.28000000000000003</c:v>
                </c:pt>
                <c:pt idx="15">
                  <c:v>0.28999999999999998</c:v>
                </c:pt>
                <c:pt idx="16">
                  <c:v>0.31</c:v>
                </c:pt>
                <c:pt idx="17">
                  <c:v>0.3</c:v>
                </c:pt>
                <c:pt idx="18">
                  <c:v>0.31</c:v>
                </c:pt>
                <c:pt idx="19">
                  <c:v>0.32</c:v>
                </c:pt>
                <c:pt idx="20">
                  <c:v>0.34</c:v>
                </c:pt>
                <c:pt idx="21">
                  <c:v>0.32</c:v>
                </c:pt>
                <c:pt idx="22">
                  <c:v>0.32</c:v>
                </c:pt>
                <c:pt idx="23">
                  <c:v>0.34</c:v>
                </c:pt>
                <c:pt idx="24">
                  <c:v>0.34</c:v>
                </c:pt>
                <c:pt idx="25">
                  <c:v>0.36</c:v>
                </c:pt>
                <c:pt idx="26">
                  <c:v>0.34</c:v>
                </c:pt>
                <c:pt idx="27">
                  <c:v>0.37</c:v>
                </c:pt>
                <c:pt idx="28">
                  <c:v>0.37</c:v>
                </c:pt>
                <c:pt idx="29">
                  <c:v>0.38</c:v>
                </c:pt>
                <c:pt idx="30">
                  <c:v>0.37</c:v>
                </c:pt>
                <c:pt idx="31">
                  <c:v>0.4</c:v>
                </c:pt>
                <c:pt idx="32">
                  <c:v>0.38</c:v>
                </c:pt>
                <c:pt idx="33">
                  <c:v>0.4</c:v>
                </c:pt>
                <c:pt idx="34">
                  <c:v>0.37</c:v>
                </c:pt>
                <c:pt idx="35">
                  <c:v>0.38</c:v>
                </c:pt>
                <c:pt idx="36">
                  <c:v>0.38</c:v>
                </c:pt>
              </c:numCache>
            </c:numRef>
          </c:val>
          <c:smooth val="0"/>
          <c:extLst>
            <c:ext xmlns:c16="http://schemas.microsoft.com/office/drawing/2014/chart" uri="{C3380CC4-5D6E-409C-BE32-E72D297353CC}">
              <c16:uniqueId val="{00000003-E3C1-4025-8C08-B05A1DA4451F}"/>
            </c:ext>
          </c:extLst>
        </c:ser>
        <c:ser>
          <c:idx val="7"/>
          <c:order val="4"/>
          <c:tx>
            <c:strRef>
              <c:f>Sheet1!$H$4</c:f>
              <c:strCache>
                <c:ptCount val="1"/>
                <c:pt idx="0">
                  <c:v>Computer Science</c:v>
                </c:pt>
              </c:strCache>
            </c:strRef>
          </c:tx>
          <c:spPr>
            <a:ln w="28575" cap="rnd">
              <a:solidFill>
                <a:schemeClr val="accent2">
                  <a:lumMod val="60000"/>
                </a:schemeClr>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Sheet1!$H$6:$H$42</c:f>
              <c:numCache>
                <c:formatCode>0%</c:formatCode>
                <c:ptCount val="37"/>
                <c:pt idx="0">
                  <c:v>0.09</c:v>
                </c:pt>
                <c:pt idx="1">
                  <c:v>0.13</c:v>
                </c:pt>
                <c:pt idx="2">
                  <c:v>0.13</c:v>
                </c:pt>
                <c:pt idx="3">
                  <c:v>0.11</c:v>
                </c:pt>
                <c:pt idx="4">
                  <c:v>0.12</c:v>
                </c:pt>
                <c:pt idx="5">
                  <c:v>0.14000000000000001</c:v>
                </c:pt>
                <c:pt idx="6">
                  <c:v>0.11</c:v>
                </c:pt>
                <c:pt idx="7">
                  <c:v>0.18</c:v>
                </c:pt>
                <c:pt idx="8">
                  <c:v>0.16</c:v>
                </c:pt>
                <c:pt idx="9">
                  <c:v>0.15</c:v>
                </c:pt>
                <c:pt idx="10">
                  <c:v>0.14000000000000001</c:v>
                </c:pt>
                <c:pt idx="11">
                  <c:v>0.16</c:v>
                </c:pt>
                <c:pt idx="12">
                  <c:v>0.15</c:v>
                </c:pt>
                <c:pt idx="13">
                  <c:v>0.19</c:v>
                </c:pt>
                <c:pt idx="14">
                  <c:v>0.15</c:v>
                </c:pt>
                <c:pt idx="15">
                  <c:v>0.17</c:v>
                </c:pt>
                <c:pt idx="16">
                  <c:v>0.17</c:v>
                </c:pt>
                <c:pt idx="17">
                  <c:v>0.18</c:v>
                </c:pt>
                <c:pt idx="18">
                  <c:v>0.16</c:v>
                </c:pt>
                <c:pt idx="19">
                  <c:v>0.19</c:v>
                </c:pt>
                <c:pt idx="20">
                  <c:v>0.21</c:v>
                </c:pt>
                <c:pt idx="21">
                  <c:v>0.2</c:v>
                </c:pt>
                <c:pt idx="22">
                  <c:v>0.21</c:v>
                </c:pt>
                <c:pt idx="23">
                  <c:v>0.21</c:v>
                </c:pt>
                <c:pt idx="24">
                  <c:v>0.21</c:v>
                </c:pt>
                <c:pt idx="25">
                  <c:v>0.2</c:v>
                </c:pt>
                <c:pt idx="26">
                  <c:v>0.22</c:v>
                </c:pt>
                <c:pt idx="27">
                  <c:v>0.22</c:v>
                </c:pt>
                <c:pt idx="28">
                  <c:v>0.21</c:v>
                </c:pt>
                <c:pt idx="29">
                  <c:v>0.21</c:v>
                </c:pt>
                <c:pt idx="30">
                  <c:v>0.21</c:v>
                </c:pt>
                <c:pt idx="31">
                  <c:v>0.18</c:v>
                </c:pt>
                <c:pt idx="32">
                  <c:v>0.2</c:v>
                </c:pt>
                <c:pt idx="33">
                  <c:v>0.21</c:v>
                </c:pt>
                <c:pt idx="34">
                  <c:v>0.2</c:v>
                </c:pt>
                <c:pt idx="35">
                  <c:v>0.23</c:v>
                </c:pt>
                <c:pt idx="36">
                  <c:v>0.22</c:v>
                </c:pt>
              </c:numCache>
            </c:numRef>
          </c:val>
          <c:smooth val="0"/>
          <c:extLst>
            <c:ext xmlns:c16="http://schemas.microsoft.com/office/drawing/2014/chart" uri="{C3380CC4-5D6E-409C-BE32-E72D297353CC}">
              <c16:uniqueId val="{00000004-E3C1-4025-8C08-B05A1DA4451F}"/>
            </c:ext>
          </c:extLst>
        </c:ser>
        <c:ser>
          <c:idx val="6"/>
          <c:order val="5"/>
          <c:tx>
            <c:strRef>
              <c:f>Sheet1!$G$4</c:f>
              <c:strCache>
                <c:ptCount val="1"/>
                <c:pt idx="0">
                  <c:v>Engineering</c:v>
                </c:pt>
              </c:strCache>
            </c:strRef>
          </c:tx>
          <c:spPr>
            <a:ln w="28575" cap="rnd">
              <a:solidFill>
                <a:srgbClr val="7030A0"/>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Sheet1!$G$6:$G$42</c:f>
              <c:numCache>
                <c:formatCode>0%</c:formatCode>
                <c:ptCount val="37"/>
                <c:pt idx="0">
                  <c:v>0.05</c:v>
                </c:pt>
                <c:pt idx="1">
                  <c:v>0.05</c:v>
                </c:pt>
                <c:pt idx="2">
                  <c:v>0.05</c:v>
                </c:pt>
                <c:pt idx="3">
                  <c:v>0.06</c:v>
                </c:pt>
                <c:pt idx="4">
                  <c:v>7.0000000000000007E-2</c:v>
                </c:pt>
                <c:pt idx="5">
                  <c:v>7.0000000000000007E-2</c:v>
                </c:pt>
                <c:pt idx="6">
                  <c:v>7.0000000000000007E-2</c:v>
                </c:pt>
                <c:pt idx="7">
                  <c:v>0.08</c:v>
                </c:pt>
                <c:pt idx="8">
                  <c:v>0.08</c:v>
                </c:pt>
                <c:pt idx="9">
                  <c:v>0.09</c:v>
                </c:pt>
                <c:pt idx="10">
                  <c:v>0.09</c:v>
                </c:pt>
                <c:pt idx="11">
                  <c:v>0.09</c:v>
                </c:pt>
                <c:pt idx="12">
                  <c:v>0.11</c:v>
                </c:pt>
                <c:pt idx="13">
                  <c:v>0.12</c:v>
                </c:pt>
                <c:pt idx="14">
                  <c:v>0.12</c:v>
                </c:pt>
                <c:pt idx="15">
                  <c:v>0.13</c:v>
                </c:pt>
                <c:pt idx="16">
                  <c:v>0.13</c:v>
                </c:pt>
                <c:pt idx="17">
                  <c:v>0.15</c:v>
                </c:pt>
                <c:pt idx="18">
                  <c:v>0.16</c:v>
                </c:pt>
                <c:pt idx="19">
                  <c:v>0.17</c:v>
                </c:pt>
                <c:pt idx="20">
                  <c:v>0.18</c:v>
                </c:pt>
                <c:pt idx="21">
                  <c:v>0.17</c:v>
                </c:pt>
                <c:pt idx="22">
                  <c:v>0.18</c:v>
                </c:pt>
                <c:pt idx="23">
                  <c:v>0.18</c:v>
                </c:pt>
                <c:pt idx="24">
                  <c:v>0.2</c:v>
                </c:pt>
                <c:pt idx="25">
                  <c:v>0.21</c:v>
                </c:pt>
                <c:pt idx="26">
                  <c:v>0.21</c:v>
                </c:pt>
                <c:pt idx="27">
                  <c:v>0.21</c:v>
                </c:pt>
                <c:pt idx="28">
                  <c:v>0.23</c:v>
                </c:pt>
                <c:pt idx="29">
                  <c:v>0.22</c:v>
                </c:pt>
                <c:pt idx="30">
                  <c:v>0.22</c:v>
                </c:pt>
                <c:pt idx="31">
                  <c:v>0.23</c:v>
                </c:pt>
                <c:pt idx="32">
                  <c:v>0.23</c:v>
                </c:pt>
                <c:pt idx="33">
                  <c:v>0.23</c:v>
                </c:pt>
                <c:pt idx="34">
                  <c:v>0.23</c:v>
                </c:pt>
                <c:pt idx="35">
                  <c:v>0.25</c:v>
                </c:pt>
                <c:pt idx="36">
                  <c:v>0.24</c:v>
                </c:pt>
              </c:numCache>
            </c:numRef>
          </c:val>
          <c:smooth val="0"/>
          <c:extLst>
            <c:ext xmlns:c16="http://schemas.microsoft.com/office/drawing/2014/chart" uri="{C3380CC4-5D6E-409C-BE32-E72D297353CC}">
              <c16:uniqueId val="{00000005-E3C1-4025-8C08-B05A1DA4451F}"/>
            </c:ext>
          </c:extLst>
        </c:ser>
        <c:ser>
          <c:idx val="4"/>
          <c:order val="6"/>
          <c:tx>
            <c:strRef>
              <c:f>Sheet1!$E$4</c:f>
              <c:strCache>
                <c:ptCount val="1"/>
                <c:pt idx="0">
                  <c:v>Mathematics</c:v>
                </c:pt>
              </c:strCache>
            </c:strRef>
          </c:tx>
          <c:spPr>
            <a:ln w="28575" cap="rnd">
              <a:solidFill>
                <a:schemeClr val="accent5"/>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Sheet1!$E$6:$E$42</c:f>
              <c:numCache>
                <c:formatCode>0%</c:formatCode>
                <c:ptCount val="37"/>
                <c:pt idx="0">
                  <c:v>0.13</c:v>
                </c:pt>
                <c:pt idx="1">
                  <c:v>0.16</c:v>
                </c:pt>
                <c:pt idx="2">
                  <c:v>0.17</c:v>
                </c:pt>
                <c:pt idx="3">
                  <c:v>0.18</c:v>
                </c:pt>
                <c:pt idx="4">
                  <c:v>0.17</c:v>
                </c:pt>
                <c:pt idx="5">
                  <c:v>0.17</c:v>
                </c:pt>
                <c:pt idx="6">
                  <c:v>0.16</c:v>
                </c:pt>
                <c:pt idx="7">
                  <c:v>0.18</c:v>
                </c:pt>
                <c:pt idx="8">
                  <c:v>0.18</c:v>
                </c:pt>
                <c:pt idx="9">
                  <c:v>0.19</c:v>
                </c:pt>
                <c:pt idx="10">
                  <c:v>0.19</c:v>
                </c:pt>
                <c:pt idx="11">
                  <c:v>0.23</c:v>
                </c:pt>
                <c:pt idx="12">
                  <c:v>0.21</c:v>
                </c:pt>
                <c:pt idx="13">
                  <c:v>0.22</c:v>
                </c:pt>
                <c:pt idx="14">
                  <c:v>0.21</c:v>
                </c:pt>
                <c:pt idx="15">
                  <c:v>0.23</c:v>
                </c:pt>
                <c:pt idx="16">
                  <c:v>0.25</c:v>
                </c:pt>
                <c:pt idx="17">
                  <c:v>0.26</c:v>
                </c:pt>
                <c:pt idx="18">
                  <c:v>0.25</c:v>
                </c:pt>
                <c:pt idx="19">
                  <c:v>0.27</c:v>
                </c:pt>
                <c:pt idx="20">
                  <c:v>0.28999999999999998</c:v>
                </c:pt>
                <c:pt idx="21">
                  <c:v>0.27</c:v>
                </c:pt>
                <c:pt idx="22">
                  <c:v>0.28000000000000003</c:v>
                </c:pt>
                <c:pt idx="23">
                  <c:v>0.27</c:v>
                </c:pt>
                <c:pt idx="24">
                  <c:v>0.3</c:v>
                </c:pt>
                <c:pt idx="25">
                  <c:v>0.28999999999999998</c:v>
                </c:pt>
                <c:pt idx="26">
                  <c:v>0.31</c:v>
                </c:pt>
                <c:pt idx="27">
                  <c:v>0.31</c:v>
                </c:pt>
                <c:pt idx="28">
                  <c:v>0.28999999999999998</c:v>
                </c:pt>
                <c:pt idx="29">
                  <c:v>0.28999999999999998</c:v>
                </c:pt>
                <c:pt idx="30">
                  <c:v>0.28000000000000003</c:v>
                </c:pt>
                <c:pt idx="31">
                  <c:v>0.28999999999999998</c:v>
                </c:pt>
                <c:pt idx="32">
                  <c:v>0.28999999999999998</c:v>
                </c:pt>
                <c:pt idx="33">
                  <c:v>0.28999999999999998</c:v>
                </c:pt>
                <c:pt idx="34">
                  <c:v>0.28999999999999998</c:v>
                </c:pt>
                <c:pt idx="35">
                  <c:v>0.28999999999999998</c:v>
                </c:pt>
                <c:pt idx="36">
                  <c:v>0.27</c:v>
                </c:pt>
              </c:numCache>
            </c:numRef>
          </c:val>
          <c:smooth val="0"/>
          <c:extLst>
            <c:ext xmlns:c16="http://schemas.microsoft.com/office/drawing/2014/chart" uri="{C3380CC4-5D6E-409C-BE32-E72D297353CC}">
              <c16:uniqueId val="{00000006-E3C1-4025-8C08-B05A1DA4451F}"/>
            </c:ext>
          </c:extLst>
        </c:ser>
        <c:ser>
          <c:idx val="5"/>
          <c:order val="7"/>
          <c:tx>
            <c:strRef>
              <c:f>Sheet1!$F$4</c:f>
              <c:strCache>
                <c:ptCount val="1"/>
                <c:pt idx="0">
                  <c:v>Physics</c:v>
                </c:pt>
              </c:strCache>
            </c:strRef>
          </c:tx>
          <c:spPr>
            <a:ln w="28575" cap="rnd">
              <a:solidFill>
                <a:srgbClr val="FF0000"/>
              </a:solidFill>
              <a:round/>
            </a:ln>
            <a:effectLst/>
          </c:spPr>
          <c:marker>
            <c:symbol val="none"/>
          </c:marker>
          <c:cat>
            <c:numRef>
              <c:f>Sheet1!$A$6:$A$42</c:f>
              <c:numCache>
                <c:formatCode>General</c:formatCode>
                <c:ptCount val="37"/>
                <c:pt idx="0">
                  <c:v>1982</c:v>
                </c:pt>
                <c:pt idx="3">
                  <c:v>1985</c:v>
                </c:pt>
                <c:pt idx="6">
                  <c:v>1988</c:v>
                </c:pt>
                <c:pt idx="9">
                  <c:v>1991</c:v>
                </c:pt>
                <c:pt idx="12">
                  <c:v>1994</c:v>
                </c:pt>
                <c:pt idx="15">
                  <c:v>1997</c:v>
                </c:pt>
                <c:pt idx="18">
                  <c:v>2000</c:v>
                </c:pt>
                <c:pt idx="21">
                  <c:v>2003</c:v>
                </c:pt>
                <c:pt idx="24">
                  <c:v>2006</c:v>
                </c:pt>
                <c:pt idx="27">
                  <c:v>2009</c:v>
                </c:pt>
                <c:pt idx="30">
                  <c:v>2012</c:v>
                </c:pt>
                <c:pt idx="33">
                  <c:v>2015</c:v>
                </c:pt>
                <c:pt idx="36">
                  <c:v>2018</c:v>
                </c:pt>
              </c:numCache>
            </c:numRef>
          </c:cat>
          <c:val>
            <c:numRef>
              <c:f>Sheet1!$F$6:$F$42</c:f>
              <c:numCache>
                <c:formatCode>0%</c:formatCode>
                <c:ptCount val="37"/>
                <c:pt idx="0">
                  <c:v>7.0000000000000007E-2</c:v>
                </c:pt>
                <c:pt idx="1">
                  <c:v>0.06</c:v>
                </c:pt>
                <c:pt idx="2">
                  <c:v>7.0000000000000007E-2</c:v>
                </c:pt>
                <c:pt idx="3">
                  <c:v>0.09</c:v>
                </c:pt>
                <c:pt idx="4">
                  <c:v>0.09</c:v>
                </c:pt>
                <c:pt idx="5">
                  <c:v>0.09</c:v>
                </c:pt>
                <c:pt idx="6">
                  <c:v>0.1</c:v>
                </c:pt>
                <c:pt idx="7">
                  <c:v>0.09</c:v>
                </c:pt>
                <c:pt idx="8">
                  <c:v>0.1</c:v>
                </c:pt>
                <c:pt idx="9">
                  <c:v>0.11</c:v>
                </c:pt>
                <c:pt idx="10">
                  <c:v>0.12</c:v>
                </c:pt>
                <c:pt idx="11">
                  <c:v>0.12</c:v>
                </c:pt>
                <c:pt idx="12">
                  <c:v>0.11</c:v>
                </c:pt>
                <c:pt idx="13">
                  <c:v>0.12</c:v>
                </c:pt>
                <c:pt idx="14">
                  <c:v>0.13</c:v>
                </c:pt>
                <c:pt idx="15">
                  <c:v>0.14000000000000001</c:v>
                </c:pt>
                <c:pt idx="16">
                  <c:v>0.13</c:v>
                </c:pt>
                <c:pt idx="17">
                  <c:v>0.13</c:v>
                </c:pt>
                <c:pt idx="18">
                  <c:v>0.14000000000000001</c:v>
                </c:pt>
                <c:pt idx="19">
                  <c:v>0.13</c:v>
                </c:pt>
                <c:pt idx="20">
                  <c:v>0.16</c:v>
                </c:pt>
                <c:pt idx="21">
                  <c:v>0.18</c:v>
                </c:pt>
                <c:pt idx="22">
                  <c:v>0.15</c:v>
                </c:pt>
                <c:pt idx="23">
                  <c:v>0.15</c:v>
                </c:pt>
                <c:pt idx="24">
                  <c:v>0.17</c:v>
                </c:pt>
                <c:pt idx="25">
                  <c:v>0.19</c:v>
                </c:pt>
                <c:pt idx="26">
                  <c:v>0.19</c:v>
                </c:pt>
                <c:pt idx="27">
                  <c:v>0.18</c:v>
                </c:pt>
                <c:pt idx="28">
                  <c:v>0.2</c:v>
                </c:pt>
                <c:pt idx="29">
                  <c:v>0.18</c:v>
                </c:pt>
                <c:pt idx="30">
                  <c:v>0.19</c:v>
                </c:pt>
                <c:pt idx="31">
                  <c:v>0.19</c:v>
                </c:pt>
                <c:pt idx="32">
                  <c:v>0.19</c:v>
                </c:pt>
                <c:pt idx="33">
                  <c:v>0.2</c:v>
                </c:pt>
                <c:pt idx="34">
                  <c:v>0.18</c:v>
                </c:pt>
                <c:pt idx="35">
                  <c:v>0.19</c:v>
                </c:pt>
                <c:pt idx="36">
                  <c:v>0.21</c:v>
                </c:pt>
              </c:numCache>
            </c:numRef>
          </c:val>
          <c:smooth val="0"/>
          <c:extLst>
            <c:ext xmlns:c16="http://schemas.microsoft.com/office/drawing/2014/chart" uri="{C3380CC4-5D6E-409C-BE32-E72D297353CC}">
              <c16:uniqueId val="{00000007-E3C1-4025-8C08-B05A1DA4451F}"/>
            </c:ext>
          </c:extLst>
        </c:ser>
        <c:dLbls>
          <c:showLegendKey val="0"/>
          <c:showVal val="0"/>
          <c:showCatName val="0"/>
          <c:showSerName val="0"/>
          <c:showPercent val="0"/>
          <c:showBubbleSize val="0"/>
        </c:dLbls>
        <c:smooth val="0"/>
        <c:axId val="590408896"/>
        <c:axId val="590411848"/>
      </c:lineChart>
      <c:catAx>
        <c:axId val="59040889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0411848"/>
        <c:crosses val="autoZero"/>
        <c:auto val="1"/>
        <c:lblAlgn val="ctr"/>
        <c:lblOffset val="100"/>
        <c:noMultiLvlLbl val="0"/>
      </c:catAx>
      <c:valAx>
        <c:axId val="59041184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0408896"/>
        <c:crosses val="autoZero"/>
        <c:crossBetween val="midCat"/>
        <c:majorUnit val="5.000000000000001E-2"/>
      </c:valAx>
      <c:spPr>
        <a:noFill/>
        <a:ln>
          <a:noFill/>
        </a:ln>
        <a:effectLst/>
      </c:spPr>
    </c:plotArea>
    <c:legend>
      <c:legendPos val="r"/>
      <c:layout>
        <c:manualLayout>
          <c:xMode val="edge"/>
          <c:yMode val="edge"/>
          <c:x val="0.81708416115812599"/>
          <c:y val="9.6587848520864911E-2"/>
          <c:w val="0.17435422226725569"/>
          <c:h val="0.73475149658157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2397272357415"/>
          <c:y val="3.7994279466819804E-2"/>
          <c:w val="0.83572894951917021"/>
          <c:h val="0.77243476052169491"/>
        </c:manualLayout>
      </c:layout>
      <c:lineChart>
        <c:grouping val="standard"/>
        <c:varyColors val="0"/>
        <c:ser>
          <c:idx val="0"/>
          <c:order val="0"/>
          <c:spPr>
            <a:ln w="28575" cap="rnd">
              <a:solidFill>
                <a:schemeClr val="accent1"/>
              </a:solidFill>
              <a:round/>
            </a:ln>
            <a:effectLst/>
          </c:spPr>
          <c:marker>
            <c:symbol val="none"/>
          </c:marker>
          <c:cat>
            <c:numRef>
              <c:f>Sheet1!$A$2:$A$27</c:f>
              <c:numCache>
                <c:formatCode>General</c:formatCode>
                <c:ptCount val="26"/>
                <c:pt idx="0">
                  <c:v>1994</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numCache>
            </c:numRef>
          </c:cat>
          <c:val>
            <c:numRef>
              <c:f>Sheet1!$B$2:$B$27</c:f>
              <c:numCache>
                <c:formatCode>0%</c:formatCode>
                <c:ptCount val="26"/>
                <c:pt idx="0">
                  <c:v>4.2026616857342984E-2</c:v>
                </c:pt>
                <c:pt idx="1">
                  <c:v>4.9616368286445015E-2</c:v>
                </c:pt>
                <c:pt idx="2">
                  <c:v>5.4905022118136873E-2</c:v>
                </c:pt>
                <c:pt idx="3">
                  <c:v>5.0871275997751549E-2</c:v>
                </c:pt>
                <c:pt idx="4">
                  <c:v>5.2791597567716973E-2</c:v>
                </c:pt>
                <c:pt idx="5">
                  <c:v>4.6989720998531569E-2</c:v>
                </c:pt>
                <c:pt idx="6">
                  <c:v>4.3478260869565216E-2</c:v>
                </c:pt>
                <c:pt idx="7">
                  <c:v>3.6325895173845359E-2</c:v>
                </c:pt>
                <c:pt idx="8">
                  <c:v>4.0530582166543844E-2</c:v>
                </c:pt>
                <c:pt idx="9">
                  <c:v>3.5447761194029849E-2</c:v>
                </c:pt>
                <c:pt idx="10">
                  <c:v>3.761487497328489E-2</c:v>
                </c:pt>
                <c:pt idx="11">
                  <c:v>3.474415666456096E-2</c:v>
                </c:pt>
                <c:pt idx="12">
                  <c:v>3.6807361472294457E-2</c:v>
                </c:pt>
                <c:pt idx="13">
                  <c:v>2.6656793780081452E-2</c:v>
                </c:pt>
                <c:pt idx="14">
                  <c:v>2.7772634697278281E-2</c:v>
                </c:pt>
                <c:pt idx="15">
                  <c:v>2.9390808692554327E-2</c:v>
                </c:pt>
                <c:pt idx="16">
                  <c:v>2.7288732394366196E-2</c:v>
                </c:pt>
                <c:pt idx="17">
                  <c:v>3.292806484295846E-2</c:v>
                </c:pt>
                <c:pt idx="18">
                  <c:v>2.6979844469131885E-2</c:v>
                </c:pt>
                <c:pt idx="19">
                  <c:v>2.7752874548719136E-2</c:v>
                </c:pt>
                <c:pt idx="20">
                  <c:v>3.2866387299294975E-2</c:v>
                </c:pt>
                <c:pt idx="21">
                  <c:v>3.0263962375290984E-2</c:v>
                </c:pt>
                <c:pt idx="22">
                  <c:v>3.8708574944658979E-2</c:v>
                </c:pt>
                <c:pt idx="23">
                  <c:v>3.7000000000000005E-2</c:v>
                </c:pt>
                <c:pt idx="24">
                  <c:v>0.03</c:v>
                </c:pt>
                <c:pt idx="25">
                  <c:v>4.4000000000000004E-2</c:v>
                </c:pt>
              </c:numCache>
            </c:numRef>
          </c:val>
          <c:smooth val="0"/>
          <c:extLst>
            <c:ext xmlns:c16="http://schemas.microsoft.com/office/drawing/2014/chart" uri="{C3380CC4-5D6E-409C-BE32-E72D297353CC}">
              <c16:uniqueId val="{00000000-96AD-40FF-A2A5-1E9F5FC404E9}"/>
            </c:ext>
          </c:extLst>
        </c:ser>
        <c:ser>
          <c:idx val="1"/>
          <c:order val="1"/>
          <c:spPr>
            <a:ln w="28575" cap="rnd">
              <a:solidFill>
                <a:schemeClr val="accent3"/>
              </a:solidFill>
              <a:round/>
            </a:ln>
            <a:effectLst/>
          </c:spPr>
          <c:marker>
            <c:symbol val="none"/>
          </c:marker>
          <c:cat>
            <c:numRef>
              <c:f>Sheet1!$A$2:$A$27</c:f>
              <c:numCache>
                <c:formatCode>General</c:formatCode>
                <c:ptCount val="26"/>
                <c:pt idx="0">
                  <c:v>1994</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numCache>
            </c:numRef>
          </c:cat>
          <c:val>
            <c:numRef>
              <c:f>Sheet1!$C$2:$C$27</c:f>
              <c:numCache>
                <c:formatCode>0%</c:formatCode>
                <c:ptCount val="26"/>
                <c:pt idx="0">
                  <c:v>2.4048564090590707E-2</c:v>
                </c:pt>
                <c:pt idx="1">
                  <c:v>1.8670076726342712E-2</c:v>
                </c:pt>
                <c:pt idx="2">
                  <c:v>2.4980483996877439E-2</c:v>
                </c:pt>
                <c:pt idx="3">
                  <c:v>2.3327712197863969E-2</c:v>
                </c:pt>
                <c:pt idx="4">
                  <c:v>2.6533996683250415E-2</c:v>
                </c:pt>
                <c:pt idx="5">
                  <c:v>2.0851688693098384E-2</c:v>
                </c:pt>
                <c:pt idx="6">
                  <c:v>3.1173092698933553E-2</c:v>
                </c:pt>
                <c:pt idx="7">
                  <c:v>3.5547483134405811E-2</c:v>
                </c:pt>
                <c:pt idx="8">
                  <c:v>3.1441906165561286E-2</c:v>
                </c:pt>
                <c:pt idx="9">
                  <c:v>3.3582089552238806E-2</c:v>
                </c:pt>
                <c:pt idx="10">
                  <c:v>3.3554178243214362E-2</c:v>
                </c:pt>
                <c:pt idx="11">
                  <c:v>3.8323857654242996E-2</c:v>
                </c:pt>
                <c:pt idx="12">
                  <c:v>3.5407081416283258E-2</c:v>
                </c:pt>
                <c:pt idx="13">
                  <c:v>3.517215845982969E-2</c:v>
                </c:pt>
                <c:pt idx="14">
                  <c:v>3.6845028698389189E-2</c:v>
                </c:pt>
                <c:pt idx="15">
                  <c:v>3.8118988243676523E-2</c:v>
                </c:pt>
                <c:pt idx="16">
                  <c:v>4.401408450704225E-2</c:v>
                </c:pt>
                <c:pt idx="17">
                  <c:v>4.6268152651131378E-2</c:v>
                </c:pt>
                <c:pt idx="18">
                  <c:v>4.7611490239644498E-2</c:v>
                </c:pt>
                <c:pt idx="19">
                  <c:v>5.965213964755834E-2</c:v>
                </c:pt>
                <c:pt idx="20">
                  <c:v>5.9017688618362624E-2</c:v>
                </c:pt>
                <c:pt idx="21">
                  <c:v>7.2609228816577026E-2</c:v>
                </c:pt>
                <c:pt idx="22">
                  <c:v>7.6639249260946479E-2</c:v>
                </c:pt>
                <c:pt idx="23">
                  <c:v>7.9000000000000001E-2</c:v>
                </c:pt>
                <c:pt idx="24">
                  <c:v>0.09</c:v>
                </c:pt>
                <c:pt idx="25">
                  <c:v>0.1</c:v>
                </c:pt>
              </c:numCache>
            </c:numRef>
          </c:val>
          <c:smooth val="0"/>
          <c:extLst>
            <c:ext xmlns:c16="http://schemas.microsoft.com/office/drawing/2014/chart" uri="{C3380CC4-5D6E-409C-BE32-E72D297353CC}">
              <c16:uniqueId val="{00000001-96AD-40FF-A2A5-1E9F5FC404E9}"/>
            </c:ext>
          </c:extLst>
        </c:ser>
        <c:dLbls>
          <c:showLegendKey val="0"/>
          <c:showVal val="0"/>
          <c:showCatName val="0"/>
          <c:showSerName val="0"/>
          <c:showPercent val="0"/>
          <c:showBubbleSize val="0"/>
        </c:dLbls>
        <c:smooth val="0"/>
        <c:axId val="566904424"/>
        <c:axId val="566897208"/>
      </c:lineChart>
      <c:catAx>
        <c:axId val="5669044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Class of</a:t>
                </a:r>
              </a:p>
            </c:rich>
          </c:tx>
          <c:layout>
            <c:manualLayout>
              <c:xMode val="edge"/>
              <c:yMode val="edge"/>
              <c:x val="0.47841449414499798"/>
              <c:y val="0.92198237178262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out"/>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6897208"/>
        <c:crosses val="autoZero"/>
        <c:auto val="1"/>
        <c:lblAlgn val="ctr"/>
        <c:lblOffset val="100"/>
        <c:tickLblSkip val="1"/>
        <c:tickMarkSkip val="2"/>
        <c:noMultiLvlLbl val="0"/>
      </c:catAx>
      <c:valAx>
        <c:axId val="566897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t>
                </a:r>
              </a:p>
            </c:rich>
          </c:tx>
          <c:layout>
            <c:manualLayout>
              <c:xMode val="edge"/>
              <c:yMode val="edge"/>
              <c:x val="5.4869684499314125E-3"/>
              <c:y val="0.3745131472871640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690442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95F0D-2758-4D3F-B81E-AC4E25F763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84D563C-2A90-46A4-888F-33E22BF122BB}">
      <dgm:prSet/>
      <dgm:spPr/>
      <dgm:t>
        <a:bodyPr/>
        <a:lstStyle/>
        <a:p>
          <a:r>
            <a:rPr lang="en-US" dirty="0"/>
            <a:t>The imposter syndrome concept was first used by psychologists Pauline </a:t>
          </a:r>
          <a:r>
            <a:rPr lang="en-US" dirty="0" err="1"/>
            <a:t>Clance</a:t>
          </a:r>
          <a:r>
            <a:rPr lang="en-US" dirty="0"/>
            <a:t> and Suzanne </a:t>
          </a:r>
          <a:r>
            <a:rPr lang="en-US" dirty="0" err="1"/>
            <a:t>Imes</a:t>
          </a:r>
          <a:r>
            <a:rPr lang="en-US" dirty="0"/>
            <a:t> in 1978</a:t>
          </a:r>
        </a:p>
      </dgm:t>
    </dgm:pt>
    <dgm:pt modelId="{70E7F32D-3343-4DF2-A7CB-A74154299B73}" type="parTrans" cxnId="{A2B6946A-7445-4D13-A8DC-693BBEAF10D9}">
      <dgm:prSet/>
      <dgm:spPr/>
      <dgm:t>
        <a:bodyPr/>
        <a:lstStyle/>
        <a:p>
          <a:endParaRPr lang="en-US"/>
        </a:p>
      </dgm:t>
    </dgm:pt>
    <dgm:pt modelId="{9E754824-906B-4FE4-A978-966DCFEFC985}" type="sibTrans" cxnId="{A2B6946A-7445-4D13-A8DC-693BBEAF10D9}">
      <dgm:prSet/>
      <dgm:spPr/>
      <dgm:t>
        <a:bodyPr/>
        <a:lstStyle/>
        <a:p>
          <a:endParaRPr lang="en-US"/>
        </a:p>
      </dgm:t>
    </dgm:pt>
    <dgm:pt modelId="{E52E3ED3-00F9-4DD2-A84B-636171ED3E1F}">
      <dgm:prSet/>
      <dgm:spPr/>
      <dgm:t>
        <a:bodyPr/>
        <a:lstStyle/>
        <a:p>
          <a:r>
            <a:rPr lang="en-US" dirty="0"/>
            <a:t>They described highly successful women who nevertheless had difficulty internally recognizing their own achievements and continued to feel as though they were imposters in their careers. </a:t>
          </a:r>
        </a:p>
      </dgm:t>
    </dgm:pt>
    <dgm:pt modelId="{AB02F55C-9874-4549-8D03-1D36DD148AB2}" type="parTrans" cxnId="{0B7DE531-6D86-4223-A00D-B0802855C77D}">
      <dgm:prSet/>
      <dgm:spPr/>
      <dgm:t>
        <a:bodyPr/>
        <a:lstStyle/>
        <a:p>
          <a:endParaRPr lang="en-US"/>
        </a:p>
      </dgm:t>
    </dgm:pt>
    <dgm:pt modelId="{9E720ED8-52D0-402F-AD83-53E61A03768A}" type="sibTrans" cxnId="{0B7DE531-6D86-4223-A00D-B0802855C77D}">
      <dgm:prSet/>
      <dgm:spPr/>
      <dgm:t>
        <a:bodyPr/>
        <a:lstStyle/>
        <a:p>
          <a:endParaRPr lang="en-US"/>
        </a:p>
      </dgm:t>
    </dgm:pt>
    <dgm:pt modelId="{7E59AFEC-1724-4A92-B9E5-843027F08EA3}">
      <dgm:prSet/>
      <dgm:spPr/>
      <dgm:t>
        <a:bodyPr/>
        <a:lstStyle/>
        <a:p>
          <a:r>
            <a:rPr lang="en-US"/>
            <a:t>Since that time, further research has demonstrated that men can also exhibit characteristics of the imposter syndrome. </a:t>
          </a:r>
        </a:p>
      </dgm:t>
    </dgm:pt>
    <dgm:pt modelId="{BAC800A5-8019-419F-AFFD-D629D487877B}" type="parTrans" cxnId="{282D0BD2-CE8A-4B4B-AB17-60DEC804AC19}">
      <dgm:prSet/>
      <dgm:spPr/>
      <dgm:t>
        <a:bodyPr/>
        <a:lstStyle/>
        <a:p>
          <a:endParaRPr lang="en-US"/>
        </a:p>
      </dgm:t>
    </dgm:pt>
    <dgm:pt modelId="{7CA5E0E2-FCA4-4B2D-9D8D-CA85A30DD476}" type="sibTrans" cxnId="{282D0BD2-CE8A-4B4B-AB17-60DEC804AC19}">
      <dgm:prSet/>
      <dgm:spPr/>
      <dgm:t>
        <a:bodyPr/>
        <a:lstStyle/>
        <a:p>
          <a:endParaRPr lang="en-US"/>
        </a:p>
      </dgm:t>
    </dgm:pt>
    <dgm:pt modelId="{C10D8D5C-01A3-4FE3-975F-68C0BCD69B81}" type="pres">
      <dgm:prSet presAssocID="{E4095F0D-2758-4D3F-B81E-AC4E25F7631A}" presName="vert0" presStyleCnt="0">
        <dgm:presLayoutVars>
          <dgm:dir/>
          <dgm:animOne val="branch"/>
          <dgm:animLvl val="lvl"/>
        </dgm:presLayoutVars>
      </dgm:prSet>
      <dgm:spPr/>
    </dgm:pt>
    <dgm:pt modelId="{7F06D933-8049-42DD-B63E-35B6EA671210}" type="pres">
      <dgm:prSet presAssocID="{584D563C-2A90-46A4-888F-33E22BF122BB}" presName="thickLine" presStyleLbl="alignNode1" presStyleIdx="0" presStyleCnt="3"/>
      <dgm:spPr/>
    </dgm:pt>
    <dgm:pt modelId="{0353ED2C-8C0F-4322-947B-F6B4F4421491}" type="pres">
      <dgm:prSet presAssocID="{584D563C-2A90-46A4-888F-33E22BF122BB}" presName="horz1" presStyleCnt="0"/>
      <dgm:spPr/>
    </dgm:pt>
    <dgm:pt modelId="{3EC1E830-7731-4205-AD56-F684F338A236}" type="pres">
      <dgm:prSet presAssocID="{584D563C-2A90-46A4-888F-33E22BF122BB}" presName="tx1" presStyleLbl="revTx" presStyleIdx="0" presStyleCnt="3"/>
      <dgm:spPr/>
    </dgm:pt>
    <dgm:pt modelId="{21EB33E9-B94A-43AB-AD64-78C927EC8F36}" type="pres">
      <dgm:prSet presAssocID="{584D563C-2A90-46A4-888F-33E22BF122BB}" presName="vert1" presStyleCnt="0"/>
      <dgm:spPr/>
    </dgm:pt>
    <dgm:pt modelId="{7E9F8B88-033D-4AF4-8988-B9D8237D69CB}" type="pres">
      <dgm:prSet presAssocID="{E52E3ED3-00F9-4DD2-A84B-636171ED3E1F}" presName="thickLine" presStyleLbl="alignNode1" presStyleIdx="1" presStyleCnt="3"/>
      <dgm:spPr/>
    </dgm:pt>
    <dgm:pt modelId="{765C7E4A-7531-4C04-8CB0-ECAF8D3D7561}" type="pres">
      <dgm:prSet presAssocID="{E52E3ED3-00F9-4DD2-A84B-636171ED3E1F}" presName="horz1" presStyleCnt="0"/>
      <dgm:spPr/>
    </dgm:pt>
    <dgm:pt modelId="{93974F0B-0C33-4FBC-91A1-3AFFFCE1AF65}" type="pres">
      <dgm:prSet presAssocID="{E52E3ED3-00F9-4DD2-A84B-636171ED3E1F}" presName="tx1" presStyleLbl="revTx" presStyleIdx="1" presStyleCnt="3"/>
      <dgm:spPr/>
    </dgm:pt>
    <dgm:pt modelId="{E45E768D-DD3A-40CF-92D3-159C383C9AD6}" type="pres">
      <dgm:prSet presAssocID="{E52E3ED3-00F9-4DD2-A84B-636171ED3E1F}" presName="vert1" presStyleCnt="0"/>
      <dgm:spPr/>
    </dgm:pt>
    <dgm:pt modelId="{596BFDBE-D7EE-4DDA-A508-483310061B28}" type="pres">
      <dgm:prSet presAssocID="{7E59AFEC-1724-4A92-B9E5-843027F08EA3}" presName="thickLine" presStyleLbl="alignNode1" presStyleIdx="2" presStyleCnt="3"/>
      <dgm:spPr/>
    </dgm:pt>
    <dgm:pt modelId="{90D945F4-D5BE-45E5-B156-C38551C57549}" type="pres">
      <dgm:prSet presAssocID="{7E59AFEC-1724-4A92-B9E5-843027F08EA3}" presName="horz1" presStyleCnt="0"/>
      <dgm:spPr/>
    </dgm:pt>
    <dgm:pt modelId="{64EDACA4-2004-4D00-94E1-6FB1B60B3AC7}" type="pres">
      <dgm:prSet presAssocID="{7E59AFEC-1724-4A92-B9E5-843027F08EA3}" presName="tx1" presStyleLbl="revTx" presStyleIdx="2" presStyleCnt="3"/>
      <dgm:spPr/>
    </dgm:pt>
    <dgm:pt modelId="{13BBC982-B5B6-4D51-AC07-0A95899DBE2A}" type="pres">
      <dgm:prSet presAssocID="{7E59AFEC-1724-4A92-B9E5-843027F08EA3}" presName="vert1" presStyleCnt="0"/>
      <dgm:spPr/>
    </dgm:pt>
  </dgm:ptLst>
  <dgm:cxnLst>
    <dgm:cxn modelId="{329F0A1E-545A-47A2-AA75-D2342DEC2068}" type="presOf" srcId="{E52E3ED3-00F9-4DD2-A84B-636171ED3E1F}" destId="{93974F0B-0C33-4FBC-91A1-3AFFFCE1AF65}" srcOrd="0" destOrd="0" presId="urn:microsoft.com/office/officeart/2008/layout/LinedList"/>
    <dgm:cxn modelId="{C66C422F-4B7D-4915-8B94-0E39857E1CAB}" type="presOf" srcId="{584D563C-2A90-46A4-888F-33E22BF122BB}" destId="{3EC1E830-7731-4205-AD56-F684F338A236}" srcOrd="0" destOrd="0" presId="urn:microsoft.com/office/officeart/2008/layout/LinedList"/>
    <dgm:cxn modelId="{0B7DE531-6D86-4223-A00D-B0802855C77D}" srcId="{E4095F0D-2758-4D3F-B81E-AC4E25F7631A}" destId="{E52E3ED3-00F9-4DD2-A84B-636171ED3E1F}" srcOrd="1" destOrd="0" parTransId="{AB02F55C-9874-4549-8D03-1D36DD148AB2}" sibTransId="{9E720ED8-52D0-402F-AD83-53E61A03768A}"/>
    <dgm:cxn modelId="{A2B6946A-7445-4D13-A8DC-693BBEAF10D9}" srcId="{E4095F0D-2758-4D3F-B81E-AC4E25F7631A}" destId="{584D563C-2A90-46A4-888F-33E22BF122BB}" srcOrd="0" destOrd="0" parTransId="{70E7F32D-3343-4DF2-A7CB-A74154299B73}" sibTransId="{9E754824-906B-4FE4-A978-966DCFEFC985}"/>
    <dgm:cxn modelId="{4BD51BCB-2D60-4019-9914-059BC494ADFD}" type="presOf" srcId="{7E59AFEC-1724-4A92-B9E5-843027F08EA3}" destId="{64EDACA4-2004-4D00-94E1-6FB1B60B3AC7}" srcOrd="0" destOrd="0" presId="urn:microsoft.com/office/officeart/2008/layout/LinedList"/>
    <dgm:cxn modelId="{282D0BD2-CE8A-4B4B-AB17-60DEC804AC19}" srcId="{E4095F0D-2758-4D3F-B81E-AC4E25F7631A}" destId="{7E59AFEC-1724-4A92-B9E5-843027F08EA3}" srcOrd="2" destOrd="0" parTransId="{BAC800A5-8019-419F-AFFD-D629D487877B}" sibTransId="{7CA5E0E2-FCA4-4B2D-9D8D-CA85A30DD476}"/>
    <dgm:cxn modelId="{0B7966FC-7973-40DC-B844-4C41B2EAF1F1}" type="presOf" srcId="{E4095F0D-2758-4D3F-B81E-AC4E25F7631A}" destId="{C10D8D5C-01A3-4FE3-975F-68C0BCD69B81}" srcOrd="0" destOrd="0" presId="urn:microsoft.com/office/officeart/2008/layout/LinedList"/>
    <dgm:cxn modelId="{13BC3510-AF68-4733-B0DC-3E0BED855570}" type="presParOf" srcId="{C10D8D5C-01A3-4FE3-975F-68C0BCD69B81}" destId="{7F06D933-8049-42DD-B63E-35B6EA671210}" srcOrd="0" destOrd="0" presId="urn:microsoft.com/office/officeart/2008/layout/LinedList"/>
    <dgm:cxn modelId="{E10578E5-D3FE-4164-8241-1034FF907FB9}" type="presParOf" srcId="{C10D8D5C-01A3-4FE3-975F-68C0BCD69B81}" destId="{0353ED2C-8C0F-4322-947B-F6B4F4421491}" srcOrd="1" destOrd="0" presId="urn:microsoft.com/office/officeart/2008/layout/LinedList"/>
    <dgm:cxn modelId="{AC20FC1F-3B44-478D-A589-69DAB81B2721}" type="presParOf" srcId="{0353ED2C-8C0F-4322-947B-F6B4F4421491}" destId="{3EC1E830-7731-4205-AD56-F684F338A236}" srcOrd="0" destOrd="0" presId="urn:microsoft.com/office/officeart/2008/layout/LinedList"/>
    <dgm:cxn modelId="{3B1E1DC2-4800-495C-B9C5-3CD293DE8519}" type="presParOf" srcId="{0353ED2C-8C0F-4322-947B-F6B4F4421491}" destId="{21EB33E9-B94A-43AB-AD64-78C927EC8F36}" srcOrd="1" destOrd="0" presId="urn:microsoft.com/office/officeart/2008/layout/LinedList"/>
    <dgm:cxn modelId="{75D0F923-8B4F-49BB-B751-235854EE369B}" type="presParOf" srcId="{C10D8D5C-01A3-4FE3-975F-68C0BCD69B81}" destId="{7E9F8B88-033D-4AF4-8988-B9D8237D69CB}" srcOrd="2" destOrd="0" presId="urn:microsoft.com/office/officeart/2008/layout/LinedList"/>
    <dgm:cxn modelId="{90CE7BC4-FADA-4C53-A067-018F7C92E067}" type="presParOf" srcId="{C10D8D5C-01A3-4FE3-975F-68C0BCD69B81}" destId="{765C7E4A-7531-4C04-8CB0-ECAF8D3D7561}" srcOrd="3" destOrd="0" presId="urn:microsoft.com/office/officeart/2008/layout/LinedList"/>
    <dgm:cxn modelId="{CA33BDEC-5AA1-42C8-B0A5-32D34F84D864}" type="presParOf" srcId="{765C7E4A-7531-4C04-8CB0-ECAF8D3D7561}" destId="{93974F0B-0C33-4FBC-91A1-3AFFFCE1AF65}" srcOrd="0" destOrd="0" presId="urn:microsoft.com/office/officeart/2008/layout/LinedList"/>
    <dgm:cxn modelId="{ED4996AA-2016-46BF-98C2-57CB4FC58B60}" type="presParOf" srcId="{765C7E4A-7531-4C04-8CB0-ECAF8D3D7561}" destId="{E45E768D-DD3A-40CF-92D3-159C383C9AD6}" srcOrd="1" destOrd="0" presId="urn:microsoft.com/office/officeart/2008/layout/LinedList"/>
    <dgm:cxn modelId="{85664278-FFF0-4AA4-A23A-76E4F0F773FB}" type="presParOf" srcId="{C10D8D5C-01A3-4FE3-975F-68C0BCD69B81}" destId="{596BFDBE-D7EE-4DDA-A508-483310061B28}" srcOrd="4" destOrd="0" presId="urn:microsoft.com/office/officeart/2008/layout/LinedList"/>
    <dgm:cxn modelId="{3839A1E9-8BAA-4802-9BF9-1899614BF80D}" type="presParOf" srcId="{C10D8D5C-01A3-4FE3-975F-68C0BCD69B81}" destId="{90D945F4-D5BE-45E5-B156-C38551C57549}" srcOrd="5" destOrd="0" presId="urn:microsoft.com/office/officeart/2008/layout/LinedList"/>
    <dgm:cxn modelId="{C15364FD-2337-44F9-850F-F9CB91994E67}" type="presParOf" srcId="{90D945F4-D5BE-45E5-B156-C38551C57549}" destId="{64EDACA4-2004-4D00-94E1-6FB1B60B3AC7}" srcOrd="0" destOrd="0" presId="urn:microsoft.com/office/officeart/2008/layout/LinedList"/>
    <dgm:cxn modelId="{785C516D-86E3-43A5-8B43-C0363D88E9D4}" type="presParOf" srcId="{90D945F4-D5BE-45E5-B156-C38551C57549}" destId="{13BBC982-B5B6-4D51-AC07-0A95899DBE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7AC58-6F0A-465C-BB59-5E578D2381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E6E9383-A30E-44D6-9B31-29019C3CFE67}">
      <dgm:prSet/>
      <dgm:spPr/>
      <dgm:t>
        <a:bodyPr/>
        <a:lstStyle/>
        <a:p>
          <a:r>
            <a:rPr lang="en-US"/>
            <a:t>“Believing that one's accomplishments came about not through genuine ability, but as a result of having been lucky, having worked harder than others, and having manipulated other people's impressions.” Langford and Clance, 1993</a:t>
          </a:r>
        </a:p>
      </dgm:t>
    </dgm:pt>
    <dgm:pt modelId="{A9F9632E-D2CF-455E-B9D2-C2759227447E}" type="parTrans" cxnId="{E89EDD54-F710-48E7-A1F3-F87C9E1CB89F}">
      <dgm:prSet/>
      <dgm:spPr/>
      <dgm:t>
        <a:bodyPr/>
        <a:lstStyle/>
        <a:p>
          <a:endParaRPr lang="en-US"/>
        </a:p>
      </dgm:t>
    </dgm:pt>
    <dgm:pt modelId="{760FA3BE-0262-43D3-A86B-F4E11333218D}" type="sibTrans" cxnId="{E89EDD54-F710-48E7-A1F3-F87C9E1CB89F}">
      <dgm:prSet/>
      <dgm:spPr/>
      <dgm:t>
        <a:bodyPr/>
        <a:lstStyle/>
        <a:p>
          <a:endParaRPr lang="en-US"/>
        </a:p>
      </dgm:t>
    </dgm:pt>
    <dgm:pt modelId="{FB215B50-FF6D-4B8E-87AF-D4F3C3726840}">
      <dgm:prSet/>
      <dgm:spPr/>
      <dgm:t>
        <a:bodyPr/>
        <a:lstStyle/>
        <a:p>
          <a:r>
            <a:rPr lang="en-US" dirty="0"/>
            <a:t>Attribution of your own success to factors beyond your control, such as luck, while attributing the success of others to skill or knowledge. </a:t>
          </a:r>
        </a:p>
      </dgm:t>
    </dgm:pt>
    <dgm:pt modelId="{CF409D7F-E7AA-40B5-B28E-66C8114B006B}" type="parTrans" cxnId="{EFCAB0F2-D03C-4EA0-80A2-725ACC427CF9}">
      <dgm:prSet/>
      <dgm:spPr/>
      <dgm:t>
        <a:bodyPr/>
        <a:lstStyle/>
        <a:p>
          <a:endParaRPr lang="en-US"/>
        </a:p>
      </dgm:t>
    </dgm:pt>
    <dgm:pt modelId="{0D0640AC-D9D1-411E-AD41-BED8934504AF}" type="sibTrans" cxnId="{EFCAB0F2-D03C-4EA0-80A2-725ACC427CF9}">
      <dgm:prSet/>
      <dgm:spPr/>
      <dgm:t>
        <a:bodyPr/>
        <a:lstStyle/>
        <a:p>
          <a:endParaRPr lang="en-US"/>
        </a:p>
      </dgm:t>
    </dgm:pt>
    <dgm:pt modelId="{25BD1EBD-A51E-43D1-A87F-3A2C05274138}">
      <dgm:prSet/>
      <dgm:spPr/>
      <dgm:t>
        <a:bodyPr/>
        <a:lstStyle/>
        <a:p>
          <a:r>
            <a:rPr lang="en-US" dirty="0"/>
            <a:t>Discounting successes by attributing them to hard work, while believing that others sail through based on natural talent.  </a:t>
          </a:r>
        </a:p>
      </dgm:t>
    </dgm:pt>
    <dgm:pt modelId="{EA2839E8-62D9-422D-A9C9-C0D4F6B51D21}" type="parTrans" cxnId="{ABAEF09B-D974-4DB1-BEC1-A3D6E4D96F69}">
      <dgm:prSet/>
      <dgm:spPr/>
      <dgm:t>
        <a:bodyPr/>
        <a:lstStyle/>
        <a:p>
          <a:endParaRPr lang="en-US"/>
        </a:p>
      </dgm:t>
    </dgm:pt>
    <dgm:pt modelId="{B37F408B-D15B-4DC4-837D-8966520BE457}" type="sibTrans" cxnId="{ABAEF09B-D974-4DB1-BEC1-A3D6E4D96F69}">
      <dgm:prSet/>
      <dgm:spPr/>
      <dgm:t>
        <a:bodyPr/>
        <a:lstStyle/>
        <a:p>
          <a:endParaRPr lang="en-US"/>
        </a:p>
      </dgm:t>
    </dgm:pt>
    <dgm:pt modelId="{10B40B0E-46EA-4F69-A9DA-24540BB7C100}">
      <dgm:prSet/>
      <dgm:spPr/>
      <dgm:t>
        <a:bodyPr/>
        <a:lstStyle/>
        <a:p>
          <a:r>
            <a:rPr lang="en-US"/>
            <a:t>Another version of the imposter syndrome is to feel that you have in some way, probably not consciously, tricked or fooled your colleagues into believing that you are much smarter than you really are.  </a:t>
          </a:r>
        </a:p>
      </dgm:t>
    </dgm:pt>
    <dgm:pt modelId="{3B143CC3-E8A4-45CE-A4A0-5CE664F619CF}" type="parTrans" cxnId="{2AC5EF0B-5D1E-4361-8851-D3AC30C1D549}">
      <dgm:prSet/>
      <dgm:spPr/>
      <dgm:t>
        <a:bodyPr/>
        <a:lstStyle/>
        <a:p>
          <a:endParaRPr lang="en-US"/>
        </a:p>
      </dgm:t>
    </dgm:pt>
    <dgm:pt modelId="{9559700E-20B2-44F6-BF15-FFA3A8D844C8}" type="sibTrans" cxnId="{2AC5EF0B-5D1E-4361-8851-D3AC30C1D549}">
      <dgm:prSet/>
      <dgm:spPr/>
      <dgm:t>
        <a:bodyPr/>
        <a:lstStyle/>
        <a:p>
          <a:endParaRPr lang="en-US"/>
        </a:p>
      </dgm:t>
    </dgm:pt>
    <dgm:pt modelId="{9B9E4277-D0DA-4BBC-91BC-DFA9FB2D6257}" type="pres">
      <dgm:prSet presAssocID="{2F77AC58-6F0A-465C-BB59-5E578D2381E1}" presName="vert0" presStyleCnt="0">
        <dgm:presLayoutVars>
          <dgm:dir/>
          <dgm:animOne val="branch"/>
          <dgm:animLvl val="lvl"/>
        </dgm:presLayoutVars>
      </dgm:prSet>
      <dgm:spPr/>
    </dgm:pt>
    <dgm:pt modelId="{6E773BA1-14F2-4589-A395-C454846212D4}" type="pres">
      <dgm:prSet presAssocID="{9E6E9383-A30E-44D6-9B31-29019C3CFE67}" presName="thickLine" presStyleLbl="alignNode1" presStyleIdx="0" presStyleCnt="4"/>
      <dgm:spPr/>
    </dgm:pt>
    <dgm:pt modelId="{CFC7C39D-C489-443C-9282-0D1D4A339FAB}" type="pres">
      <dgm:prSet presAssocID="{9E6E9383-A30E-44D6-9B31-29019C3CFE67}" presName="horz1" presStyleCnt="0"/>
      <dgm:spPr/>
    </dgm:pt>
    <dgm:pt modelId="{A7F353EC-4966-477F-9AA4-BD3C613BBE3A}" type="pres">
      <dgm:prSet presAssocID="{9E6E9383-A30E-44D6-9B31-29019C3CFE67}" presName="tx1" presStyleLbl="revTx" presStyleIdx="0" presStyleCnt="4"/>
      <dgm:spPr/>
    </dgm:pt>
    <dgm:pt modelId="{624E786C-DBCE-4773-A7F6-CBC200C94B3C}" type="pres">
      <dgm:prSet presAssocID="{9E6E9383-A30E-44D6-9B31-29019C3CFE67}" presName="vert1" presStyleCnt="0"/>
      <dgm:spPr/>
    </dgm:pt>
    <dgm:pt modelId="{774AAE8A-59EE-43EF-BE65-7DAB8C4CF3EE}" type="pres">
      <dgm:prSet presAssocID="{FB215B50-FF6D-4B8E-87AF-D4F3C3726840}" presName="thickLine" presStyleLbl="alignNode1" presStyleIdx="1" presStyleCnt="4"/>
      <dgm:spPr/>
    </dgm:pt>
    <dgm:pt modelId="{68B186EC-FAD9-45B1-8CC0-B1B5BE82CBE6}" type="pres">
      <dgm:prSet presAssocID="{FB215B50-FF6D-4B8E-87AF-D4F3C3726840}" presName="horz1" presStyleCnt="0"/>
      <dgm:spPr/>
    </dgm:pt>
    <dgm:pt modelId="{EDD29239-4A35-407F-8980-C597C5D63F5D}" type="pres">
      <dgm:prSet presAssocID="{FB215B50-FF6D-4B8E-87AF-D4F3C3726840}" presName="tx1" presStyleLbl="revTx" presStyleIdx="1" presStyleCnt="4"/>
      <dgm:spPr/>
    </dgm:pt>
    <dgm:pt modelId="{5C436E1A-326E-4AB9-9E20-6F597C5E320C}" type="pres">
      <dgm:prSet presAssocID="{FB215B50-FF6D-4B8E-87AF-D4F3C3726840}" presName="vert1" presStyleCnt="0"/>
      <dgm:spPr/>
    </dgm:pt>
    <dgm:pt modelId="{8F43CCA8-3A6E-430F-86FD-1493594B54AB}" type="pres">
      <dgm:prSet presAssocID="{25BD1EBD-A51E-43D1-A87F-3A2C05274138}" presName="thickLine" presStyleLbl="alignNode1" presStyleIdx="2" presStyleCnt="4"/>
      <dgm:spPr/>
    </dgm:pt>
    <dgm:pt modelId="{FB90BC1D-C1D6-428F-B497-180CC1D748E5}" type="pres">
      <dgm:prSet presAssocID="{25BD1EBD-A51E-43D1-A87F-3A2C05274138}" presName="horz1" presStyleCnt="0"/>
      <dgm:spPr/>
    </dgm:pt>
    <dgm:pt modelId="{1612CA77-8F9A-4BD0-948F-5F9A9648741D}" type="pres">
      <dgm:prSet presAssocID="{25BD1EBD-A51E-43D1-A87F-3A2C05274138}" presName="tx1" presStyleLbl="revTx" presStyleIdx="2" presStyleCnt="4"/>
      <dgm:spPr/>
    </dgm:pt>
    <dgm:pt modelId="{904460EB-13F1-4F81-8520-87619BE7BCB9}" type="pres">
      <dgm:prSet presAssocID="{25BD1EBD-A51E-43D1-A87F-3A2C05274138}" presName="vert1" presStyleCnt="0"/>
      <dgm:spPr/>
    </dgm:pt>
    <dgm:pt modelId="{F5A78D6D-7354-4411-B628-837A048E75EE}" type="pres">
      <dgm:prSet presAssocID="{10B40B0E-46EA-4F69-A9DA-24540BB7C100}" presName="thickLine" presStyleLbl="alignNode1" presStyleIdx="3" presStyleCnt="4"/>
      <dgm:spPr/>
    </dgm:pt>
    <dgm:pt modelId="{FCC6626B-F355-4A10-AAFB-9F87987667D7}" type="pres">
      <dgm:prSet presAssocID="{10B40B0E-46EA-4F69-A9DA-24540BB7C100}" presName="horz1" presStyleCnt="0"/>
      <dgm:spPr/>
    </dgm:pt>
    <dgm:pt modelId="{839DB063-ECA7-4562-95B2-4B927CE60463}" type="pres">
      <dgm:prSet presAssocID="{10B40B0E-46EA-4F69-A9DA-24540BB7C100}" presName="tx1" presStyleLbl="revTx" presStyleIdx="3" presStyleCnt="4"/>
      <dgm:spPr/>
    </dgm:pt>
    <dgm:pt modelId="{5D3EDF95-3F03-4086-995C-04F937CD8B89}" type="pres">
      <dgm:prSet presAssocID="{10B40B0E-46EA-4F69-A9DA-24540BB7C100}" presName="vert1" presStyleCnt="0"/>
      <dgm:spPr/>
    </dgm:pt>
  </dgm:ptLst>
  <dgm:cxnLst>
    <dgm:cxn modelId="{2AC5EF0B-5D1E-4361-8851-D3AC30C1D549}" srcId="{2F77AC58-6F0A-465C-BB59-5E578D2381E1}" destId="{10B40B0E-46EA-4F69-A9DA-24540BB7C100}" srcOrd="3" destOrd="0" parTransId="{3B143CC3-E8A4-45CE-A4A0-5CE664F619CF}" sibTransId="{9559700E-20B2-44F6-BF15-FFA3A8D844C8}"/>
    <dgm:cxn modelId="{E89EDD54-F710-48E7-A1F3-F87C9E1CB89F}" srcId="{2F77AC58-6F0A-465C-BB59-5E578D2381E1}" destId="{9E6E9383-A30E-44D6-9B31-29019C3CFE67}" srcOrd="0" destOrd="0" parTransId="{A9F9632E-D2CF-455E-B9D2-C2759227447E}" sibTransId="{760FA3BE-0262-43D3-A86B-F4E11333218D}"/>
    <dgm:cxn modelId="{BB1A6888-27C8-4307-B2E3-A8838EE78BC4}" type="presOf" srcId="{10B40B0E-46EA-4F69-A9DA-24540BB7C100}" destId="{839DB063-ECA7-4562-95B2-4B927CE60463}" srcOrd="0" destOrd="0" presId="urn:microsoft.com/office/officeart/2008/layout/LinedList"/>
    <dgm:cxn modelId="{ABAEF09B-D974-4DB1-BEC1-A3D6E4D96F69}" srcId="{2F77AC58-6F0A-465C-BB59-5E578D2381E1}" destId="{25BD1EBD-A51E-43D1-A87F-3A2C05274138}" srcOrd="2" destOrd="0" parTransId="{EA2839E8-62D9-422D-A9C9-C0D4F6B51D21}" sibTransId="{B37F408B-D15B-4DC4-837D-8966520BE457}"/>
    <dgm:cxn modelId="{93B9099F-0D65-485B-8270-D033E0CACF1C}" type="presOf" srcId="{9E6E9383-A30E-44D6-9B31-29019C3CFE67}" destId="{A7F353EC-4966-477F-9AA4-BD3C613BBE3A}" srcOrd="0" destOrd="0" presId="urn:microsoft.com/office/officeart/2008/layout/LinedList"/>
    <dgm:cxn modelId="{CB2331A6-08F4-4B6C-9C17-4E3153B3E786}" type="presOf" srcId="{25BD1EBD-A51E-43D1-A87F-3A2C05274138}" destId="{1612CA77-8F9A-4BD0-948F-5F9A9648741D}" srcOrd="0" destOrd="0" presId="urn:microsoft.com/office/officeart/2008/layout/LinedList"/>
    <dgm:cxn modelId="{93E940D3-FACB-4F31-A29B-6ECDEBC73087}" type="presOf" srcId="{FB215B50-FF6D-4B8E-87AF-D4F3C3726840}" destId="{EDD29239-4A35-407F-8980-C597C5D63F5D}" srcOrd="0" destOrd="0" presId="urn:microsoft.com/office/officeart/2008/layout/LinedList"/>
    <dgm:cxn modelId="{EFCAB0F2-D03C-4EA0-80A2-725ACC427CF9}" srcId="{2F77AC58-6F0A-465C-BB59-5E578D2381E1}" destId="{FB215B50-FF6D-4B8E-87AF-D4F3C3726840}" srcOrd="1" destOrd="0" parTransId="{CF409D7F-E7AA-40B5-B28E-66C8114B006B}" sibTransId="{0D0640AC-D9D1-411E-AD41-BED8934504AF}"/>
    <dgm:cxn modelId="{70C28AFB-6A6C-4080-A892-C4E681123FD3}" type="presOf" srcId="{2F77AC58-6F0A-465C-BB59-5E578D2381E1}" destId="{9B9E4277-D0DA-4BBC-91BC-DFA9FB2D6257}" srcOrd="0" destOrd="0" presId="urn:microsoft.com/office/officeart/2008/layout/LinedList"/>
    <dgm:cxn modelId="{3D769E84-5CF9-4D8D-937D-C6060B422FBE}" type="presParOf" srcId="{9B9E4277-D0DA-4BBC-91BC-DFA9FB2D6257}" destId="{6E773BA1-14F2-4589-A395-C454846212D4}" srcOrd="0" destOrd="0" presId="urn:microsoft.com/office/officeart/2008/layout/LinedList"/>
    <dgm:cxn modelId="{90C7EE4C-A093-4396-A860-99CF2660CD01}" type="presParOf" srcId="{9B9E4277-D0DA-4BBC-91BC-DFA9FB2D6257}" destId="{CFC7C39D-C489-443C-9282-0D1D4A339FAB}" srcOrd="1" destOrd="0" presId="urn:microsoft.com/office/officeart/2008/layout/LinedList"/>
    <dgm:cxn modelId="{E322F9E7-44A4-483B-A16F-42EABCB6805A}" type="presParOf" srcId="{CFC7C39D-C489-443C-9282-0D1D4A339FAB}" destId="{A7F353EC-4966-477F-9AA4-BD3C613BBE3A}" srcOrd="0" destOrd="0" presId="urn:microsoft.com/office/officeart/2008/layout/LinedList"/>
    <dgm:cxn modelId="{ADFB4193-E89C-4371-94F1-701C3ACF9C41}" type="presParOf" srcId="{CFC7C39D-C489-443C-9282-0D1D4A339FAB}" destId="{624E786C-DBCE-4773-A7F6-CBC200C94B3C}" srcOrd="1" destOrd="0" presId="urn:microsoft.com/office/officeart/2008/layout/LinedList"/>
    <dgm:cxn modelId="{03469C72-FE13-4B44-86F7-27BACA278E72}" type="presParOf" srcId="{9B9E4277-D0DA-4BBC-91BC-DFA9FB2D6257}" destId="{774AAE8A-59EE-43EF-BE65-7DAB8C4CF3EE}" srcOrd="2" destOrd="0" presId="urn:microsoft.com/office/officeart/2008/layout/LinedList"/>
    <dgm:cxn modelId="{BC84F2AF-F2A9-4702-9E0C-DFA6446E3363}" type="presParOf" srcId="{9B9E4277-D0DA-4BBC-91BC-DFA9FB2D6257}" destId="{68B186EC-FAD9-45B1-8CC0-B1B5BE82CBE6}" srcOrd="3" destOrd="0" presId="urn:microsoft.com/office/officeart/2008/layout/LinedList"/>
    <dgm:cxn modelId="{58940799-29A1-4D9C-9D65-11A590338081}" type="presParOf" srcId="{68B186EC-FAD9-45B1-8CC0-B1B5BE82CBE6}" destId="{EDD29239-4A35-407F-8980-C597C5D63F5D}" srcOrd="0" destOrd="0" presId="urn:microsoft.com/office/officeart/2008/layout/LinedList"/>
    <dgm:cxn modelId="{99823775-EB65-4520-BC96-6B20D848919A}" type="presParOf" srcId="{68B186EC-FAD9-45B1-8CC0-B1B5BE82CBE6}" destId="{5C436E1A-326E-4AB9-9E20-6F597C5E320C}" srcOrd="1" destOrd="0" presId="urn:microsoft.com/office/officeart/2008/layout/LinedList"/>
    <dgm:cxn modelId="{3A1E65D3-125D-429C-8AD3-901F880E6D7D}" type="presParOf" srcId="{9B9E4277-D0DA-4BBC-91BC-DFA9FB2D6257}" destId="{8F43CCA8-3A6E-430F-86FD-1493594B54AB}" srcOrd="4" destOrd="0" presId="urn:microsoft.com/office/officeart/2008/layout/LinedList"/>
    <dgm:cxn modelId="{05B86833-8A98-402C-9067-5990C3B3950B}" type="presParOf" srcId="{9B9E4277-D0DA-4BBC-91BC-DFA9FB2D6257}" destId="{FB90BC1D-C1D6-428F-B497-180CC1D748E5}" srcOrd="5" destOrd="0" presId="urn:microsoft.com/office/officeart/2008/layout/LinedList"/>
    <dgm:cxn modelId="{7BE1E158-2046-4F88-8B3F-8FFF4F9D5DCD}" type="presParOf" srcId="{FB90BC1D-C1D6-428F-B497-180CC1D748E5}" destId="{1612CA77-8F9A-4BD0-948F-5F9A9648741D}" srcOrd="0" destOrd="0" presId="urn:microsoft.com/office/officeart/2008/layout/LinedList"/>
    <dgm:cxn modelId="{5784FC38-F9CD-4E39-B817-5B5DD00D7EA4}" type="presParOf" srcId="{FB90BC1D-C1D6-428F-B497-180CC1D748E5}" destId="{904460EB-13F1-4F81-8520-87619BE7BCB9}" srcOrd="1" destOrd="0" presId="urn:microsoft.com/office/officeart/2008/layout/LinedList"/>
    <dgm:cxn modelId="{9CA9A6D2-BC9B-463F-8A3A-16BA6CC2DAED}" type="presParOf" srcId="{9B9E4277-D0DA-4BBC-91BC-DFA9FB2D6257}" destId="{F5A78D6D-7354-4411-B628-837A048E75EE}" srcOrd="6" destOrd="0" presId="urn:microsoft.com/office/officeart/2008/layout/LinedList"/>
    <dgm:cxn modelId="{8FF62F05-B612-434B-86B0-034FA4645BE8}" type="presParOf" srcId="{9B9E4277-D0DA-4BBC-91BC-DFA9FB2D6257}" destId="{FCC6626B-F355-4A10-AAFB-9F87987667D7}" srcOrd="7" destOrd="0" presId="urn:microsoft.com/office/officeart/2008/layout/LinedList"/>
    <dgm:cxn modelId="{55844262-0DD2-4854-AE09-CE75A5DF588F}" type="presParOf" srcId="{FCC6626B-F355-4A10-AAFB-9F87987667D7}" destId="{839DB063-ECA7-4562-95B2-4B927CE60463}" srcOrd="0" destOrd="0" presId="urn:microsoft.com/office/officeart/2008/layout/LinedList"/>
    <dgm:cxn modelId="{CAE673BB-0206-4843-8C5B-EE680C49B321}" type="presParOf" srcId="{FCC6626B-F355-4A10-AAFB-9F87987667D7}" destId="{5D3EDF95-3F03-4086-995C-04F937CD8B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F4243-B6B8-4143-BA10-787DB55A5B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5B6B821-F59F-4ACB-860E-B71A70ACAB5E}">
      <dgm:prSet/>
      <dgm:spPr/>
      <dgm:t>
        <a:bodyPr/>
        <a:lstStyle/>
        <a:p>
          <a:r>
            <a:rPr lang="en-US"/>
            <a:t>In general, people tend to believe I am more competent than I really am.</a:t>
          </a:r>
        </a:p>
      </dgm:t>
    </dgm:pt>
    <dgm:pt modelId="{AEB36974-25CD-47E1-9D6D-52D4D099FC4C}" type="parTrans" cxnId="{D6F0F71B-C0A3-48D6-BD1E-83EF312D2B44}">
      <dgm:prSet/>
      <dgm:spPr/>
      <dgm:t>
        <a:bodyPr/>
        <a:lstStyle/>
        <a:p>
          <a:endParaRPr lang="en-US"/>
        </a:p>
      </dgm:t>
    </dgm:pt>
    <dgm:pt modelId="{4BD89EAE-E0F4-4C49-808D-70910AC67CED}" type="sibTrans" cxnId="{D6F0F71B-C0A3-48D6-BD1E-83EF312D2B44}">
      <dgm:prSet/>
      <dgm:spPr/>
      <dgm:t>
        <a:bodyPr/>
        <a:lstStyle/>
        <a:p>
          <a:endParaRPr lang="en-US"/>
        </a:p>
      </dgm:t>
    </dgm:pt>
    <dgm:pt modelId="{431A27F5-CB7E-478A-8282-163D83E17E4E}">
      <dgm:prSet/>
      <dgm:spPr/>
      <dgm:t>
        <a:bodyPr/>
        <a:lstStyle/>
        <a:p>
          <a:r>
            <a:rPr lang="en-US"/>
            <a:t>Sometimes, I am afraid others will discover how much knowledge or ability I lack.</a:t>
          </a:r>
        </a:p>
      </dgm:t>
    </dgm:pt>
    <dgm:pt modelId="{512E3FA4-538A-4E94-AD5B-E079258CDF07}" type="parTrans" cxnId="{E32704F1-93A9-4B89-9061-D31D84CA3CC5}">
      <dgm:prSet/>
      <dgm:spPr/>
      <dgm:t>
        <a:bodyPr/>
        <a:lstStyle/>
        <a:p>
          <a:endParaRPr lang="en-US"/>
        </a:p>
      </dgm:t>
    </dgm:pt>
    <dgm:pt modelId="{453CD104-BA71-44A4-9F4A-FA20C7697D87}" type="sibTrans" cxnId="{E32704F1-93A9-4B89-9061-D31D84CA3CC5}">
      <dgm:prSet/>
      <dgm:spPr/>
      <dgm:t>
        <a:bodyPr/>
        <a:lstStyle/>
        <a:p>
          <a:endParaRPr lang="en-US"/>
        </a:p>
      </dgm:t>
    </dgm:pt>
    <dgm:pt modelId="{826927BB-13E6-4D3C-A250-123A95A02D0F}">
      <dgm:prSet/>
      <dgm:spPr/>
      <dgm:t>
        <a:bodyPr/>
        <a:lstStyle/>
        <a:p>
          <a:r>
            <a:rPr lang="en-US"/>
            <a:t>At times, I feel I am in my current career position though some kind of mistake.</a:t>
          </a:r>
        </a:p>
      </dgm:t>
    </dgm:pt>
    <dgm:pt modelId="{54BC9442-28A5-4818-9B8B-FEDA55388E8D}" type="parTrans" cxnId="{5B709BEC-46AA-4B53-94E1-A6179B8D52C4}">
      <dgm:prSet/>
      <dgm:spPr/>
      <dgm:t>
        <a:bodyPr/>
        <a:lstStyle/>
        <a:p>
          <a:endParaRPr lang="en-US"/>
        </a:p>
      </dgm:t>
    </dgm:pt>
    <dgm:pt modelId="{7AF028A6-C11B-404F-89EF-4DBDCBDEDD6A}" type="sibTrans" cxnId="{5B709BEC-46AA-4B53-94E1-A6179B8D52C4}">
      <dgm:prSet/>
      <dgm:spPr/>
      <dgm:t>
        <a:bodyPr/>
        <a:lstStyle/>
        <a:p>
          <a:endParaRPr lang="en-US"/>
        </a:p>
      </dgm:t>
    </dgm:pt>
    <dgm:pt modelId="{0226B836-9A91-40B9-82CF-D46B8CD514F8}">
      <dgm:prSet/>
      <dgm:spPr/>
      <dgm:t>
        <a:bodyPr/>
        <a:lstStyle/>
        <a:p>
          <a:r>
            <a:rPr lang="en-US"/>
            <a:t>When I succeed, it is because I work much harder than others.</a:t>
          </a:r>
        </a:p>
      </dgm:t>
    </dgm:pt>
    <dgm:pt modelId="{D1069C3B-EF3D-4DBF-AEDC-26E1D84E3F82}" type="parTrans" cxnId="{DE3FAF3D-09D9-49A8-94B8-F133EAC0F37F}">
      <dgm:prSet/>
      <dgm:spPr/>
      <dgm:t>
        <a:bodyPr/>
        <a:lstStyle/>
        <a:p>
          <a:endParaRPr lang="en-US"/>
        </a:p>
      </dgm:t>
    </dgm:pt>
    <dgm:pt modelId="{3F0EB55C-9557-4A83-9CA3-563340017E70}" type="sibTrans" cxnId="{DE3FAF3D-09D9-49A8-94B8-F133EAC0F37F}">
      <dgm:prSet/>
      <dgm:spPr/>
      <dgm:t>
        <a:bodyPr/>
        <a:lstStyle/>
        <a:p>
          <a:endParaRPr lang="en-US"/>
        </a:p>
      </dgm:t>
    </dgm:pt>
    <dgm:pt modelId="{DA8500A5-01B5-4AFF-BDCE-C121B57C08E9}">
      <dgm:prSet/>
      <dgm:spPr/>
      <dgm:t>
        <a:bodyPr/>
        <a:lstStyle/>
        <a:p>
          <a:r>
            <a:rPr lang="en-US"/>
            <a:t>The major cause of success in my life is my high ability.</a:t>
          </a:r>
        </a:p>
      </dgm:t>
    </dgm:pt>
    <dgm:pt modelId="{98B928DA-FFBC-4C4E-A3BE-6641FCE8A936}" type="parTrans" cxnId="{1E0826E6-703B-43B7-9A4A-E683A1790892}">
      <dgm:prSet/>
      <dgm:spPr/>
      <dgm:t>
        <a:bodyPr/>
        <a:lstStyle/>
        <a:p>
          <a:endParaRPr lang="en-US"/>
        </a:p>
      </dgm:t>
    </dgm:pt>
    <dgm:pt modelId="{B076352C-0AF0-43E6-9B7F-654A05AA06C1}" type="sibTrans" cxnId="{1E0826E6-703B-43B7-9A4A-E683A1790892}">
      <dgm:prSet/>
      <dgm:spPr/>
      <dgm:t>
        <a:bodyPr/>
        <a:lstStyle/>
        <a:p>
          <a:endParaRPr lang="en-US"/>
        </a:p>
      </dgm:t>
    </dgm:pt>
    <dgm:pt modelId="{89C5ADF7-4D38-44A8-B6B9-B4E4FF47A73B}">
      <dgm:prSet/>
      <dgm:spPr/>
      <dgm:t>
        <a:bodyPr/>
        <a:lstStyle/>
        <a:p>
          <a:r>
            <a:rPr lang="en-US"/>
            <a:t>I feel highly confident that I will succeed in my future career.</a:t>
          </a:r>
        </a:p>
      </dgm:t>
    </dgm:pt>
    <dgm:pt modelId="{4B68DEA9-A0AE-4786-8C02-6A461D847B21}" type="parTrans" cxnId="{4AEF806B-DE3C-4BDA-AD20-9495BF6D6385}">
      <dgm:prSet/>
      <dgm:spPr/>
      <dgm:t>
        <a:bodyPr/>
        <a:lstStyle/>
        <a:p>
          <a:endParaRPr lang="en-US"/>
        </a:p>
      </dgm:t>
    </dgm:pt>
    <dgm:pt modelId="{3D607440-FAAF-4DAE-9DA3-9F402E16B12F}" type="sibTrans" cxnId="{4AEF806B-DE3C-4BDA-AD20-9495BF6D6385}">
      <dgm:prSet/>
      <dgm:spPr/>
      <dgm:t>
        <a:bodyPr/>
        <a:lstStyle/>
        <a:p>
          <a:endParaRPr lang="en-US"/>
        </a:p>
      </dgm:t>
    </dgm:pt>
    <dgm:pt modelId="{479978DD-974C-40CD-A0A1-65A59B8F55C7}">
      <dgm:prSet/>
      <dgm:spPr/>
      <dgm:t>
        <a:bodyPr/>
        <a:lstStyle/>
        <a:p>
          <a:r>
            <a:rPr lang="en-US"/>
            <a:t>I am at least as smart as my peers.</a:t>
          </a:r>
        </a:p>
      </dgm:t>
    </dgm:pt>
    <dgm:pt modelId="{9272C983-B45B-4F2A-B945-DACB42AFBFDD}" type="parTrans" cxnId="{4607572D-4AEF-4A4B-941B-D66A533A7E63}">
      <dgm:prSet/>
      <dgm:spPr/>
      <dgm:t>
        <a:bodyPr/>
        <a:lstStyle/>
        <a:p>
          <a:endParaRPr lang="en-US"/>
        </a:p>
      </dgm:t>
    </dgm:pt>
    <dgm:pt modelId="{A808369D-05B2-4E9E-97F5-390A46D76C3D}" type="sibTrans" cxnId="{4607572D-4AEF-4A4B-941B-D66A533A7E63}">
      <dgm:prSet/>
      <dgm:spPr/>
      <dgm:t>
        <a:bodyPr/>
        <a:lstStyle/>
        <a:p>
          <a:endParaRPr lang="en-US"/>
        </a:p>
      </dgm:t>
    </dgm:pt>
    <dgm:pt modelId="{218E3690-090A-432E-94EB-27D8366454D8}" type="pres">
      <dgm:prSet presAssocID="{0FAF4243-B6B8-4143-BA10-787DB55A5BC0}" presName="vert0" presStyleCnt="0">
        <dgm:presLayoutVars>
          <dgm:dir/>
          <dgm:animOne val="branch"/>
          <dgm:animLvl val="lvl"/>
        </dgm:presLayoutVars>
      </dgm:prSet>
      <dgm:spPr/>
    </dgm:pt>
    <dgm:pt modelId="{8A32B836-3045-4669-A545-C995323230DA}" type="pres">
      <dgm:prSet presAssocID="{15B6B821-F59F-4ACB-860E-B71A70ACAB5E}" presName="thickLine" presStyleLbl="alignNode1" presStyleIdx="0" presStyleCnt="7"/>
      <dgm:spPr/>
    </dgm:pt>
    <dgm:pt modelId="{43C4436F-2161-43EF-BDCB-34AA43B62F08}" type="pres">
      <dgm:prSet presAssocID="{15B6B821-F59F-4ACB-860E-B71A70ACAB5E}" presName="horz1" presStyleCnt="0"/>
      <dgm:spPr/>
    </dgm:pt>
    <dgm:pt modelId="{DFF1DA22-9AD1-4341-8B45-D914753290BE}" type="pres">
      <dgm:prSet presAssocID="{15B6B821-F59F-4ACB-860E-B71A70ACAB5E}" presName="tx1" presStyleLbl="revTx" presStyleIdx="0" presStyleCnt="7"/>
      <dgm:spPr/>
    </dgm:pt>
    <dgm:pt modelId="{420D86C8-493E-40C4-9AE8-EA6233FE7B26}" type="pres">
      <dgm:prSet presAssocID="{15B6B821-F59F-4ACB-860E-B71A70ACAB5E}" presName="vert1" presStyleCnt="0"/>
      <dgm:spPr/>
    </dgm:pt>
    <dgm:pt modelId="{01C8CA50-282E-43E3-B682-97C6E72C0A58}" type="pres">
      <dgm:prSet presAssocID="{431A27F5-CB7E-478A-8282-163D83E17E4E}" presName="thickLine" presStyleLbl="alignNode1" presStyleIdx="1" presStyleCnt="7"/>
      <dgm:spPr/>
    </dgm:pt>
    <dgm:pt modelId="{1D84C4AA-3D5A-4489-ADE8-B12A0AB4CC4E}" type="pres">
      <dgm:prSet presAssocID="{431A27F5-CB7E-478A-8282-163D83E17E4E}" presName="horz1" presStyleCnt="0"/>
      <dgm:spPr/>
    </dgm:pt>
    <dgm:pt modelId="{156B11A4-543E-4F76-8AC2-4395B05551B6}" type="pres">
      <dgm:prSet presAssocID="{431A27F5-CB7E-478A-8282-163D83E17E4E}" presName="tx1" presStyleLbl="revTx" presStyleIdx="1" presStyleCnt="7"/>
      <dgm:spPr/>
    </dgm:pt>
    <dgm:pt modelId="{F6D98503-3A12-4278-A8DE-B984443F9C53}" type="pres">
      <dgm:prSet presAssocID="{431A27F5-CB7E-478A-8282-163D83E17E4E}" presName="vert1" presStyleCnt="0"/>
      <dgm:spPr/>
    </dgm:pt>
    <dgm:pt modelId="{104DF61D-DF4F-4361-9259-6CCC15855152}" type="pres">
      <dgm:prSet presAssocID="{826927BB-13E6-4D3C-A250-123A95A02D0F}" presName="thickLine" presStyleLbl="alignNode1" presStyleIdx="2" presStyleCnt="7"/>
      <dgm:spPr/>
    </dgm:pt>
    <dgm:pt modelId="{2BDC7999-E965-420E-9C28-080A68B98E1D}" type="pres">
      <dgm:prSet presAssocID="{826927BB-13E6-4D3C-A250-123A95A02D0F}" presName="horz1" presStyleCnt="0"/>
      <dgm:spPr/>
    </dgm:pt>
    <dgm:pt modelId="{E3FA21CF-9207-4A18-B8EE-335810D00BE5}" type="pres">
      <dgm:prSet presAssocID="{826927BB-13E6-4D3C-A250-123A95A02D0F}" presName="tx1" presStyleLbl="revTx" presStyleIdx="2" presStyleCnt="7"/>
      <dgm:spPr/>
    </dgm:pt>
    <dgm:pt modelId="{2B04345B-D363-4274-9BBD-1B96C3D1C82D}" type="pres">
      <dgm:prSet presAssocID="{826927BB-13E6-4D3C-A250-123A95A02D0F}" presName="vert1" presStyleCnt="0"/>
      <dgm:spPr/>
    </dgm:pt>
    <dgm:pt modelId="{8191740E-7E58-479E-A770-AAC26ECF843B}" type="pres">
      <dgm:prSet presAssocID="{0226B836-9A91-40B9-82CF-D46B8CD514F8}" presName="thickLine" presStyleLbl="alignNode1" presStyleIdx="3" presStyleCnt="7"/>
      <dgm:spPr/>
    </dgm:pt>
    <dgm:pt modelId="{217E5E88-7AB3-4D7C-85D5-24D8CEEFA2A6}" type="pres">
      <dgm:prSet presAssocID="{0226B836-9A91-40B9-82CF-D46B8CD514F8}" presName="horz1" presStyleCnt="0"/>
      <dgm:spPr/>
    </dgm:pt>
    <dgm:pt modelId="{A00C755A-6ED9-4D85-AA2D-388243699572}" type="pres">
      <dgm:prSet presAssocID="{0226B836-9A91-40B9-82CF-D46B8CD514F8}" presName="tx1" presStyleLbl="revTx" presStyleIdx="3" presStyleCnt="7"/>
      <dgm:spPr/>
    </dgm:pt>
    <dgm:pt modelId="{F1F1A7BB-E9FD-4BA2-A1F0-DCAE709CB62B}" type="pres">
      <dgm:prSet presAssocID="{0226B836-9A91-40B9-82CF-D46B8CD514F8}" presName="vert1" presStyleCnt="0"/>
      <dgm:spPr/>
    </dgm:pt>
    <dgm:pt modelId="{B13D27B9-D225-404C-96ED-E153C8713D2C}" type="pres">
      <dgm:prSet presAssocID="{DA8500A5-01B5-4AFF-BDCE-C121B57C08E9}" presName="thickLine" presStyleLbl="alignNode1" presStyleIdx="4" presStyleCnt="7"/>
      <dgm:spPr/>
    </dgm:pt>
    <dgm:pt modelId="{A77E7CAC-FEF6-4FBC-96D7-F281500644DC}" type="pres">
      <dgm:prSet presAssocID="{DA8500A5-01B5-4AFF-BDCE-C121B57C08E9}" presName="horz1" presStyleCnt="0"/>
      <dgm:spPr/>
    </dgm:pt>
    <dgm:pt modelId="{DC39F4E7-7B1D-4F03-B4BC-F77201426921}" type="pres">
      <dgm:prSet presAssocID="{DA8500A5-01B5-4AFF-BDCE-C121B57C08E9}" presName="tx1" presStyleLbl="revTx" presStyleIdx="4" presStyleCnt="7"/>
      <dgm:spPr/>
    </dgm:pt>
    <dgm:pt modelId="{85779A65-CC84-4BE0-948F-052BD5C32EFA}" type="pres">
      <dgm:prSet presAssocID="{DA8500A5-01B5-4AFF-BDCE-C121B57C08E9}" presName="vert1" presStyleCnt="0"/>
      <dgm:spPr/>
    </dgm:pt>
    <dgm:pt modelId="{83DA4CFD-3F51-4EF9-B129-E034180A8A43}" type="pres">
      <dgm:prSet presAssocID="{89C5ADF7-4D38-44A8-B6B9-B4E4FF47A73B}" presName="thickLine" presStyleLbl="alignNode1" presStyleIdx="5" presStyleCnt="7"/>
      <dgm:spPr/>
    </dgm:pt>
    <dgm:pt modelId="{3035EC40-2178-47C9-AEA4-04791094D0D3}" type="pres">
      <dgm:prSet presAssocID="{89C5ADF7-4D38-44A8-B6B9-B4E4FF47A73B}" presName="horz1" presStyleCnt="0"/>
      <dgm:spPr/>
    </dgm:pt>
    <dgm:pt modelId="{85107508-A84C-4EDB-A1F1-76A12674C6B5}" type="pres">
      <dgm:prSet presAssocID="{89C5ADF7-4D38-44A8-B6B9-B4E4FF47A73B}" presName="tx1" presStyleLbl="revTx" presStyleIdx="5" presStyleCnt="7"/>
      <dgm:spPr/>
    </dgm:pt>
    <dgm:pt modelId="{0027B1D7-4DE5-4E2D-AF89-28E1F6F50AFF}" type="pres">
      <dgm:prSet presAssocID="{89C5ADF7-4D38-44A8-B6B9-B4E4FF47A73B}" presName="vert1" presStyleCnt="0"/>
      <dgm:spPr/>
    </dgm:pt>
    <dgm:pt modelId="{63F9C3CA-B2B5-4440-9AB2-A84ECD9A45CA}" type="pres">
      <dgm:prSet presAssocID="{479978DD-974C-40CD-A0A1-65A59B8F55C7}" presName="thickLine" presStyleLbl="alignNode1" presStyleIdx="6" presStyleCnt="7"/>
      <dgm:spPr/>
    </dgm:pt>
    <dgm:pt modelId="{F1021CC6-87BE-4EDB-963D-46BE8AC06A90}" type="pres">
      <dgm:prSet presAssocID="{479978DD-974C-40CD-A0A1-65A59B8F55C7}" presName="horz1" presStyleCnt="0"/>
      <dgm:spPr/>
    </dgm:pt>
    <dgm:pt modelId="{3D5CF264-9B06-4FF4-A113-1D9E8D251BB6}" type="pres">
      <dgm:prSet presAssocID="{479978DD-974C-40CD-A0A1-65A59B8F55C7}" presName="tx1" presStyleLbl="revTx" presStyleIdx="6" presStyleCnt="7"/>
      <dgm:spPr/>
    </dgm:pt>
    <dgm:pt modelId="{05D16B15-E75B-4E56-9F69-FFEEC9F69B75}" type="pres">
      <dgm:prSet presAssocID="{479978DD-974C-40CD-A0A1-65A59B8F55C7}" presName="vert1" presStyleCnt="0"/>
      <dgm:spPr/>
    </dgm:pt>
  </dgm:ptLst>
  <dgm:cxnLst>
    <dgm:cxn modelId="{368FE518-6BFD-4D0F-93E7-251E48F6470A}" type="presOf" srcId="{15B6B821-F59F-4ACB-860E-B71A70ACAB5E}" destId="{DFF1DA22-9AD1-4341-8B45-D914753290BE}" srcOrd="0" destOrd="0" presId="urn:microsoft.com/office/officeart/2008/layout/LinedList"/>
    <dgm:cxn modelId="{D6F0F71B-C0A3-48D6-BD1E-83EF312D2B44}" srcId="{0FAF4243-B6B8-4143-BA10-787DB55A5BC0}" destId="{15B6B821-F59F-4ACB-860E-B71A70ACAB5E}" srcOrd="0" destOrd="0" parTransId="{AEB36974-25CD-47E1-9D6D-52D4D099FC4C}" sibTransId="{4BD89EAE-E0F4-4C49-808D-70910AC67CED}"/>
    <dgm:cxn modelId="{4607572D-4AEF-4A4B-941B-D66A533A7E63}" srcId="{0FAF4243-B6B8-4143-BA10-787DB55A5BC0}" destId="{479978DD-974C-40CD-A0A1-65A59B8F55C7}" srcOrd="6" destOrd="0" parTransId="{9272C983-B45B-4F2A-B945-DACB42AFBFDD}" sibTransId="{A808369D-05B2-4E9E-97F5-390A46D76C3D}"/>
    <dgm:cxn modelId="{3E3ED436-0B97-477E-A035-4621301BFA61}" type="presOf" srcId="{DA8500A5-01B5-4AFF-BDCE-C121B57C08E9}" destId="{DC39F4E7-7B1D-4F03-B4BC-F77201426921}" srcOrd="0" destOrd="0" presId="urn:microsoft.com/office/officeart/2008/layout/LinedList"/>
    <dgm:cxn modelId="{DE3FAF3D-09D9-49A8-94B8-F133EAC0F37F}" srcId="{0FAF4243-B6B8-4143-BA10-787DB55A5BC0}" destId="{0226B836-9A91-40B9-82CF-D46B8CD514F8}" srcOrd="3" destOrd="0" parTransId="{D1069C3B-EF3D-4DBF-AEDC-26E1D84E3F82}" sibTransId="{3F0EB55C-9557-4A83-9CA3-563340017E70}"/>
    <dgm:cxn modelId="{4C617B42-DA86-4C23-B1FE-69BA3A8C5DB8}" type="presOf" srcId="{479978DD-974C-40CD-A0A1-65A59B8F55C7}" destId="{3D5CF264-9B06-4FF4-A113-1D9E8D251BB6}" srcOrd="0" destOrd="0" presId="urn:microsoft.com/office/officeart/2008/layout/LinedList"/>
    <dgm:cxn modelId="{8F5C7A43-5533-423A-AADD-73709B92113F}" type="presOf" srcId="{89C5ADF7-4D38-44A8-B6B9-B4E4FF47A73B}" destId="{85107508-A84C-4EDB-A1F1-76A12674C6B5}" srcOrd="0" destOrd="0" presId="urn:microsoft.com/office/officeart/2008/layout/LinedList"/>
    <dgm:cxn modelId="{4AEF806B-DE3C-4BDA-AD20-9495BF6D6385}" srcId="{0FAF4243-B6B8-4143-BA10-787DB55A5BC0}" destId="{89C5ADF7-4D38-44A8-B6B9-B4E4FF47A73B}" srcOrd="5" destOrd="0" parTransId="{4B68DEA9-A0AE-4786-8C02-6A461D847B21}" sibTransId="{3D607440-FAAF-4DAE-9DA3-9F402E16B12F}"/>
    <dgm:cxn modelId="{34F27058-9AFF-4087-91AB-5DA223F884CC}" type="presOf" srcId="{826927BB-13E6-4D3C-A250-123A95A02D0F}" destId="{E3FA21CF-9207-4A18-B8EE-335810D00BE5}" srcOrd="0" destOrd="0" presId="urn:microsoft.com/office/officeart/2008/layout/LinedList"/>
    <dgm:cxn modelId="{04BB2EB8-1B57-4080-BDEB-6E99A6A77CE6}" type="presOf" srcId="{0FAF4243-B6B8-4143-BA10-787DB55A5BC0}" destId="{218E3690-090A-432E-94EB-27D8366454D8}" srcOrd="0" destOrd="0" presId="urn:microsoft.com/office/officeart/2008/layout/LinedList"/>
    <dgm:cxn modelId="{779431D0-A864-4741-BA58-4B174AA6A22E}" type="presOf" srcId="{0226B836-9A91-40B9-82CF-D46B8CD514F8}" destId="{A00C755A-6ED9-4D85-AA2D-388243699572}" srcOrd="0" destOrd="0" presId="urn:microsoft.com/office/officeart/2008/layout/LinedList"/>
    <dgm:cxn modelId="{8D8FEFDA-7712-48B9-9BE0-B6CA9F7F004F}" type="presOf" srcId="{431A27F5-CB7E-478A-8282-163D83E17E4E}" destId="{156B11A4-543E-4F76-8AC2-4395B05551B6}" srcOrd="0" destOrd="0" presId="urn:microsoft.com/office/officeart/2008/layout/LinedList"/>
    <dgm:cxn modelId="{1E0826E6-703B-43B7-9A4A-E683A1790892}" srcId="{0FAF4243-B6B8-4143-BA10-787DB55A5BC0}" destId="{DA8500A5-01B5-4AFF-BDCE-C121B57C08E9}" srcOrd="4" destOrd="0" parTransId="{98B928DA-FFBC-4C4E-A3BE-6641FCE8A936}" sibTransId="{B076352C-0AF0-43E6-9B7F-654A05AA06C1}"/>
    <dgm:cxn modelId="{5B709BEC-46AA-4B53-94E1-A6179B8D52C4}" srcId="{0FAF4243-B6B8-4143-BA10-787DB55A5BC0}" destId="{826927BB-13E6-4D3C-A250-123A95A02D0F}" srcOrd="2" destOrd="0" parTransId="{54BC9442-28A5-4818-9B8B-FEDA55388E8D}" sibTransId="{7AF028A6-C11B-404F-89EF-4DBDCBDEDD6A}"/>
    <dgm:cxn modelId="{E32704F1-93A9-4B89-9061-D31D84CA3CC5}" srcId="{0FAF4243-B6B8-4143-BA10-787DB55A5BC0}" destId="{431A27F5-CB7E-478A-8282-163D83E17E4E}" srcOrd="1" destOrd="0" parTransId="{512E3FA4-538A-4E94-AD5B-E079258CDF07}" sibTransId="{453CD104-BA71-44A4-9F4A-FA20C7697D87}"/>
    <dgm:cxn modelId="{351DFB19-3661-4E3E-BCE8-1F2DB6151E69}" type="presParOf" srcId="{218E3690-090A-432E-94EB-27D8366454D8}" destId="{8A32B836-3045-4669-A545-C995323230DA}" srcOrd="0" destOrd="0" presId="urn:microsoft.com/office/officeart/2008/layout/LinedList"/>
    <dgm:cxn modelId="{A496ED9A-8157-4C6D-9501-2B40A764AE9C}" type="presParOf" srcId="{218E3690-090A-432E-94EB-27D8366454D8}" destId="{43C4436F-2161-43EF-BDCB-34AA43B62F08}" srcOrd="1" destOrd="0" presId="urn:microsoft.com/office/officeart/2008/layout/LinedList"/>
    <dgm:cxn modelId="{47CD8D6F-22F3-4FDC-B84D-3F51411E9EFB}" type="presParOf" srcId="{43C4436F-2161-43EF-BDCB-34AA43B62F08}" destId="{DFF1DA22-9AD1-4341-8B45-D914753290BE}" srcOrd="0" destOrd="0" presId="urn:microsoft.com/office/officeart/2008/layout/LinedList"/>
    <dgm:cxn modelId="{E0DE3888-4104-4E52-90A3-761C5A74FCEA}" type="presParOf" srcId="{43C4436F-2161-43EF-BDCB-34AA43B62F08}" destId="{420D86C8-493E-40C4-9AE8-EA6233FE7B26}" srcOrd="1" destOrd="0" presId="urn:microsoft.com/office/officeart/2008/layout/LinedList"/>
    <dgm:cxn modelId="{CD82B99B-6C36-4F57-A81D-E2E6E7B14EB9}" type="presParOf" srcId="{218E3690-090A-432E-94EB-27D8366454D8}" destId="{01C8CA50-282E-43E3-B682-97C6E72C0A58}" srcOrd="2" destOrd="0" presId="urn:microsoft.com/office/officeart/2008/layout/LinedList"/>
    <dgm:cxn modelId="{384CC2A3-A225-4A76-A43A-E9CD87FD972B}" type="presParOf" srcId="{218E3690-090A-432E-94EB-27D8366454D8}" destId="{1D84C4AA-3D5A-4489-ADE8-B12A0AB4CC4E}" srcOrd="3" destOrd="0" presId="urn:microsoft.com/office/officeart/2008/layout/LinedList"/>
    <dgm:cxn modelId="{5981FFC5-1CB1-4F7F-BB6F-C4D9BF70AF0C}" type="presParOf" srcId="{1D84C4AA-3D5A-4489-ADE8-B12A0AB4CC4E}" destId="{156B11A4-543E-4F76-8AC2-4395B05551B6}" srcOrd="0" destOrd="0" presId="urn:microsoft.com/office/officeart/2008/layout/LinedList"/>
    <dgm:cxn modelId="{A0FA09CE-F4EB-422E-A234-A57E73953DEC}" type="presParOf" srcId="{1D84C4AA-3D5A-4489-ADE8-B12A0AB4CC4E}" destId="{F6D98503-3A12-4278-A8DE-B984443F9C53}" srcOrd="1" destOrd="0" presId="urn:microsoft.com/office/officeart/2008/layout/LinedList"/>
    <dgm:cxn modelId="{60D09FE2-3E44-459C-A65D-54EB449072A8}" type="presParOf" srcId="{218E3690-090A-432E-94EB-27D8366454D8}" destId="{104DF61D-DF4F-4361-9259-6CCC15855152}" srcOrd="4" destOrd="0" presId="urn:microsoft.com/office/officeart/2008/layout/LinedList"/>
    <dgm:cxn modelId="{BC40DFF0-EFBD-4E4C-BB9D-34F786300932}" type="presParOf" srcId="{218E3690-090A-432E-94EB-27D8366454D8}" destId="{2BDC7999-E965-420E-9C28-080A68B98E1D}" srcOrd="5" destOrd="0" presId="urn:microsoft.com/office/officeart/2008/layout/LinedList"/>
    <dgm:cxn modelId="{7E366E81-F8AE-4514-9120-F0F16B788E87}" type="presParOf" srcId="{2BDC7999-E965-420E-9C28-080A68B98E1D}" destId="{E3FA21CF-9207-4A18-B8EE-335810D00BE5}" srcOrd="0" destOrd="0" presId="urn:microsoft.com/office/officeart/2008/layout/LinedList"/>
    <dgm:cxn modelId="{4211C462-BD8B-41A2-AA2C-D8D3FD505D84}" type="presParOf" srcId="{2BDC7999-E965-420E-9C28-080A68B98E1D}" destId="{2B04345B-D363-4274-9BBD-1B96C3D1C82D}" srcOrd="1" destOrd="0" presId="urn:microsoft.com/office/officeart/2008/layout/LinedList"/>
    <dgm:cxn modelId="{AC8F76C2-6E46-435C-A7BD-F9946FC4AAD8}" type="presParOf" srcId="{218E3690-090A-432E-94EB-27D8366454D8}" destId="{8191740E-7E58-479E-A770-AAC26ECF843B}" srcOrd="6" destOrd="0" presId="urn:microsoft.com/office/officeart/2008/layout/LinedList"/>
    <dgm:cxn modelId="{DD50D8F7-53BF-4CC3-AE5E-D2920B5D11C2}" type="presParOf" srcId="{218E3690-090A-432E-94EB-27D8366454D8}" destId="{217E5E88-7AB3-4D7C-85D5-24D8CEEFA2A6}" srcOrd="7" destOrd="0" presId="urn:microsoft.com/office/officeart/2008/layout/LinedList"/>
    <dgm:cxn modelId="{D803643A-5DBF-42A2-99F7-E8290B9B486E}" type="presParOf" srcId="{217E5E88-7AB3-4D7C-85D5-24D8CEEFA2A6}" destId="{A00C755A-6ED9-4D85-AA2D-388243699572}" srcOrd="0" destOrd="0" presId="urn:microsoft.com/office/officeart/2008/layout/LinedList"/>
    <dgm:cxn modelId="{6B66B910-EE8C-4364-AAE7-7581FE1E4504}" type="presParOf" srcId="{217E5E88-7AB3-4D7C-85D5-24D8CEEFA2A6}" destId="{F1F1A7BB-E9FD-4BA2-A1F0-DCAE709CB62B}" srcOrd="1" destOrd="0" presId="urn:microsoft.com/office/officeart/2008/layout/LinedList"/>
    <dgm:cxn modelId="{38FC12F6-0B2C-49E0-A937-B33EDD3C304F}" type="presParOf" srcId="{218E3690-090A-432E-94EB-27D8366454D8}" destId="{B13D27B9-D225-404C-96ED-E153C8713D2C}" srcOrd="8" destOrd="0" presId="urn:microsoft.com/office/officeart/2008/layout/LinedList"/>
    <dgm:cxn modelId="{6B191DC2-4AF0-4A26-B966-EC231152A702}" type="presParOf" srcId="{218E3690-090A-432E-94EB-27D8366454D8}" destId="{A77E7CAC-FEF6-4FBC-96D7-F281500644DC}" srcOrd="9" destOrd="0" presId="urn:microsoft.com/office/officeart/2008/layout/LinedList"/>
    <dgm:cxn modelId="{D917B317-8E87-4E35-9AA2-E32E979BC18C}" type="presParOf" srcId="{A77E7CAC-FEF6-4FBC-96D7-F281500644DC}" destId="{DC39F4E7-7B1D-4F03-B4BC-F77201426921}" srcOrd="0" destOrd="0" presId="urn:microsoft.com/office/officeart/2008/layout/LinedList"/>
    <dgm:cxn modelId="{F880ACF1-C94A-461E-902A-E50DD8306B73}" type="presParOf" srcId="{A77E7CAC-FEF6-4FBC-96D7-F281500644DC}" destId="{85779A65-CC84-4BE0-948F-052BD5C32EFA}" srcOrd="1" destOrd="0" presId="urn:microsoft.com/office/officeart/2008/layout/LinedList"/>
    <dgm:cxn modelId="{C8B100F7-8C9F-49CC-A222-FD88973A798D}" type="presParOf" srcId="{218E3690-090A-432E-94EB-27D8366454D8}" destId="{83DA4CFD-3F51-4EF9-B129-E034180A8A43}" srcOrd="10" destOrd="0" presId="urn:microsoft.com/office/officeart/2008/layout/LinedList"/>
    <dgm:cxn modelId="{C407716A-0AD5-4FF0-BA8D-FCE1ED36F4DB}" type="presParOf" srcId="{218E3690-090A-432E-94EB-27D8366454D8}" destId="{3035EC40-2178-47C9-AEA4-04791094D0D3}" srcOrd="11" destOrd="0" presId="urn:microsoft.com/office/officeart/2008/layout/LinedList"/>
    <dgm:cxn modelId="{8D3A77AB-D38D-4371-B2EA-A55FC93D2876}" type="presParOf" srcId="{3035EC40-2178-47C9-AEA4-04791094D0D3}" destId="{85107508-A84C-4EDB-A1F1-76A12674C6B5}" srcOrd="0" destOrd="0" presId="urn:microsoft.com/office/officeart/2008/layout/LinedList"/>
    <dgm:cxn modelId="{754CF149-CB32-4610-BAF2-BE6A95EEDD2A}" type="presParOf" srcId="{3035EC40-2178-47C9-AEA4-04791094D0D3}" destId="{0027B1D7-4DE5-4E2D-AF89-28E1F6F50AFF}" srcOrd="1" destOrd="0" presId="urn:microsoft.com/office/officeart/2008/layout/LinedList"/>
    <dgm:cxn modelId="{13E400EE-A243-44DB-B20B-58F405075406}" type="presParOf" srcId="{218E3690-090A-432E-94EB-27D8366454D8}" destId="{63F9C3CA-B2B5-4440-9AB2-A84ECD9A45CA}" srcOrd="12" destOrd="0" presId="urn:microsoft.com/office/officeart/2008/layout/LinedList"/>
    <dgm:cxn modelId="{C172F35C-DF48-4785-9C85-404A198A86EA}" type="presParOf" srcId="{218E3690-090A-432E-94EB-27D8366454D8}" destId="{F1021CC6-87BE-4EDB-963D-46BE8AC06A90}" srcOrd="13" destOrd="0" presId="urn:microsoft.com/office/officeart/2008/layout/LinedList"/>
    <dgm:cxn modelId="{D47A75BC-02E6-44DD-9CC8-ECA651396FFB}" type="presParOf" srcId="{F1021CC6-87BE-4EDB-963D-46BE8AC06A90}" destId="{3D5CF264-9B06-4FF4-A113-1D9E8D251BB6}" srcOrd="0" destOrd="0" presId="urn:microsoft.com/office/officeart/2008/layout/LinedList"/>
    <dgm:cxn modelId="{D5662118-FE5E-4C48-AAD2-3DFBC567330C}" type="presParOf" srcId="{F1021CC6-87BE-4EDB-963D-46BE8AC06A90}" destId="{05D16B15-E75B-4E56-9F69-FFEEC9F69B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48B8F-8BAC-44B8-8E7A-0063D6DF870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454CBF2-B993-4735-948F-E782E3692E2F}">
      <dgm:prSet/>
      <dgm:spPr/>
      <dgm:t>
        <a:bodyPr/>
        <a:lstStyle/>
        <a:p>
          <a:r>
            <a:rPr lang="en-US" dirty="0"/>
            <a:t>Feeling mentored: this caused people to</a:t>
          </a:r>
        </a:p>
      </dgm:t>
    </dgm:pt>
    <dgm:pt modelId="{27029489-E893-4128-93C5-C17665F6766C}" type="parTrans" cxnId="{17D58DEA-4321-49BA-9B92-C52988D854AC}">
      <dgm:prSet/>
      <dgm:spPr/>
      <dgm:t>
        <a:bodyPr/>
        <a:lstStyle/>
        <a:p>
          <a:endParaRPr lang="en-US"/>
        </a:p>
      </dgm:t>
    </dgm:pt>
    <dgm:pt modelId="{C016FDF9-01DB-4D21-84DC-94919C46CB5A}" type="sibTrans" cxnId="{17D58DEA-4321-49BA-9B92-C52988D854AC}">
      <dgm:prSet/>
      <dgm:spPr/>
      <dgm:t>
        <a:bodyPr/>
        <a:lstStyle/>
        <a:p>
          <a:endParaRPr lang="en-US"/>
        </a:p>
      </dgm:t>
    </dgm:pt>
    <dgm:pt modelId="{74BA2F07-9B72-4062-B5C1-40EE8AD4F2DB}">
      <dgm:prSet/>
      <dgm:spPr/>
      <dgm:t>
        <a:bodyPr/>
        <a:lstStyle/>
        <a:p>
          <a:r>
            <a:rPr lang="en-US" dirty="0"/>
            <a:t>Believe they will succeed  </a:t>
          </a:r>
        </a:p>
      </dgm:t>
    </dgm:pt>
    <dgm:pt modelId="{2733DBD1-E959-47FC-B497-4ABF7062028A}" type="parTrans" cxnId="{5D131002-ED9E-4091-BF89-54C068DF7A82}">
      <dgm:prSet/>
      <dgm:spPr/>
      <dgm:t>
        <a:bodyPr/>
        <a:lstStyle/>
        <a:p>
          <a:endParaRPr lang="en-US"/>
        </a:p>
      </dgm:t>
    </dgm:pt>
    <dgm:pt modelId="{06FF8A4C-1955-45B8-A530-D69E0A0E58FF}" type="sibTrans" cxnId="{5D131002-ED9E-4091-BF89-54C068DF7A82}">
      <dgm:prSet/>
      <dgm:spPr/>
      <dgm:t>
        <a:bodyPr/>
        <a:lstStyle/>
        <a:p>
          <a:endParaRPr lang="en-US"/>
        </a:p>
      </dgm:t>
    </dgm:pt>
    <dgm:pt modelId="{2DC8DA18-E46B-4537-8C6F-257BC80BB27D}">
      <dgm:prSet/>
      <dgm:spPr/>
      <dgm:t>
        <a:bodyPr/>
        <a:lstStyle/>
        <a:p>
          <a:r>
            <a:rPr lang="en-US" dirty="0"/>
            <a:t>Believe that they’re at least as smart as their peers.</a:t>
          </a:r>
        </a:p>
      </dgm:t>
    </dgm:pt>
    <dgm:pt modelId="{C0786A40-938A-4F29-9DF9-BEDEE4EF7386}" type="parTrans" cxnId="{D724D3DA-7AC4-4F05-9C78-3A88C22E549C}">
      <dgm:prSet/>
      <dgm:spPr/>
      <dgm:t>
        <a:bodyPr/>
        <a:lstStyle/>
        <a:p>
          <a:endParaRPr lang="en-US"/>
        </a:p>
      </dgm:t>
    </dgm:pt>
    <dgm:pt modelId="{F2876E01-706D-4C70-AE4F-EE13BCC151D7}" type="sibTrans" cxnId="{D724D3DA-7AC4-4F05-9C78-3A88C22E549C}">
      <dgm:prSet/>
      <dgm:spPr/>
      <dgm:t>
        <a:bodyPr/>
        <a:lstStyle/>
        <a:p>
          <a:endParaRPr lang="en-US"/>
        </a:p>
      </dgm:t>
    </dgm:pt>
    <dgm:pt modelId="{148B9D7C-CC1B-4C3C-A9D2-7C24D2E099C3}">
      <dgm:prSet/>
      <dgm:spPr/>
      <dgm:t>
        <a:bodyPr/>
        <a:lstStyle/>
        <a:p>
          <a:r>
            <a:rPr lang="en-US" dirty="0"/>
            <a:t>Financial support: this led to people  </a:t>
          </a:r>
        </a:p>
      </dgm:t>
    </dgm:pt>
    <dgm:pt modelId="{AC999D43-B5E2-4017-97E3-8DD0C06BCD37}" type="parTrans" cxnId="{17C0B1F9-73FB-40C9-963A-8959D5AB19E3}">
      <dgm:prSet/>
      <dgm:spPr/>
      <dgm:t>
        <a:bodyPr/>
        <a:lstStyle/>
        <a:p>
          <a:endParaRPr lang="en-US"/>
        </a:p>
      </dgm:t>
    </dgm:pt>
    <dgm:pt modelId="{0A9A8657-52BD-4D30-A21C-6BCB9C3460EC}" type="sibTrans" cxnId="{17C0B1F9-73FB-40C9-963A-8959D5AB19E3}">
      <dgm:prSet/>
      <dgm:spPr/>
      <dgm:t>
        <a:bodyPr/>
        <a:lstStyle/>
        <a:p>
          <a:endParaRPr lang="en-US"/>
        </a:p>
      </dgm:t>
    </dgm:pt>
    <dgm:pt modelId="{B10E33CE-2879-4FFA-B643-D287EA85B8A4}">
      <dgm:prSet/>
      <dgm:spPr/>
      <dgm:t>
        <a:bodyPr/>
        <a:lstStyle/>
        <a:p>
          <a:r>
            <a:rPr lang="en-US" dirty="0"/>
            <a:t>Believe that they will succeed</a:t>
          </a:r>
        </a:p>
      </dgm:t>
    </dgm:pt>
    <dgm:pt modelId="{A4CC370A-4F6D-4F17-B17A-724BB82BCB21}" type="parTrans" cxnId="{8116DBBE-EB50-4AD1-BCF0-460B1A255281}">
      <dgm:prSet/>
      <dgm:spPr/>
      <dgm:t>
        <a:bodyPr/>
        <a:lstStyle/>
        <a:p>
          <a:endParaRPr lang="en-US"/>
        </a:p>
      </dgm:t>
    </dgm:pt>
    <dgm:pt modelId="{05E310EC-86AC-49AE-A084-17FB6B344918}" type="sibTrans" cxnId="{8116DBBE-EB50-4AD1-BCF0-460B1A255281}">
      <dgm:prSet/>
      <dgm:spPr/>
      <dgm:t>
        <a:bodyPr/>
        <a:lstStyle/>
        <a:p>
          <a:endParaRPr lang="en-US"/>
        </a:p>
      </dgm:t>
    </dgm:pt>
    <dgm:pt modelId="{5C20C0DB-8C60-48A5-8BC3-5D51586CADD7}">
      <dgm:prSet/>
      <dgm:spPr/>
      <dgm:t>
        <a:bodyPr/>
        <a:lstStyle/>
        <a:p>
          <a:r>
            <a:rPr lang="en-US" dirty="0"/>
            <a:t>Believe that they’re as at least as smart as peers</a:t>
          </a:r>
        </a:p>
      </dgm:t>
    </dgm:pt>
    <dgm:pt modelId="{28A448F9-305D-4A96-9518-7C7CA7939849}" type="parTrans" cxnId="{45409E32-01B8-402E-8DC1-315A2AF5683F}">
      <dgm:prSet/>
      <dgm:spPr/>
      <dgm:t>
        <a:bodyPr/>
        <a:lstStyle/>
        <a:p>
          <a:endParaRPr lang="en-US"/>
        </a:p>
      </dgm:t>
    </dgm:pt>
    <dgm:pt modelId="{BAD114B6-B3BD-4145-954F-ADC0C4183B6A}" type="sibTrans" cxnId="{45409E32-01B8-402E-8DC1-315A2AF5683F}">
      <dgm:prSet/>
      <dgm:spPr/>
      <dgm:t>
        <a:bodyPr/>
        <a:lstStyle/>
        <a:p>
          <a:endParaRPr lang="en-US"/>
        </a:p>
      </dgm:t>
    </dgm:pt>
    <dgm:pt modelId="{1D27AA2C-1751-4DD8-9ACC-E8704F13AE9D}">
      <dgm:prSet/>
      <dgm:spPr/>
      <dgm:t>
        <a:bodyPr/>
        <a:lstStyle/>
        <a:p>
          <a:r>
            <a:rPr lang="en-US" dirty="0"/>
            <a:t>Disagree that “people think I’m more competent than I really am”</a:t>
          </a:r>
        </a:p>
      </dgm:t>
    </dgm:pt>
    <dgm:pt modelId="{1871F661-17C1-456E-8F05-F479574AABBB}" type="parTrans" cxnId="{A82951A2-BAA5-4BA3-ADE4-D9ABE59697DE}">
      <dgm:prSet/>
      <dgm:spPr/>
      <dgm:t>
        <a:bodyPr/>
        <a:lstStyle/>
        <a:p>
          <a:endParaRPr lang="en-US"/>
        </a:p>
      </dgm:t>
    </dgm:pt>
    <dgm:pt modelId="{DDEFC846-847C-420C-B066-2D7DDDC052BD}" type="sibTrans" cxnId="{A82951A2-BAA5-4BA3-ADE4-D9ABE59697DE}">
      <dgm:prSet/>
      <dgm:spPr/>
      <dgm:t>
        <a:bodyPr/>
        <a:lstStyle/>
        <a:p>
          <a:endParaRPr lang="en-US"/>
        </a:p>
      </dgm:t>
    </dgm:pt>
    <dgm:pt modelId="{31D401BA-252C-4C1A-AAA5-E8AB87682930}">
      <dgm:prSet/>
      <dgm:spPr/>
      <dgm:t>
        <a:bodyPr/>
        <a:lstStyle/>
        <a:p>
          <a:r>
            <a:rPr lang="en-US" dirty="0"/>
            <a:t>Disagree that “others will discover I lack ability or knowledge”</a:t>
          </a:r>
        </a:p>
      </dgm:t>
    </dgm:pt>
    <dgm:pt modelId="{13C9F445-6041-4DBF-A008-B9978C56A871}" type="parTrans" cxnId="{F65DD25F-954F-44E0-A832-C15FCC464062}">
      <dgm:prSet/>
      <dgm:spPr/>
      <dgm:t>
        <a:bodyPr/>
        <a:lstStyle/>
        <a:p>
          <a:endParaRPr lang="en-US"/>
        </a:p>
      </dgm:t>
    </dgm:pt>
    <dgm:pt modelId="{84BB0543-81E6-450A-9618-B06C1E7D3DFF}" type="sibTrans" cxnId="{F65DD25F-954F-44E0-A832-C15FCC464062}">
      <dgm:prSet/>
      <dgm:spPr/>
      <dgm:t>
        <a:bodyPr/>
        <a:lstStyle/>
        <a:p>
          <a:endParaRPr lang="en-US"/>
        </a:p>
      </dgm:t>
    </dgm:pt>
    <dgm:pt modelId="{66BBA88B-4774-45B9-AECC-CB8C86760AFB}" type="pres">
      <dgm:prSet presAssocID="{42448B8F-8BAC-44B8-8E7A-0063D6DF8700}" presName="linear" presStyleCnt="0">
        <dgm:presLayoutVars>
          <dgm:dir/>
          <dgm:animLvl val="lvl"/>
          <dgm:resizeHandles val="exact"/>
        </dgm:presLayoutVars>
      </dgm:prSet>
      <dgm:spPr/>
    </dgm:pt>
    <dgm:pt modelId="{14B563A3-0C62-4D26-9E3C-8DEA2D59D4ED}" type="pres">
      <dgm:prSet presAssocID="{2454CBF2-B993-4735-948F-E782E3692E2F}" presName="parentLin" presStyleCnt="0"/>
      <dgm:spPr/>
    </dgm:pt>
    <dgm:pt modelId="{EBB85A91-D5A7-4019-9F64-C878EAA4DA28}" type="pres">
      <dgm:prSet presAssocID="{2454CBF2-B993-4735-948F-E782E3692E2F}" presName="parentLeftMargin" presStyleLbl="node1" presStyleIdx="0" presStyleCnt="2"/>
      <dgm:spPr/>
    </dgm:pt>
    <dgm:pt modelId="{1FC313D9-03D7-496F-93E3-8579F31CAD64}" type="pres">
      <dgm:prSet presAssocID="{2454CBF2-B993-4735-948F-E782E3692E2F}" presName="parentText" presStyleLbl="node1" presStyleIdx="0" presStyleCnt="2">
        <dgm:presLayoutVars>
          <dgm:chMax val="0"/>
          <dgm:bulletEnabled val="1"/>
        </dgm:presLayoutVars>
      </dgm:prSet>
      <dgm:spPr/>
    </dgm:pt>
    <dgm:pt modelId="{B7319F22-C638-41C1-9873-7B39203B797E}" type="pres">
      <dgm:prSet presAssocID="{2454CBF2-B993-4735-948F-E782E3692E2F}" presName="negativeSpace" presStyleCnt="0"/>
      <dgm:spPr/>
    </dgm:pt>
    <dgm:pt modelId="{457FB096-E59F-4531-9A7F-48E303868956}" type="pres">
      <dgm:prSet presAssocID="{2454CBF2-B993-4735-948F-E782E3692E2F}" presName="childText" presStyleLbl="conFgAcc1" presStyleIdx="0" presStyleCnt="2">
        <dgm:presLayoutVars>
          <dgm:bulletEnabled val="1"/>
        </dgm:presLayoutVars>
      </dgm:prSet>
      <dgm:spPr/>
    </dgm:pt>
    <dgm:pt modelId="{84A80B04-AEE4-4F51-BC28-6DE1AD647691}" type="pres">
      <dgm:prSet presAssocID="{C016FDF9-01DB-4D21-84DC-94919C46CB5A}" presName="spaceBetweenRectangles" presStyleCnt="0"/>
      <dgm:spPr/>
    </dgm:pt>
    <dgm:pt modelId="{1B66BA01-0C9A-4469-92B2-F0128B9CB133}" type="pres">
      <dgm:prSet presAssocID="{148B9D7C-CC1B-4C3C-A9D2-7C24D2E099C3}" presName="parentLin" presStyleCnt="0"/>
      <dgm:spPr/>
    </dgm:pt>
    <dgm:pt modelId="{84D3CEAA-118B-4EA3-99F3-9A5F504CB838}" type="pres">
      <dgm:prSet presAssocID="{148B9D7C-CC1B-4C3C-A9D2-7C24D2E099C3}" presName="parentLeftMargin" presStyleLbl="node1" presStyleIdx="0" presStyleCnt="2"/>
      <dgm:spPr/>
    </dgm:pt>
    <dgm:pt modelId="{6D3E75A9-2F03-4BF4-BABB-B06CA9D5D8A8}" type="pres">
      <dgm:prSet presAssocID="{148B9D7C-CC1B-4C3C-A9D2-7C24D2E099C3}" presName="parentText" presStyleLbl="node1" presStyleIdx="1" presStyleCnt="2">
        <dgm:presLayoutVars>
          <dgm:chMax val="0"/>
          <dgm:bulletEnabled val="1"/>
        </dgm:presLayoutVars>
      </dgm:prSet>
      <dgm:spPr/>
    </dgm:pt>
    <dgm:pt modelId="{3CBCF3E2-BAB5-4C5E-B531-0C802441023C}" type="pres">
      <dgm:prSet presAssocID="{148B9D7C-CC1B-4C3C-A9D2-7C24D2E099C3}" presName="negativeSpace" presStyleCnt="0"/>
      <dgm:spPr/>
    </dgm:pt>
    <dgm:pt modelId="{94A85D59-0F6D-4168-8A50-3CDEB95510F7}" type="pres">
      <dgm:prSet presAssocID="{148B9D7C-CC1B-4C3C-A9D2-7C24D2E099C3}" presName="childText" presStyleLbl="conFgAcc1" presStyleIdx="1" presStyleCnt="2">
        <dgm:presLayoutVars>
          <dgm:bulletEnabled val="1"/>
        </dgm:presLayoutVars>
      </dgm:prSet>
      <dgm:spPr/>
    </dgm:pt>
  </dgm:ptLst>
  <dgm:cxnLst>
    <dgm:cxn modelId="{5D131002-ED9E-4091-BF89-54C068DF7A82}" srcId="{2454CBF2-B993-4735-948F-E782E3692E2F}" destId="{74BA2F07-9B72-4062-B5C1-40EE8AD4F2DB}" srcOrd="0" destOrd="0" parTransId="{2733DBD1-E959-47FC-B497-4ABF7062028A}" sibTransId="{06FF8A4C-1955-45B8-A530-D69E0A0E58FF}"/>
    <dgm:cxn modelId="{7E29CA14-36ED-41D0-A8F4-A0A648CC662B}" type="presOf" srcId="{2454CBF2-B993-4735-948F-E782E3692E2F}" destId="{1FC313D9-03D7-496F-93E3-8579F31CAD64}" srcOrd="1" destOrd="0" presId="urn:microsoft.com/office/officeart/2005/8/layout/list1"/>
    <dgm:cxn modelId="{AE15A229-82DA-4812-B6F7-D718727C39A8}" type="presOf" srcId="{2454CBF2-B993-4735-948F-E782E3692E2F}" destId="{EBB85A91-D5A7-4019-9F64-C878EAA4DA28}" srcOrd="0" destOrd="0" presId="urn:microsoft.com/office/officeart/2005/8/layout/list1"/>
    <dgm:cxn modelId="{EA7AEE2A-A756-46D1-B698-0C65DFBE05D8}" type="presOf" srcId="{1D27AA2C-1751-4DD8-9ACC-E8704F13AE9D}" destId="{94A85D59-0F6D-4168-8A50-3CDEB95510F7}" srcOrd="0" destOrd="2" presId="urn:microsoft.com/office/officeart/2005/8/layout/list1"/>
    <dgm:cxn modelId="{45409E32-01B8-402E-8DC1-315A2AF5683F}" srcId="{148B9D7C-CC1B-4C3C-A9D2-7C24D2E099C3}" destId="{5C20C0DB-8C60-48A5-8BC3-5D51586CADD7}" srcOrd="1" destOrd="0" parTransId="{28A448F9-305D-4A96-9518-7C7CA7939849}" sibTransId="{BAD114B6-B3BD-4145-954F-ADC0C4183B6A}"/>
    <dgm:cxn modelId="{F65DD25F-954F-44E0-A832-C15FCC464062}" srcId="{148B9D7C-CC1B-4C3C-A9D2-7C24D2E099C3}" destId="{31D401BA-252C-4C1A-AAA5-E8AB87682930}" srcOrd="3" destOrd="0" parTransId="{13C9F445-6041-4DBF-A008-B9978C56A871}" sibTransId="{84BB0543-81E6-450A-9618-B06C1E7D3DFF}"/>
    <dgm:cxn modelId="{DC19E05F-5245-4B06-8D3F-6BD83608CA5B}" type="presOf" srcId="{31D401BA-252C-4C1A-AAA5-E8AB87682930}" destId="{94A85D59-0F6D-4168-8A50-3CDEB95510F7}" srcOrd="0" destOrd="3" presId="urn:microsoft.com/office/officeart/2005/8/layout/list1"/>
    <dgm:cxn modelId="{BF600346-478D-419B-B8EA-7AEE9B57125F}" type="presOf" srcId="{2DC8DA18-E46B-4537-8C6F-257BC80BB27D}" destId="{457FB096-E59F-4531-9A7F-48E303868956}" srcOrd="0" destOrd="1" presId="urn:microsoft.com/office/officeart/2005/8/layout/list1"/>
    <dgm:cxn modelId="{FA826749-70AB-4400-9834-FC35E178CC04}" type="presOf" srcId="{5C20C0DB-8C60-48A5-8BC3-5D51586CADD7}" destId="{94A85D59-0F6D-4168-8A50-3CDEB95510F7}" srcOrd="0" destOrd="1" presId="urn:microsoft.com/office/officeart/2005/8/layout/list1"/>
    <dgm:cxn modelId="{CD302D6A-66F1-40CC-A4EA-EB6FA4A1EB9C}" type="presOf" srcId="{148B9D7C-CC1B-4C3C-A9D2-7C24D2E099C3}" destId="{84D3CEAA-118B-4EA3-99F3-9A5F504CB838}" srcOrd="0" destOrd="0" presId="urn:microsoft.com/office/officeart/2005/8/layout/list1"/>
    <dgm:cxn modelId="{68E48983-0036-48EF-85E2-D67CB23E5306}" type="presOf" srcId="{74BA2F07-9B72-4062-B5C1-40EE8AD4F2DB}" destId="{457FB096-E59F-4531-9A7F-48E303868956}" srcOrd="0" destOrd="0" presId="urn:microsoft.com/office/officeart/2005/8/layout/list1"/>
    <dgm:cxn modelId="{A82951A2-BAA5-4BA3-ADE4-D9ABE59697DE}" srcId="{148B9D7C-CC1B-4C3C-A9D2-7C24D2E099C3}" destId="{1D27AA2C-1751-4DD8-9ACC-E8704F13AE9D}" srcOrd="2" destOrd="0" parTransId="{1871F661-17C1-456E-8F05-F479574AABBB}" sibTransId="{DDEFC846-847C-420C-B066-2D7DDDC052BD}"/>
    <dgm:cxn modelId="{8FBE20BD-9977-4C2F-BCD5-3339E43BF7F2}" type="presOf" srcId="{B10E33CE-2879-4FFA-B643-D287EA85B8A4}" destId="{94A85D59-0F6D-4168-8A50-3CDEB95510F7}" srcOrd="0" destOrd="0" presId="urn:microsoft.com/office/officeart/2005/8/layout/list1"/>
    <dgm:cxn modelId="{8116DBBE-EB50-4AD1-BCF0-460B1A255281}" srcId="{148B9D7C-CC1B-4C3C-A9D2-7C24D2E099C3}" destId="{B10E33CE-2879-4FFA-B643-D287EA85B8A4}" srcOrd="0" destOrd="0" parTransId="{A4CC370A-4F6D-4F17-B17A-724BB82BCB21}" sibTransId="{05E310EC-86AC-49AE-A084-17FB6B344918}"/>
    <dgm:cxn modelId="{903C56CE-5F20-4315-8AC1-E7BAE6EEA606}" type="presOf" srcId="{148B9D7C-CC1B-4C3C-A9D2-7C24D2E099C3}" destId="{6D3E75A9-2F03-4BF4-BABB-B06CA9D5D8A8}" srcOrd="1" destOrd="0" presId="urn:microsoft.com/office/officeart/2005/8/layout/list1"/>
    <dgm:cxn modelId="{29B06AD8-4519-4E46-9B21-D7202EBDF179}" type="presOf" srcId="{42448B8F-8BAC-44B8-8E7A-0063D6DF8700}" destId="{66BBA88B-4774-45B9-AECC-CB8C86760AFB}" srcOrd="0" destOrd="0" presId="urn:microsoft.com/office/officeart/2005/8/layout/list1"/>
    <dgm:cxn modelId="{D724D3DA-7AC4-4F05-9C78-3A88C22E549C}" srcId="{2454CBF2-B993-4735-948F-E782E3692E2F}" destId="{2DC8DA18-E46B-4537-8C6F-257BC80BB27D}" srcOrd="1" destOrd="0" parTransId="{C0786A40-938A-4F29-9DF9-BEDEE4EF7386}" sibTransId="{F2876E01-706D-4C70-AE4F-EE13BCC151D7}"/>
    <dgm:cxn modelId="{17D58DEA-4321-49BA-9B92-C52988D854AC}" srcId="{42448B8F-8BAC-44B8-8E7A-0063D6DF8700}" destId="{2454CBF2-B993-4735-948F-E782E3692E2F}" srcOrd="0" destOrd="0" parTransId="{27029489-E893-4128-93C5-C17665F6766C}" sibTransId="{C016FDF9-01DB-4D21-84DC-94919C46CB5A}"/>
    <dgm:cxn modelId="{17C0B1F9-73FB-40C9-963A-8959D5AB19E3}" srcId="{42448B8F-8BAC-44B8-8E7A-0063D6DF8700}" destId="{148B9D7C-CC1B-4C3C-A9D2-7C24D2E099C3}" srcOrd="1" destOrd="0" parTransId="{AC999D43-B5E2-4017-97E3-8DD0C06BCD37}" sibTransId="{0A9A8657-52BD-4D30-A21C-6BCB9C3460EC}"/>
    <dgm:cxn modelId="{23FFB971-9DA5-41B4-A6B4-267A2BC2E362}" type="presParOf" srcId="{66BBA88B-4774-45B9-AECC-CB8C86760AFB}" destId="{14B563A3-0C62-4D26-9E3C-8DEA2D59D4ED}" srcOrd="0" destOrd="0" presId="urn:microsoft.com/office/officeart/2005/8/layout/list1"/>
    <dgm:cxn modelId="{2ECAA85A-5AC6-409D-8F9E-1D57422ABE42}" type="presParOf" srcId="{14B563A3-0C62-4D26-9E3C-8DEA2D59D4ED}" destId="{EBB85A91-D5A7-4019-9F64-C878EAA4DA28}" srcOrd="0" destOrd="0" presId="urn:microsoft.com/office/officeart/2005/8/layout/list1"/>
    <dgm:cxn modelId="{4E374C20-37A3-4D2C-B953-AE182EB0D600}" type="presParOf" srcId="{14B563A3-0C62-4D26-9E3C-8DEA2D59D4ED}" destId="{1FC313D9-03D7-496F-93E3-8579F31CAD64}" srcOrd="1" destOrd="0" presId="urn:microsoft.com/office/officeart/2005/8/layout/list1"/>
    <dgm:cxn modelId="{1F133285-3962-4621-A7AD-9D49EE709CF6}" type="presParOf" srcId="{66BBA88B-4774-45B9-AECC-CB8C86760AFB}" destId="{B7319F22-C638-41C1-9873-7B39203B797E}" srcOrd="1" destOrd="0" presId="urn:microsoft.com/office/officeart/2005/8/layout/list1"/>
    <dgm:cxn modelId="{A93F8823-2C8C-4171-944C-60581E5F356F}" type="presParOf" srcId="{66BBA88B-4774-45B9-AECC-CB8C86760AFB}" destId="{457FB096-E59F-4531-9A7F-48E303868956}" srcOrd="2" destOrd="0" presId="urn:microsoft.com/office/officeart/2005/8/layout/list1"/>
    <dgm:cxn modelId="{F2FD5D5A-955F-459D-9DC0-AF56080E98B1}" type="presParOf" srcId="{66BBA88B-4774-45B9-AECC-CB8C86760AFB}" destId="{84A80B04-AEE4-4F51-BC28-6DE1AD647691}" srcOrd="3" destOrd="0" presId="urn:microsoft.com/office/officeart/2005/8/layout/list1"/>
    <dgm:cxn modelId="{8616FA6C-2A91-4B09-9E9E-26FBA3E24542}" type="presParOf" srcId="{66BBA88B-4774-45B9-AECC-CB8C86760AFB}" destId="{1B66BA01-0C9A-4469-92B2-F0128B9CB133}" srcOrd="4" destOrd="0" presId="urn:microsoft.com/office/officeart/2005/8/layout/list1"/>
    <dgm:cxn modelId="{07924845-D9CF-4D65-9C28-0F7BC420AEED}" type="presParOf" srcId="{1B66BA01-0C9A-4469-92B2-F0128B9CB133}" destId="{84D3CEAA-118B-4EA3-99F3-9A5F504CB838}" srcOrd="0" destOrd="0" presId="urn:microsoft.com/office/officeart/2005/8/layout/list1"/>
    <dgm:cxn modelId="{031B8E5B-CE4C-4CD2-A8C6-7C6DC89031F2}" type="presParOf" srcId="{1B66BA01-0C9A-4469-92B2-F0128B9CB133}" destId="{6D3E75A9-2F03-4BF4-BABB-B06CA9D5D8A8}" srcOrd="1" destOrd="0" presId="urn:microsoft.com/office/officeart/2005/8/layout/list1"/>
    <dgm:cxn modelId="{CC88A9D8-1935-4AE8-9C80-B8D3FFC6E40C}" type="presParOf" srcId="{66BBA88B-4774-45B9-AECC-CB8C86760AFB}" destId="{3CBCF3E2-BAB5-4C5E-B531-0C802441023C}" srcOrd="5" destOrd="0" presId="urn:microsoft.com/office/officeart/2005/8/layout/list1"/>
    <dgm:cxn modelId="{4C26E62C-5F39-4D7D-A6A4-9A88E118F866}" type="presParOf" srcId="{66BBA88B-4774-45B9-AECC-CB8C86760AFB}" destId="{94A85D59-0F6D-4168-8A50-3CDEB95510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6D933-8049-42DD-B63E-35B6EA671210}">
      <dsp:nvSpPr>
        <dsp:cNvPr id="0" name=""/>
        <dsp:cNvSpPr/>
      </dsp:nvSpPr>
      <dsp:spPr>
        <a:xfrm>
          <a:off x="0" y="2124"/>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1E830-7731-4205-AD56-F684F338A236}">
      <dsp:nvSpPr>
        <dsp:cNvPr id="0" name=""/>
        <dsp:cNvSpPr/>
      </dsp:nvSpPr>
      <dsp:spPr>
        <a:xfrm>
          <a:off x="0" y="2124"/>
          <a:ext cx="1112108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 imposter syndrome concept was first used by psychologists Pauline </a:t>
          </a:r>
          <a:r>
            <a:rPr lang="en-US" sz="3000" kern="1200" dirty="0" err="1"/>
            <a:t>Clance</a:t>
          </a:r>
          <a:r>
            <a:rPr lang="en-US" sz="3000" kern="1200" dirty="0"/>
            <a:t> and Suzanne </a:t>
          </a:r>
          <a:r>
            <a:rPr lang="en-US" sz="3000" kern="1200" dirty="0" err="1"/>
            <a:t>Imes</a:t>
          </a:r>
          <a:r>
            <a:rPr lang="en-US" sz="3000" kern="1200" dirty="0"/>
            <a:t> in 1978</a:t>
          </a:r>
        </a:p>
      </dsp:txBody>
      <dsp:txXfrm>
        <a:off x="0" y="2124"/>
        <a:ext cx="11121081" cy="1449029"/>
      </dsp:txXfrm>
    </dsp:sp>
    <dsp:sp modelId="{7E9F8B88-033D-4AF4-8988-B9D8237D69CB}">
      <dsp:nvSpPr>
        <dsp:cNvPr id="0" name=""/>
        <dsp:cNvSpPr/>
      </dsp:nvSpPr>
      <dsp:spPr>
        <a:xfrm>
          <a:off x="0" y="1451154"/>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74F0B-0C33-4FBC-91A1-3AFFFCE1AF65}">
      <dsp:nvSpPr>
        <dsp:cNvPr id="0" name=""/>
        <dsp:cNvSpPr/>
      </dsp:nvSpPr>
      <dsp:spPr>
        <a:xfrm>
          <a:off x="0" y="1451154"/>
          <a:ext cx="1112108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They described highly successful women who nevertheless had difficulty internally recognizing their own achievements and continued to feel as though they were imposters in their careers. </a:t>
          </a:r>
        </a:p>
      </dsp:txBody>
      <dsp:txXfrm>
        <a:off x="0" y="1451154"/>
        <a:ext cx="11121081" cy="1449029"/>
      </dsp:txXfrm>
    </dsp:sp>
    <dsp:sp modelId="{596BFDBE-D7EE-4DDA-A508-483310061B28}">
      <dsp:nvSpPr>
        <dsp:cNvPr id="0" name=""/>
        <dsp:cNvSpPr/>
      </dsp:nvSpPr>
      <dsp:spPr>
        <a:xfrm>
          <a:off x="0" y="2900183"/>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DACA4-2004-4D00-94E1-6FB1B60B3AC7}">
      <dsp:nvSpPr>
        <dsp:cNvPr id="0" name=""/>
        <dsp:cNvSpPr/>
      </dsp:nvSpPr>
      <dsp:spPr>
        <a:xfrm>
          <a:off x="0" y="2900183"/>
          <a:ext cx="1112108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Since that time, further research has demonstrated that men can also exhibit characteristics of the imposter syndrome. </a:t>
          </a:r>
        </a:p>
      </dsp:txBody>
      <dsp:txXfrm>
        <a:off x="0" y="2900183"/>
        <a:ext cx="11121081"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73BA1-14F2-4589-A395-C454846212D4}">
      <dsp:nvSpPr>
        <dsp:cNvPr id="0" name=""/>
        <dsp:cNvSpPr/>
      </dsp:nvSpPr>
      <dsp:spPr>
        <a:xfrm>
          <a:off x="0" y="0"/>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353EC-4966-477F-9AA4-BD3C613BBE3A}">
      <dsp:nvSpPr>
        <dsp:cNvPr id="0" name=""/>
        <dsp:cNvSpPr/>
      </dsp:nvSpPr>
      <dsp:spPr>
        <a:xfrm>
          <a:off x="0" y="0"/>
          <a:ext cx="1112108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“Believing that one's accomplishments came about not through genuine ability, but as a result of having been lucky, having worked harder than others, and having manipulated other people's impressions.” Langford and Clance, 1993</a:t>
          </a:r>
        </a:p>
      </dsp:txBody>
      <dsp:txXfrm>
        <a:off x="0" y="0"/>
        <a:ext cx="11121081" cy="1087834"/>
      </dsp:txXfrm>
    </dsp:sp>
    <dsp:sp modelId="{774AAE8A-59EE-43EF-BE65-7DAB8C4CF3EE}">
      <dsp:nvSpPr>
        <dsp:cNvPr id="0" name=""/>
        <dsp:cNvSpPr/>
      </dsp:nvSpPr>
      <dsp:spPr>
        <a:xfrm>
          <a:off x="0" y="1087834"/>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29239-4A35-407F-8980-C597C5D63F5D}">
      <dsp:nvSpPr>
        <dsp:cNvPr id="0" name=""/>
        <dsp:cNvSpPr/>
      </dsp:nvSpPr>
      <dsp:spPr>
        <a:xfrm>
          <a:off x="0" y="1087834"/>
          <a:ext cx="1112108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Attribution of your own success to factors beyond your control, such as luck, while attributing the success of others to skill or knowledge. </a:t>
          </a:r>
        </a:p>
      </dsp:txBody>
      <dsp:txXfrm>
        <a:off x="0" y="1087834"/>
        <a:ext cx="11121081" cy="1087834"/>
      </dsp:txXfrm>
    </dsp:sp>
    <dsp:sp modelId="{8F43CCA8-3A6E-430F-86FD-1493594B54AB}">
      <dsp:nvSpPr>
        <dsp:cNvPr id="0" name=""/>
        <dsp:cNvSpPr/>
      </dsp:nvSpPr>
      <dsp:spPr>
        <a:xfrm>
          <a:off x="0" y="2175669"/>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2CA77-8F9A-4BD0-948F-5F9A9648741D}">
      <dsp:nvSpPr>
        <dsp:cNvPr id="0" name=""/>
        <dsp:cNvSpPr/>
      </dsp:nvSpPr>
      <dsp:spPr>
        <a:xfrm>
          <a:off x="0" y="2175669"/>
          <a:ext cx="1112108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Discounting successes by attributing them to hard work, while believing that others sail through based on natural talent.  </a:t>
          </a:r>
        </a:p>
      </dsp:txBody>
      <dsp:txXfrm>
        <a:off x="0" y="2175669"/>
        <a:ext cx="11121081" cy="1087834"/>
      </dsp:txXfrm>
    </dsp:sp>
    <dsp:sp modelId="{F5A78D6D-7354-4411-B628-837A048E75EE}">
      <dsp:nvSpPr>
        <dsp:cNvPr id="0" name=""/>
        <dsp:cNvSpPr/>
      </dsp:nvSpPr>
      <dsp:spPr>
        <a:xfrm>
          <a:off x="0" y="3263503"/>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DB063-ECA7-4562-95B2-4B927CE60463}">
      <dsp:nvSpPr>
        <dsp:cNvPr id="0" name=""/>
        <dsp:cNvSpPr/>
      </dsp:nvSpPr>
      <dsp:spPr>
        <a:xfrm>
          <a:off x="0" y="3263503"/>
          <a:ext cx="1112108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Another version of the imposter syndrome is to feel that you have in some way, probably not consciously, tricked or fooled your colleagues into believing that you are much smarter than you really are.  </a:t>
          </a:r>
        </a:p>
      </dsp:txBody>
      <dsp:txXfrm>
        <a:off x="0" y="3263503"/>
        <a:ext cx="11121081"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B836-3045-4669-A545-C995323230DA}">
      <dsp:nvSpPr>
        <dsp:cNvPr id="0" name=""/>
        <dsp:cNvSpPr/>
      </dsp:nvSpPr>
      <dsp:spPr>
        <a:xfrm>
          <a:off x="0" y="531"/>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1DA22-9AD1-4341-8B45-D914753290BE}">
      <dsp:nvSpPr>
        <dsp:cNvPr id="0" name=""/>
        <dsp:cNvSpPr/>
      </dsp:nvSpPr>
      <dsp:spPr>
        <a:xfrm>
          <a:off x="0" y="531"/>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 general, people tend to believe I am more competent than I really am.</a:t>
          </a:r>
        </a:p>
      </dsp:txBody>
      <dsp:txXfrm>
        <a:off x="0" y="531"/>
        <a:ext cx="11121081" cy="621467"/>
      </dsp:txXfrm>
    </dsp:sp>
    <dsp:sp modelId="{01C8CA50-282E-43E3-B682-97C6E72C0A58}">
      <dsp:nvSpPr>
        <dsp:cNvPr id="0" name=""/>
        <dsp:cNvSpPr/>
      </dsp:nvSpPr>
      <dsp:spPr>
        <a:xfrm>
          <a:off x="0" y="621999"/>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B11A4-543E-4F76-8AC2-4395B05551B6}">
      <dsp:nvSpPr>
        <dsp:cNvPr id="0" name=""/>
        <dsp:cNvSpPr/>
      </dsp:nvSpPr>
      <dsp:spPr>
        <a:xfrm>
          <a:off x="0" y="621999"/>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Sometimes, I am afraid others will discover how much knowledge or ability I lack.</a:t>
          </a:r>
        </a:p>
      </dsp:txBody>
      <dsp:txXfrm>
        <a:off x="0" y="621999"/>
        <a:ext cx="11121081" cy="621467"/>
      </dsp:txXfrm>
    </dsp:sp>
    <dsp:sp modelId="{104DF61D-DF4F-4361-9259-6CCC15855152}">
      <dsp:nvSpPr>
        <dsp:cNvPr id="0" name=""/>
        <dsp:cNvSpPr/>
      </dsp:nvSpPr>
      <dsp:spPr>
        <a:xfrm>
          <a:off x="0" y="1243467"/>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A21CF-9207-4A18-B8EE-335810D00BE5}">
      <dsp:nvSpPr>
        <dsp:cNvPr id="0" name=""/>
        <dsp:cNvSpPr/>
      </dsp:nvSpPr>
      <dsp:spPr>
        <a:xfrm>
          <a:off x="0" y="1243467"/>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At times, I feel I am in my current career position though some kind of mistake.</a:t>
          </a:r>
        </a:p>
      </dsp:txBody>
      <dsp:txXfrm>
        <a:off x="0" y="1243467"/>
        <a:ext cx="11121081" cy="621467"/>
      </dsp:txXfrm>
    </dsp:sp>
    <dsp:sp modelId="{8191740E-7E58-479E-A770-AAC26ECF843B}">
      <dsp:nvSpPr>
        <dsp:cNvPr id="0" name=""/>
        <dsp:cNvSpPr/>
      </dsp:nvSpPr>
      <dsp:spPr>
        <a:xfrm>
          <a:off x="0" y="1864935"/>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755A-6ED9-4D85-AA2D-388243699572}">
      <dsp:nvSpPr>
        <dsp:cNvPr id="0" name=""/>
        <dsp:cNvSpPr/>
      </dsp:nvSpPr>
      <dsp:spPr>
        <a:xfrm>
          <a:off x="0" y="1864935"/>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When I succeed, it is because I work much harder than others.</a:t>
          </a:r>
        </a:p>
      </dsp:txBody>
      <dsp:txXfrm>
        <a:off x="0" y="1864935"/>
        <a:ext cx="11121081" cy="621467"/>
      </dsp:txXfrm>
    </dsp:sp>
    <dsp:sp modelId="{B13D27B9-D225-404C-96ED-E153C8713D2C}">
      <dsp:nvSpPr>
        <dsp:cNvPr id="0" name=""/>
        <dsp:cNvSpPr/>
      </dsp:nvSpPr>
      <dsp:spPr>
        <a:xfrm>
          <a:off x="0" y="2486402"/>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9F4E7-7B1D-4F03-B4BC-F77201426921}">
      <dsp:nvSpPr>
        <dsp:cNvPr id="0" name=""/>
        <dsp:cNvSpPr/>
      </dsp:nvSpPr>
      <dsp:spPr>
        <a:xfrm>
          <a:off x="0" y="2486402"/>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major cause of success in my life is my high ability.</a:t>
          </a:r>
        </a:p>
      </dsp:txBody>
      <dsp:txXfrm>
        <a:off x="0" y="2486402"/>
        <a:ext cx="11121081" cy="621467"/>
      </dsp:txXfrm>
    </dsp:sp>
    <dsp:sp modelId="{83DA4CFD-3F51-4EF9-B129-E034180A8A43}">
      <dsp:nvSpPr>
        <dsp:cNvPr id="0" name=""/>
        <dsp:cNvSpPr/>
      </dsp:nvSpPr>
      <dsp:spPr>
        <a:xfrm>
          <a:off x="0" y="3107870"/>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07508-A84C-4EDB-A1F1-76A12674C6B5}">
      <dsp:nvSpPr>
        <dsp:cNvPr id="0" name=""/>
        <dsp:cNvSpPr/>
      </dsp:nvSpPr>
      <dsp:spPr>
        <a:xfrm>
          <a:off x="0" y="3107870"/>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 feel highly confident that I will succeed in my future career.</a:t>
          </a:r>
        </a:p>
      </dsp:txBody>
      <dsp:txXfrm>
        <a:off x="0" y="3107870"/>
        <a:ext cx="11121081" cy="621467"/>
      </dsp:txXfrm>
    </dsp:sp>
    <dsp:sp modelId="{63F9C3CA-B2B5-4440-9AB2-A84ECD9A45CA}">
      <dsp:nvSpPr>
        <dsp:cNvPr id="0" name=""/>
        <dsp:cNvSpPr/>
      </dsp:nvSpPr>
      <dsp:spPr>
        <a:xfrm>
          <a:off x="0" y="3729338"/>
          <a:ext cx="111210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5CF264-9B06-4FF4-A113-1D9E8D251BB6}">
      <dsp:nvSpPr>
        <dsp:cNvPr id="0" name=""/>
        <dsp:cNvSpPr/>
      </dsp:nvSpPr>
      <dsp:spPr>
        <a:xfrm>
          <a:off x="0" y="3729338"/>
          <a:ext cx="11121081"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 am at least as smart as my peers.</a:t>
          </a:r>
        </a:p>
      </dsp:txBody>
      <dsp:txXfrm>
        <a:off x="0" y="3729338"/>
        <a:ext cx="11121081"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FB096-E59F-4531-9A7F-48E303868956}">
      <dsp:nvSpPr>
        <dsp:cNvPr id="0" name=""/>
        <dsp:cNvSpPr/>
      </dsp:nvSpPr>
      <dsp:spPr>
        <a:xfrm>
          <a:off x="0" y="372069"/>
          <a:ext cx="11121081"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119" tIns="499872" rIns="86311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Believe they will succeed  </a:t>
          </a:r>
        </a:p>
        <a:p>
          <a:pPr marL="228600" lvl="1" indent="-228600" algn="l" defTabSz="1066800">
            <a:lnSpc>
              <a:spcPct val="90000"/>
            </a:lnSpc>
            <a:spcBef>
              <a:spcPct val="0"/>
            </a:spcBef>
            <a:spcAft>
              <a:spcPct val="15000"/>
            </a:spcAft>
            <a:buChar char="•"/>
          </a:pPr>
          <a:r>
            <a:rPr lang="en-US" sz="2400" kern="1200" dirty="0"/>
            <a:t>Believe that they’re at least as smart as their peers.</a:t>
          </a:r>
        </a:p>
      </dsp:txBody>
      <dsp:txXfrm>
        <a:off x="0" y="372069"/>
        <a:ext cx="11121081" cy="1360800"/>
      </dsp:txXfrm>
    </dsp:sp>
    <dsp:sp modelId="{1FC313D9-03D7-496F-93E3-8579F31CAD64}">
      <dsp:nvSpPr>
        <dsp:cNvPr id="0" name=""/>
        <dsp:cNvSpPr/>
      </dsp:nvSpPr>
      <dsp:spPr>
        <a:xfrm>
          <a:off x="556054" y="17829"/>
          <a:ext cx="7784756"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4245" tIns="0" rIns="294245" bIns="0" numCol="1" spcCol="1270" anchor="ctr" anchorCtr="0">
          <a:noAutofit/>
        </a:bodyPr>
        <a:lstStyle/>
        <a:p>
          <a:pPr marL="0" lvl="0" indent="0" algn="l" defTabSz="1066800">
            <a:lnSpc>
              <a:spcPct val="90000"/>
            </a:lnSpc>
            <a:spcBef>
              <a:spcPct val="0"/>
            </a:spcBef>
            <a:spcAft>
              <a:spcPct val="35000"/>
            </a:spcAft>
            <a:buNone/>
          </a:pPr>
          <a:r>
            <a:rPr lang="en-US" sz="2400" kern="1200" dirty="0"/>
            <a:t>Feeling mentored: this caused people to</a:t>
          </a:r>
        </a:p>
      </dsp:txBody>
      <dsp:txXfrm>
        <a:off x="590639" y="52414"/>
        <a:ext cx="7715586" cy="639310"/>
      </dsp:txXfrm>
    </dsp:sp>
    <dsp:sp modelId="{94A85D59-0F6D-4168-8A50-3CDEB95510F7}">
      <dsp:nvSpPr>
        <dsp:cNvPr id="0" name=""/>
        <dsp:cNvSpPr/>
      </dsp:nvSpPr>
      <dsp:spPr>
        <a:xfrm>
          <a:off x="0" y="2216709"/>
          <a:ext cx="11121081" cy="211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3119" tIns="499872" rIns="86311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Believe that they will succeed</a:t>
          </a:r>
        </a:p>
        <a:p>
          <a:pPr marL="228600" lvl="1" indent="-228600" algn="l" defTabSz="1066800">
            <a:lnSpc>
              <a:spcPct val="90000"/>
            </a:lnSpc>
            <a:spcBef>
              <a:spcPct val="0"/>
            </a:spcBef>
            <a:spcAft>
              <a:spcPct val="15000"/>
            </a:spcAft>
            <a:buChar char="•"/>
          </a:pPr>
          <a:r>
            <a:rPr lang="en-US" sz="2400" kern="1200" dirty="0"/>
            <a:t>Believe that they’re as at least as smart as peers</a:t>
          </a:r>
        </a:p>
        <a:p>
          <a:pPr marL="228600" lvl="1" indent="-228600" algn="l" defTabSz="1066800">
            <a:lnSpc>
              <a:spcPct val="90000"/>
            </a:lnSpc>
            <a:spcBef>
              <a:spcPct val="0"/>
            </a:spcBef>
            <a:spcAft>
              <a:spcPct val="15000"/>
            </a:spcAft>
            <a:buChar char="•"/>
          </a:pPr>
          <a:r>
            <a:rPr lang="en-US" sz="2400" kern="1200" dirty="0"/>
            <a:t>Disagree that “people think I’m more competent than I really am”</a:t>
          </a:r>
        </a:p>
        <a:p>
          <a:pPr marL="228600" lvl="1" indent="-228600" algn="l" defTabSz="1066800">
            <a:lnSpc>
              <a:spcPct val="90000"/>
            </a:lnSpc>
            <a:spcBef>
              <a:spcPct val="0"/>
            </a:spcBef>
            <a:spcAft>
              <a:spcPct val="15000"/>
            </a:spcAft>
            <a:buChar char="•"/>
          </a:pPr>
          <a:r>
            <a:rPr lang="en-US" sz="2400" kern="1200" dirty="0"/>
            <a:t>Disagree that “others will discover I lack ability or knowledge”</a:t>
          </a:r>
        </a:p>
      </dsp:txBody>
      <dsp:txXfrm>
        <a:off x="0" y="2216709"/>
        <a:ext cx="11121081" cy="2116800"/>
      </dsp:txXfrm>
    </dsp:sp>
    <dsp:sp modelId="{6D3E75A9-2F03-4BF4-BABB-B06CA9D5D8A8}">
      <dsp:nvSpPr>
        <dsp:cNvPr id="0" name=""/>
        <dsp:cNvSpPr/>
      </dsp:nvSpPr>
      <dsp:spPr>
        <a:xfrm>
          <a:off x="556054" y="1862469"/>
          <a:ext cx="7784756" cy="708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4245" tIns="0" rIns="294245" bIns="0" numCol="1" spcCol="1270" anchor="ctr" anchorCtr="0">
          <a:noAutofit/>
        </a:bodyPr>
        <a:lstStyle/>
        <a:p>
          <a:pPr marL="0" lvl="0" indent="0" algn="l" defTabSz="1066800">
            <a:lnSpc>
              <a:spcPct val="90000"/>
            </a:lnSpc>
            <a:spcBef>
              <a:spcPct val="0"/>
            </a:spcBef>
            <a:spcAft>
              <a:spcPct val="35000"/>
            </a:spcAft>
            <a:buNone/>
          </a:pPr>
          <a:r>
            <a:rPr lang="en-US" sz="2400" kern="1200" dirty="0"/>
            <a:t>Financial support: this led to people  </a:t>
          </a:r>
        </a:p>
      </dsp:txBody>
      <dsp:txXfrm>
        <a:off x="590639" y="1897054"/>
        <a:ext cx="7715586" cy="6393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0.05089</cdr:x>
      <cdr:y>0.87218</cdr:y>
    </cdr:from>
    <cdr:to>
      <cdr:x>0.17608</cdr:x>
      <cdr:y>0.97751</cdr:y>
    </cdr:to>
    <cdr:sp macro="" textlink="">
      <cdr:nvSpPr>
        <cdr:cNvPr id="2" name="TextBox 1"/>
        <cdr:cNvSpPr txBox="1"/>
      </cdr:nvSpPr>
      <cdr:spPr>
        <a:xfrm xmlns:a="http://schemas.openxmlformats.org/drawingml/2006/main">
          <a:off x="235596" y="2243031"/>
          <a:ext cx="579523" cy="2708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t>More likely to work out of field</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0.46325</cdr:x>
      <cdr:y>0.37847</cdr:y>
    </cdr:from>
    <cdr:to>
      <cdr:x>0.71967</cdr:x>
      <cdr:y>0.5665</cdr:y>
    </cdr:to>
    <cdr:sp macro="" textlink="">
      <cdr:nvSpPr>
        <cdr:cNvPr id="2" name="TextBox 1">
          <a:extLst xmlns:a="http://schemas.openxmlformats.org/drawingml/2006/main">
            <a:ext uri="{FF2B5EF4-FFF2-40B4-BE49-F238E27FC236}">
              <a16:creationId xmlns:a16="http://schemas.microsoft.com/office/drawing/2014/main" id="{2F712017-9EF4-4B9D-9517-F4D7B8224CD0}"/>
            </a:ext>
          </a:extLst>
        </cdr:cNvPr>
        <cdr:cNvSpPr txBox="1"/>
      </cdr:nvSpPr>
      <cdr:spPr>
        <a:xfrm xmlns:a="http://schemas.openxmlformats.org/drawingml/2006/main">
          <a:off x="2540985" y="1237720"/>
          <a:ext cx="1406499" cy="614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accent3"/>
              </a:solidFill>
            </a:rPr>
            <a:t>Hispanic-American</a:t>
          </a:r>
        </a:p>
      </cdr:txBody>
    </cdr:sp>
  </cdr:relSizeAnchor>
  <cdr:relSizeAnchor xmlns:cdr="http://schemas.openxmlformats.org/drawingml/2006/chartDrawing">
    <cdr:from>
      <cdr:x>0.7583</cdr:x>
      <cdr:y>0.62021</cdr:y>
    </cdr:from>
    <cdr:to>
      <cdr:x>0.97935</cdr:x>
      <cdr:y>0.78006</cdr:y>
    </cdr:to>
    <cdr:sp macro="" textlink="">
      <cdr:nvSpPr>
        <cdr:cNvPr id="3" name="TextBox 2">
          <a:extLst xmlns:a="http://schemas.openxmlformats.org/drawingml/2006/main">
            <a:ext uri="{FF2B5EF4-FFF2-40B4-BE49-F238E27FC236}">
              <a16:creationId xmlns:a16="http://schemas.microsoft.com/office/drawing/2014/main" id="{ED4D96FD-8E50-44A4-BCA3-3B887174558E}"/>
            </a:ext>
          </a:extLst>
        </cdr:cNvPr>
        <cdr:cNvSpPr txBox="1"/>
      </cdr:nvSpPr>
      <cdr:spPr>
        <a:xfrm xmlns:a="http://schemas.openxmlformats.org/drawingml/2006/main">
          <a:off x="4159381" y="2028287"/>
          <a:ext cx="1212490" cy="5227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50000"/>
                  <a:lumOff val="50000"/>
                </a:schemeClr>
              </a:solidFill>
            </a:rPr>
            <a:t>African-American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EF70B-5CFD-114B-98B2-7920B0B8C12A}"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1A88D-D6FB-A940-84A6-8514A06F64F7}" type="slidenum">
              <a:rPr lang="en-US" smtClean="0"/>
              <a:t>‹#›</a:t>
            </a:fld>
            <a:endParaRPr lang="en-US"/>
          </a:p>
        </p:txBody>
      </p:sp>
    </p:spTree>
    <p:extLst>
      <p:ext uri="{BB962C8B-B14F-4D97-AF65-F5344CB8AC3E}">
        <p14:creationId xmlns:p14="http://schemas.microsoft.com/office/powerpoint/2010/main" val="368029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concept is VERY gendered</a:t>
            </a:r>
          </a:p>
        </p:txBody>
      </p:sp>
      <p:sp>
        <p:nvSpPr>
          <p:cNvPr id="4" name="Slide Number Placeholder 3"/>
          <p:cNvSpPr>
            <a:spLocks noGrp="1"/>
          </p:cNvSpPr>
          <p:nvPr>
            <p:ph type="sldNum" sz="quarter" idx="5"/>
          </p:nvPr>
        </p:nvSpPr>
        <p:spPr/>
        <p:txBody>
          <a:bodyPr/>
          <a:lstStyle/>
          <a:p>
            <a:fld id="{8D71A88D-D6FB-A940-84A6-8514A06F64F7}" type="slidenum">
              <a:rPr lang="en-US" smtClean="0"/>
              <a:t>3</a:t>
            </a:fld>
            <a:endParaRPr lang="en-US"/>
          </a:p>
        </p:txBody>
      </p:sp>
    </p:spTree>
    <p:extLst>
      <p:ext uri="{BB962C8B-B14F-4D97-AF65-F5344CB8AC3E}">
        <p14:creationId xmlns:p14="http://schemas.microsoft.com/office/powerpoint/2010/main" val="38199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In multivariate models of</a:t>
            </a:r>
            <a:r>
              <a:rPr lang="en-US" baseline="0" dirty="0"/>
              <a:t> working out of field</a:t>
            </a:r>
            <a:r>
              <a:rPr lang="en-US" dirty="0"/>
              <a:t>, we controlled</a:t>
            </a:r>
            <a:r>
              <a:rPr lang="en-US" baseline="0" dirty="0"/>
              <a:t> for the two-body problem, having a mentor other than </a:t>
            </a:r>
            <a:r>
              <a:rPr lang="en-US" u="none" baseline="0" dirty="0"/>
              <a:t>one’s</a:t>
            </a:r>
            <a:r>
              <a:rPr lang="en-US" baseline="0" dirty="0"/>
              <a:t> advisor in graduate school, time since degree, completing a postdoc, advisor rating, the imposter syndrome, and changing advisors during graduate school. We found that two measures of the two-body problem significantly increased the odds of working outside of astronomy or physics: relocating for spouse or partner, and limiting career options. We also found that changing advisors in graduate school significantly increased the odds of working outside the field. On the other hand, completing a postdoc significantly increased the odds of working in physics or astronomy. The other variables we tested had no significant effects. The numbers on the horizontal axis reflect odds ratios calculated from logistic regression results. </a:t>
            </a:r>
            <a:endParaRPr lang="en-US" dirty="0"/>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26</a:t>
            </a:fld>
            <a:endParaRPr lang="en-US"/>
          </a:p>
        </p:txBody>
      </p:sp>
    </p:spTree>
    <p:extLst>
      <p:ext uri="{BB962C8B-B14F-4D97-AF65-F5344CB8AC3E}">
        <p14:creationId xmlns:p14="http://schemas.microsoft.com/office/powerpoint/2010/main" val="261367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1A88D-D6FB-A940-84A6-8514A06F64F7}" type="slidenum">
              <a:rPr lang="en-US" smtClean="0"/>
              <a:t>27</a:t>
            </a:fld>
            <a:endParaRPr lang="en-US"/>
          </a:p>
        </p:txBody>
      </p:sp>
    </p:spTree>
    <p:extLst>
      <p:ext uri="{BB962C8B-B14F-4D97-AF65-F5344CB8AC3E}">
        <p14:creationId xmlns:p14="http://schemas.microsoft.com/office/powerpoint/2010/main" val="412417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Physics 2017- 20% women</a:t>
            </a:r>
          </a:p>
          <a:p>
            <a:r>
              <a:rPr lang="en-US" dirty="0"/>
              <a:t>Astronomy 2017- 33% women</a:t>
            </a:r>
          </a:p>
          <a:p>
            <a:r>
              <a:rPr lang="en-US" dirty="0"/>
              <a:t>All fields- 57% women</a:t>
            </a:r>
          </a:p>
        </p:txBody>
      </p:sp>
      <p:sp>
        <p:nvSpPr>
          <p:cNvPr id="4" name="Slide Number Placeholder 3"/>
          <p:cNvSpPr>
            <a:spLocks noGrp="1"/>
          </p:cNvSpPr>
          <p:nvPr>
            <p:ph type="sldNum" sz="quarter" idx="10"/>
          </p:nvPr>
        </p:nvSpPr>
        <p:spPr/>
        <p:txBody>
          <a:bodyPr/>
          <a:lstStyle/>
          <a:p>
            <a:fld id="{52B0CCF9-A12E-420E-9A12-15362DFA65AB}" type="slidenum">
              <a:rPr lang="en-US" smtClean="0"/>
              <a:pPr/>
              <a:t>28</a:t>
            </a:fld>
            <a:endParaRPr lang="en-US"/>
          </a:p>
        </p:txBody>
      </p:sp>
    </p:spTree>
    <p:extLst>
      <p:ext uri="{BB962C8B-B14F-4D97-AF65-F5344CB8AC3E}">
        <p14:creationId xmlns:p14="http://schemas.microsoft.com/office/powerpoint/2010/main" val="364856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Physics 2018 21% women</a:t>
            </a:r>
          </a:p>
          <a:p>
            <a:r>
              <a:rPr lang="en-US" dirty="0"/>
              <a:t>Astronomy 2018  30% women</a:t>
            </a:r>
          </a:p>
          <a:p>
            <a:r>
              <a:rPr lang="en-US" dirty="0"/>
              <a:t>All fields 2017- 46% women</a:t>
            </a:r>
          </a:p>
        </p:txBody>
      </p:sp>
      <p:sp>
        <p:nvSpPr>
          <p:cNvPr id="4" name="Slide Number Placeholder 3"/>
          <p:cNvSpPr>
            <a:spLocks noGrp="1"/>
          </p:cNvSpPr>
          <p:nvPr>
            <p:ph type="sldNum" sz="quarter" idx="10"/>
          </p:nvPr>
        </p:nvSpPr>
        <p:spPr/>
        <p:txBody>
          <a:bodyPr/>
          <a:lstStyle/>
          <a:p>
            <a:fld id="{52B0CCF9-A12E-420E-9A12-15362DFA65AB}" type="slidenum">
              <a:rPr lang="en-US" smtClean="0"/>
              <a:pPr/>
              <a:t>29</a:t>
            </a:fld>
            <a:endParaRPr lang="en-US"/>
          </a:p>
        </p:txBody>
      </p:sp>
    </p:spTree>
    <p:extLst>
      <p:ext uri="{BB962C8B-B14F-4D97-AF65-F5344CB8AC3E}">
        <p14:creationId xmlns:p14="http://schemas.microsoft.com/office/powerpoint/2010/main" val="3589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19%</a:t>
            </a:r>
          </a:p>
          <a:p>
            <a:r>
              <a:rPr lang="en-US" dirty="0"/>
              <a:t>Black 13.5%</a:t>
            </a:r>
          </a:p>
        </p:txBody>
      </p:sp>
      <p:sp>
        <p:nvSpPr>
          <p:cNvPr id="4" name="Slide Number Placeholder 3"/>
          <p:cNvSpPr>
            <a:spLocks noGrp="1"/>
          </p:cNvSpPr>
          <p:nvPr>
            <p:ph type="sldNum" sz="quarter" idx="5"/>
          </p:nvPr>
        </p:nvSpPr>
        <p:spPr/>
        <p:txBody>
          <a:bodyPr/>
          <a:lstStyle/>
          <a:p>
            <a:fld id="{8D71A88D-D6FB-A940-84A6-8514A06F64F7}" type="slidenum">
              <a:rPr lang="en-US" smtClean="0"/>
              <a:t>30</a:t>
            </a:fld>
            <a:endParaRPr lang="en-US"/>
          </a:p>
        </p:txBody>
      </p:sp>
    </p:spTree>
    <p:extLst>
      <p:ext uri="{BB962C8B-B14F-4D97-AF65-F5344CB8AC3E}">
        <p14:creationId xmlns:p14="http://schemas.microsoft.com/office/powerpoint/2010/main" val="121740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Non-citizens = 9%</a:t>
            </a:r>
          </a:p>
          <a:p>
            <a:r>
              <a:rPr lang="en-US" dirty="0"/>
              <a:t>Overall ratio </a:t>
            </a:r>
            <a:r>
              <a:rPr lang="en-US" dirty="0" err="1"/>
              <a:t>phd</a:t>
            </a:r>
            <a:r>
              <a:rPr lang="en-US" dirty="0"/>
              <a:t>/</a:t>
            </a:r>
            <a:r>
              <a:rPr lang="en-US" dirty="0" err="1"/>
              <a:t>bach</a:t>
            </a:r>
            <a:r>
              <a:rPr lang="en-US" dirty="0"/>
              <a:t> =12%</a:t>
            </a:r>
          </a:p>
          <a:p>
            <a:r>
              <a:rPr lang="en-US" dirty="0"/>
              <a:t>White 14%</a:t>
            </a:r>
          </a:p>
          <a:p>
            <a:r>
              <a:rPr lang="en-US" dirty="0"/>
              <a:t>Asian Americans 14%</a:t>
            </a:r>
          </a:p>
          <a:p>
            <a:r>
              <a:rPr lang="en-US" dirty="0"/>
              <a:t>Hispanic 	6%</a:t>
            </a:r>
          </a:p>
          <a:p>
            <a:r>
              <a:rPr lang="en-US" dirty="0"/>
              <a:t>For Black, 3%</a:t>
            </a:r>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2624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something wrong with the students? NO</a:t>
            </a:r>
          </a:p>
        </p:txBody>
      </p:sp>
      <p:sp>
        <p:nvSpPr>
          <p:cNvPr id="4" name="Slide Number Placeholder 3"/>
          <p:cNvSpPr>
            <a:spLocks noGrp="1"/>
          </p:cNvSpPr>
          <p:nvPr>
            <p:ph type="sldNum" sz="quarter" idx="5"/>
          </p:nvPr>
        </p:nvSpPr>
        <p:spPr/>
        <p:txBody>
          <a:bodyPr/>
          <a:lstStyle/>
          <a:p>
            <a:fld id="{8D71A88D-D6FB-A940-84A6-8514A06F64F7}" type="slidenum">
              <a:rPr lang="en-US" smtClean="0"/>
              <a:t>33</a:t>
            </a:fld>
            <a:endParaRPr lang="en-US"/>
          </a:p>
        </p:txBody>
      </p:sp>
    </p:spTree>
    <p:extLst>
      <p:ext uri="{BB962C8B-B14F-4D97-AF65-F5344CB8AC3E}">
        <p14:creationId xmlns:p14="http://schemas.microsoft.com/office/powerpoint/2010/main" val="4051865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diversity that we need to work toward</a:t>
            </a:r>
          </a:p>
        </p:txBody>
      </p:sp>
      <p:sp>
        <p:nvSpPr>
          <p:cNvPr id="4" name="Slide Number Placeholder 3"/>
          <p:cNvSpPr>
            <a:spLocks noGrp="1"/>
          </p:cNvSpPr>
          <p:nvPr>
            <p:ph type="sldNum" sz="quarter" idx="5"/>
          </p:nvPr>
        </p:nvSpPr>
        <p:spPr/>
        <p:txBody>
          <a:bodyPr/>
          <a:lstStyle/>
          <a:p>
            <a:fld id="{8D71A88D-D6FB-A940-84A6-8514A06F64F7}" type="slidenum">
              <a:rPr lang="en-US" smtClean="0"/>
              <a:t>34</a:t>
            </a:fld>
            <a:endParaRPr lang="en-US"/>
          </a:p>
        </p:txBody>
      </p:sp>
    </p:spTree>
    <p:extLst>
      <p:ext uri="{BB962C8B-B14F-4D97-AF65-F5344CB8AC3E}">
        <p14:creationId xmlns:p14="http://schemas.microsoft.com/office/powerpoint/2010/main" val="121677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support other than TA, RA, or fellowship</a:t>
            </a:r>
          </a:p>
          <a:p>
            <a:r>
              <a:rPr lang="en-US" dirty="0"/>
              <a:t>Neither of these things has anything to do with the respondents’ personally</a:t>
            </a:r>
          </a:p>
        </p:txBody>
      </p:sp>
      <p:sp>
        <p:nvSpPr>
          <p:cNvPr id="4" name="Slide Number Placeholder 3"/>
          <p:cNvSpPr>
            <a:spLocks noGrp="1"/>
          </p:cNvSpPr>
          <p:nvPr>
            <p:ph type="sldNum" sz="quarter" idx="5"/>
          </p:nvPr>
        </p:nvSpPr>
        <p:spPr/>
        <p:txBody>
          <a:bodyPr/>
          <a:lstStyle/>
          <a:p>
            <a:fld id="{8D71A88D-D6FB-A940-84A6-8514A06F64F7}" type="slidenum">
              <a:rPr lang="en-US" smtClean="0"/>
              <a:t>37</a:t>
            </a:fld>
            <a:endParaRPr lang="en-US"/>
          </a:p>
        </p:txBody>
      </p:sp>
    </p:spTree>
    <p:extLst>
      <p:ext uri="{BB962C8B-B14F-4D97-AF65-F5344CB8AC3E}">
        <p14:creationId xmlns:p14="http://schemas.microsoft.com/office/powerpoint/2010/main" val="418412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1A88D-D6FB-A940-84A6-8514A06F64F7}" type="slidenum">
              <a:rPr lang="en-US" smtClean="0"/>
              <a:t>38</a:t>
            </a:fld>
            <a:endParaRPr lang="en-US"/>
          </a:p>
        </p:txBody>
      </p:sp>
    </p:spTree>
    <p:extLst>
      <p:ext uri="{BB962C8B-B14F-4D97-AF65-F5344CB8AC3E}">
        <p14:creationId xmlns:p14="http://schemas.microsoft.com/office/powerpoint/2010/main" val="382888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Perhaps you studied really hard and made a high score, but secretly you “know” that these achievements don’t reflect your true “inadequate” self.</a:t>
            </a:r>
          </a:p>
          <a:p>
            <a:endParaRPr lang="en-US" dirty="0"/>
          </a:p>
          <a:p>
            <a:r>
              <a:rPr lang="en-US" dirty="0"/>
              <a:t>I don’t belong here, and some day, someone is going to figure that out. </a:t>
            </a:r>
          </a:p>
        </p:txBody>
      </p:sp>
      <p:sp>
        <p:nvSpPr>
          <p:cNvPr id="4" name="Slide Number Placeholder 3"/>
          <p:cNvSpPr>
            <a:spLocks noGrp="1"/>
          </p:cNvSpPr>
          <p:nvPr>
            <p:ph type="sldNum" sz="quarter" idx="5"/>
          </p:nvPr>
        </p:nvSpPr>
        <p:spPr/>
        <p:txBody>
          <a:bodyPr/>
          <a:lstStyle/>
          <a:p>
            <a:fld id="{8D71A88D-D6FB-A940-84A6-8514A06F64F7}" type="slidenum">
              <a:rPr lang="en-US" smtClean="0"/>
              <a:t>4</a:t>
            </a:fld>
            <a:endParaRPr lang="en-US"/>
          </a:p>
        </p:txBody>
      </p:sp>
    </p:spTree>
    <p:extLst>
      <p:ext uri="{BB962C8B-B14F-4D97-AF65-F5344CB8AC3E}">
        <p14:creationId xmlns:p14="http://schemas.microsoft.com/office/powerpoint/2010/main" val="22877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More than 1100</a:t>
            </a:r>
            <a:r>
              <a:rPr lang="en-US" baseline="0" dirty="0"/>
              <a:t> to first survey</a:t>
            </a:r>
          </a:p>
          <a:p>
            <a:r>
              <a:rPr lang="en-US" baseline="0" dirty="0"/>
              <a:t>More than 800 to second survey</a:t>
            </a:r>
          </a:p>
          <a:p>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9</a:t>
            </a:fld>
            <a:endParaRPr lang="en-US"/>
          </a:p>
        </p:txBody>
      </p:sp>
    </p:spTree>
    <p:extLst>
      <p:ext uri="{BB962C8B-B14F-4D97-AF65-F5344CB8AC3E}">
        <p14:creationId xmlns:p14="http://schemas.microsoft.com/office/powerpoint/2010/main" val="304892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 tendency to </a:t>
            </a:r>
            <a:r>
              <a:rPr lang="en-US" sz="1800" i="1" dirty="0">
                <a:effectLst/>
                <a:latin typeface="Arial" panose="020B0604020202020204" pitchFamily="34" charset="0"/>
                <a:ea typeface="Times New Roman" panose="02020603050405020304" pitchFamily="18" charset="0"/>
              </a:rPr>
              <a:t>agree</a:t>
            </a:r>
            <a:r>
              <a:rPr lang="en-US" sz="1800" dirty="0">
                <a:effectLst/>
                <a:latin typeface="Arial" panose="020B0604020202020204" pitchFamily="34" charset="0"/>
                <a:ea typeface="Times New Roman" panose="02020603050405020304" pitchFamily="18" charset="0"/>
              </a:rPr>
              <a:t> with items one through four below is indicative of the imposter syndrome.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 tendency to </a:t>
            </a:r>
            <a:r>
              <a:rPr lang="en-US" sz="1800" i="1" dirty="0">
                <a:effectLst/>
                <a:latin typeface="Arial" panose="020B0604020202020204" pitchFamily="34" charset="0"/>
                <a:ea typeface="Times New Roman" panose="02020603050405020304" pitchFamily="18" charset="0"/>
              </a:rPr>
              <a:t>disagree</a:t>
            </a:r>
            <a:r>
              <a:rPr lang="en-US" sz="1800" dirty="0">
                <a:effectLst/>
                <a:latin typeface="Arial" panose="020B0604020202020204" pitchFamily="34" charset="0"/>
                <a:ea typeface="Times New Roman" panose="02020603050405020304" pitchFamily="18" charset="0"/>
              </a:rPr>
              <a:t> with items five through seven below also is indicative of the imposter syndrome.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D71A88D-D6FB-A940-84A6-8514A06F64F7}" type="slidenum">
              <a:rPr lang="en-US" smtClean="0"/>
              <a:t>10</a:t>
            </a:fld>
            <a:endParaRPr lang="en-US"/>
          </a:p>
        </p:txBody>
      </p:sp>
    </p:spTree>
    <p:extLst>
      <p:ext uri="{BB962C8B-B14F-4D97-AF65-F5344CB8AC3E}">
        <p14:creationId xmlns:p14="http://schemas.microsoft.com/office/powerpoint/2010/main" val="248372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at Clinton’s inauguration</a:t>
            </a:r>
          </a:p>
          <a:p>
            <a:r>
              <a:rPr lang="en-US" dirty="0"/>
              <a:t>I know why the caged bird sings</a:t>
            </a:r>
          </a:p>
        </p:txBody>
      </p:sp>
      <p:sp>
        <p:nvSpPr>
          <p:cNvPr id="4" name="Slide Number Placeholder 3"/>
          <p:cNvSpPr>
            <a:spLocks noGrp="1"/>
          </p:cNvSpPr>
          <p:nvPr>
            <p:ph type="sldNum" sz="quarter" idx="5"/>
          </p:nvPr>
        </p:nvSpPr>
        <p:spPr/>
        <p:txBody>
          <a:bodyPr/>
          <a:lstStyle/>
          <a:p>
            <a:fld id="{8D71A88D-D6FB-A940-84A6-8514A06F64F7}" type="slidenum">
              <a:rPr lang="en-US" smtClean="0"/>
              <a:t>12</a:t>
            </a:fld>
            <a:endParaRPr lang="en-US"/>
          </a:p>
        </p:txBody>
      </p:sp>
    </p:spTree>
    <p:extLst>
      <p:ext uri="{BB962C8B-B14F-4D97-AF65-F5344CB8AC3E}">
        <p14:creationId xmlns:p14="http://schemas.microsoft.com/office/powerpoint/2010/main" val="352690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Impostorism is designed to sound like racism or sexism</a:t>
            </a:r>
          </a:p>
        </p:txBody>
      </p:sp>
      <p:sp>
        <p:nvSpPr>
          <p:cNvPr id="4" name="Slide Number Placeholder 3"/>
          <p:cNvSpPr>
            <a:spLocks noGrp="1"/>
          </p:cNvSpPr>
          <p:nvPr>
            <p:ph type="sldNum" sz="quarter" idx="5"/>
          </p:nvPr>
        </p:nvSpPr>
        <p:spPr/>
        <p:txBody>
          <a:bodyPr/>
          <a:lstStyle/>
          <a:p>
            <a:fld id="{8D71A88D-D6FB-A940-84A6-8514A06F64F7}" type="slidenum">
              <a:rPr lang="en-US" smtClean="0"/>
              <a:t>16</a:t>
            </a:fld>
            <a:endParaRPr lang="en-US"/>
          </a:p>
        </p:txBody>
      </p:sp>
    </p:spTree>
    <p:extLst>
      <p:ext uri="{BB962C8B-B14F-4D97-AF65-F5344CB8AC3E}">
        <p14:creationId xmlns:p14="http://schemas.microsoft.com/office/powerpoint/2010/main" val="406804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this lurking behind her? </a:t>
            </a:r>
          </a:p>
        </p:txBody>
      </p:sp>
      <p:sp>
        <p:nvSpPr>
          <p:cNvPr id="4" name="Slide Number Placeholder 3"/>
          <p:cNvSpPr>
            <a:spLocks noGrp="1"/>
          </p:cNvSpPr>
          <p:nvPr>
            <p:ph type="sldNum" sz="quarter" idx="5"/>
          </p:nvPr>
        </p:nvSpPr>
        <p:spPr/>
        <p:txBody>
          <a:bodyPr/>
          <a:lstStyle/>
          <a:p>
            <a:fld id="{8D71A88D-D6FB-A940-84A6-8514A06F64F7}" type="slidenum">
              <a:rPr lang="en-US" smtClean="0"/>
              <a:t>20</a:t>
            </a:fld>
            <a:endParaRPr lang="en-US"/>
          </a:p>
        </p:txBody>
      </p:sp>
    </p:spTree>
    <p:extLst>
      <p:ext uri="{BB962C8B-B14F-4D97-AF65-F5344CB8AC3E}">
        <p14:creationId xmlns:p14="http://schemas.microsoft.com/office/powerpoint/2010/main" val="277397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it related to having a marginalized status, it’s related to being a postdoc</a:t>
            </a:r>
          </a:p>
        </p:txBody>
      </p:sp>
      <p:sp>
        <p:nvSpPr>
          <p:cNvPr id="4" name="Slide Number Placeholder 3"/>
          <p:cNvSpPr>
            <a:spLocks noGrp="1"/>
          </p:cNvSpPr>
          <p:nvPr>
            <p:ph type="sldNum" sz="quarter" idx="5"/>
          </p:nvPr>
        </p:nvSpPr>
        <p:spPr/>
        <p:txBody>
          <a:bodyPr/>
          <a:lstStyle/>
          <a:p>
            <a:fld id="{8D71A88D-D6FB-A940-84A6-8514A06F64F7}" type="slidenum">
              <a:rPr lang="en-US" smtClean="0"/>
              <a:t>21</a:t>
            </a:fld>
            <a:endParaRPr lang="en-US"/>
          </a:p>
        </p:txBody>
      </p:sp>
    </p:spTree>
    <p:extLst>
      <p:ext uri="{BB962C8B-B14F-4D97-AF65-F5344CB8AC3E}">
        <p14:creationId xmlns:p14="http://schemas.microsoft.com/office/powerpoint/2010/main" val="351283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1A88D-D6FB-A940-84A6-8514A06F64F7}" type="slidenum">
              <a:rPr lang="en-US" smtClean="0"/>
              <a:t>24</a:t>
            </a:fld>
            <a:endParaRPr lang="en-US"/>
          </a:p>
        </p:txBody>
      </p:sp>
    </p:spTree>
    <p:extLst>
      <p:ext uri="{BB962C8B-B14F-4D97-AF65-F5344CB8AC3E}">
        <p14:creationId xmlns:p14="http://schemas.microsoft.com/office/powerpoint/2010/main" val="3379407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D34D10-FDB5-FE9E-C458-299AED8B34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200"/>
            <a:ext cx="12192000" cy="6864200"/>
          </a:xfrm>
          <a:prstGeom prst="rect">
            <a:avLst/>
          </a:prstGeom>
        </p:spPr>
      </p:pic>
      <p:sp>
        <p:nvSpPr>
          <p:cNvPr id="2" name="Title 1">
            <a:extLst>
              <a:ext uri="{FF2B5EF4-FFF2-40B4-BE49-F238E27FC236}">
                <a16:creationId xmlns:a16="http://schemas.microsoft.com/office/drawing/2014/main" id="{AA0560D6-7369-40B3-9B31-83616081521C}"/>
              </a:ext>
            </a:extLst>
          </p:cNvPr>
          <p:cNvSpPr>
            <a:spLocks noGrp="1"/>
          </p:cNvSpPr>
          <p:nvPr>
            <p:ph type="ctrTitle"/>
          </p:nvPr>
        </p:nvSpPr>
        <p:spPr>
          <a:xfrm>
            <a:off x="660400" y="1122363"/>
            <a:ext cx="10810240" cy="2387600"/>
          </a:xfrm>
        </p:spPr>
        <p:txBody>
          <a:bodyPr anchor="b">
            <a:normAutofit/>
          </a:bodyPr>
          <a:lstStyle>
            <a:lvl1pPr algn="l">
              <a:defRPr sz="54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06A20E7-591F-465C-8481-7309D5DF0E29}"/>
              </a:ext>
            </a:extLst>
          </p:cNvPr>
          <p:cNvSpPr>
            <a:spLocks noGrp="1"/>
          </p:cNvSpPr>
          <p:nvPr>
            <p:ph type="subTitle" idx="1"/>
          </p:nvPr>
        </p:nvSpPr>
        <p:spPr>
          <a:xfrm>
            <a:off x="660400" y="3602038"/>
            <a:ext cx="100076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descr="A black and white logo&#10;&#10;Description automatically generated with low confidence">
            <a:extLst>
              <a:ext uri="{FF2B5EF4-FFF2-40B4-BE49-F238E27FC236}">
                <a16:creationId xmlns:a16="http://schemas.microsoft.com/office/drawing/2014/main" id="{78D23C4B-BB11-9BF4-CBAE-395451D22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116682"/>
            <a:ext cx="2159000" cy="889000"/>
          </a:xfrm>
          <a:prstGeom prst="rect">
            <a:avLst/>
          </a:prstGeom>
        </p:spPr>
      </p:pic>
      <p:sp>
        <p:nvSpPr>
          <p:cNvPr id="20" name="Text Placeholder 19">
            <a:extLst>
              <a:ext uri="{FF2B5EF4-FFF2-40B4-BE49-F238E27FC236}">
                <a16:creationId xmlns:a16="http://schemas.microsoft.com/office/drawing/2014/main" id="{4C86D976-E71D-08FE-8939-3F659CC20EDF}"/>
              </a:ext>
            </a:extLst>
          </p:cNvPr>
          <p:cNvSpPr>
            <a:spLocks noGrp="1"/>
          </p:cNvSpPr>
          <p:nvPr>
            <p:ph type="body" sz="quarter" idx="10"/>
          </p:nvPr>
        </p:nvSpPr>
        <p:spPr>
          <a:xfrm>
            <a:off x="660400" y="5664200"/>
            <a:ext cx="6235700" cy="914400"/>
          </a:xfrm>
        </p:spPr>
        <p:txBody>
          <a:bodyPr>
            <a:normAutofit/>
          </a:bodyPr>
          <a:lstStyle>
            <a:lvl1pPr marL="0" indent="0">
              <a:buFontTx/>
              <a:buNone/>
              <a:defRPr sz="2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524829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66C0-2DD1-4CE6-B952-F6A0F5EF3E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EA1D6-2538-4363-BE1F-A59BB3D6D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CECCC-997B-48C6-8288-8C79C4034829}"/>
              </a:ext>
            </a:extLst>
          </p:cNvPr>
          <p:cNvSpPr>
            <a:spLocks noGrp="1"/>
          </p:cNvSpPr>
          <p:nvPr>
            <p:ph type="dt" sz="half" idx="10"/>
          </p:nvPr>
        </p:nvSpPr>
        <p:spPr/>
        <p:txBody>
          <a:bodyPr/>
          <a:lstStyle/>
          <a:p>
            <a:r>
              <a:rPr lang="en-US"/>
              <a:t>11/9/2022</a:t>
            </a:r>
          </a:p>
        </p:txBody>
      </p:sp>
      <p:sp>
        <p:nvSpPr>
          <p:cNvPr id="5" name="Footer Placeholder 4">
            <a:extLst>
              <a:ext uri="{FF2B5EF4-FFF2-40B4-BE49-F238E27FC236}">
                <a16:creationId xmlns:a16="http://schemas.microsoft.com/office/drawing/2014/main" id="{41B5D8C4-2D86-4592-A763-9CE65036E845}"/>
              </a:ext>
            </a:extLst>
          </p:cNvPr>
          <p:cNvSpPr>
            <a:spLocks noGrp="1"/>
          </p:cNvSpPr>
          <p:nvPr>
            <p:ph type="ftr" sz="quarter" idx="11"/>
          </p:nvPr>
        </p:nvSpPr>
        <p:spPr>
          <a:xfrm>
            <a:off x="4038600" y="6356350"/>
            <a:ext cx="4114800" cy="365125"/>
          </a:xfrm>
          <a:prstGeom prst="rect">
            <a:avLst/>
          </a:prstGeom>
        </p:spPr>
        <p:txBody>
          <a:bodyPr/>
          <a:lstStyle/>
          <a:p>
            <a:r>
              <a:rPr lang="en-US"/>
              <a:t>CSWP</a:t>
            </a:r>
          </a:p>
        </p:txBody>
      </p:sp>
      <p:sp>
        <p:nvSpPr>
          <p:cNvPr id="6" name="Slide Number Placeholder 5">
            <a:extLst>
              <a:ext uri="{FF2B5EF4-FFF2-40B4-BE49-F238E27FC236}">
                <a16:creationId xmlns:a16="http://schemas.microsoft.com/office/drawing/2014/main" id="{C7F04A8F-E5BA-4573-8D37-F13FA7F7B201}"/>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364542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E5C38-E6C7-48E0-989A-EBF28EB59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58D3F-2629-4613-A1B1-974C694C04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69E2A-BC9D-4273-8F03-6C3EC2FD2963}"/>
              </a:ext>
            </a:extLst>
          </p:cNvPr>
          <p:cNvSpPr>
            <a:spLocks noGrp="1"/>
          </p:cNvSpPr>
          <p:nvPr>
            <p:ph type="dt" sz="half" idx="10"/>
          </p:nvPr>
        </p:nvSpPr>
        <p:spPr/>
        <p:txBody>
          <a:bodyPr/>
          <a:lstStyle/>
          <a:p>
            <a:r>
              <a:rPr lang="en-US"/>
              <a:t>11/9/2022</a:t>
            </a:r>
          </a:p>
        </p:txBody>
      </p:sp>
      <p:sp>
        <p:nvSpPr>
          <p:cNvPr id="5" name="Footer Placeholder 4">
            <a:extLst>
              <a:ext uri="{FF2B5EF4-FFF2-40B4-BE49-F238E27FC236}">
                <a16:creationId xmlns:a16="http://schemas.microsoft.com/office/drawing/2014/main" id="{B7491A5F-FE39-4206-9E19-714B9DDF0F9A}"/>
              </a:ext>
            </a:extLst>
          </p:cNvPr>
          <p:cNvSpPr>
            <a:spLocks noGrp="1"/>
          </p:cNvSpPr>
          <p:nvPr>
            <p:ph type="ftr" sz="quarter" idx="11"/>
          </p:nvPr>
        </p:nvSpPr>
        <p:spPr>
          <a:xfrm>
            <a:off x="4038600" y="6356350"/>
            <a:ext cx="4114800" cy="365125"/>
          </a:xfrm>
          <a:prstGeom prst="rect">
            <a:avLst/>
          </a:prstGeom>
        </p:spPr>
        <p:txBody>
          <a:bodyPr/>
          <a:lstStyle/>
          <a:p>
            <a:r>
              <a:rPr lang="en-US"/>
              <a:t>CSWP</a:t>
            </a:r>
          </a:p>
        </p:txBody>
      </p:sp>
      <p:sp>
        <p:nvSpPr>
          <p:cNvPr id="6" name="Slide Number Placeholder 5">
            <a:extLst>
              <a:ext uri="{FF2B5EF4-FFF2-40B4-BE49-F238E27FC236}">
                <a16:creationId xmlns:a16="http://schemas.microsoft.com/office/drawing/2014/main" id="{11BD956A-4FB5-452E-BC78-3A5C2D40F941}"/>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1992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DD17-9F1D-4D4F-8EBB-6CBD5CD21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FC11A-E025-4DE7-8675-8B3AB9D5060D}"/>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3BE5B7-9B4F-46FF-BC08-88CB098A8924}"/>
              </a:ext>
            </a:extLst>
          </p:cNvPr>
          <p:cNvSpPr>
            <a:spLocks noGrp="1"/>
          </p:cNvSpPr>
          <p:nvPr>
            <p:ph type="dt" sz="half" idx="10"/>
          </p:nvPr>
        </p:nvSpPr>
        <p:spPr/>
        <p:txBody>
          <a:bodyPr/>
          <a:lstStyle/>
          <a:p>
            <a:r>
              <a:rPr lang="en-US" dirty="0"/>
              <a:t>1/22/2023</a:t>
            </a:r>
          </a:p>
        </p:txBody>
      </p:sp>
      <p:sp>
        <p:nvSpPr>
          <p:cNvPr id="5" name="Footer Placeholder 4">
            <a:extLst>
              <a:ext uri="{FF2B5EF4-FFF2-40B4-BE49-F238E27FC236}">
                <a16:creationId xmlns:a16="http://schemas.microsoft.com/office/drawing/2014/main" id="{C3446DD0-6442-47A4-B2DE-05CA2145BE43}"/>
              </a:ext>
            </a:extLst>
          </p:cNvPr>
          <p:cNvSpPr>
            <a:spLocks noGrp="1"/>
          </p:cNvSpPr>
          <p:nvPr>
            <p:ph type="ftr" sz="quarter" idx="11"/>
          </p:nvPr>
        </p:nvSpPr>
        <p:spPr>
          <a:xfrm>
            <a:off x="1237210" y="6406225"/>
            <a:ext cx="4114800" cy="365125"/>
          </a:xfrm>
          <a:prstGeom prst="rect">
            <a:avLst/>
          </a:prstGeom>
        </p:spPr>
        <p:txBody>
          <a:bodyPr/>
          <a:lstStyle>
            <a:lvl1pPr>
              <a:defRPr sz="1200">
                <a:solidFill>
                  <a:schemeClr val="tx1">
                    <a:lumMod val="50000"/>
                    <a:lumOff val="50000"/>
                  </a:schemeClr>
                </a:solidFill>
              </a:defRPr>
            </a:lvl1pPr>
          </a:lstStyle>
          <a:p>
            <a:r>
              <a:rPr lang="en-US" dirty="0" err="1"/>
              <a:t>CUWiP</a:t>
            </a:r>
            <a:endParaRPr lang="en-US" dirty="0"/>
          </a:p>
        </p:txBody>
      </p:sp>
      <p:sp>
        <p:nvSpPr>
          <p:cNvPr id="6" name="Slide Number Placeholder 5">
            <a:extLst>
              <a:ext uri="{FF2B5EF4-FFF2-40B4-BE49-F238E27FC236}">
                <a16:creationId xmlns:a16="http://schemas.microsoft.com/office/drawing/2014/main" id="{5D7742C4-1F02-4A78-898C-1A9F957AAAF4}"/>
              </a:ext>
            </a:extLst>
          </p:cNvPr>
          <p:cNvSpPr>
            <a:spLocks noGrp="1"/>
          </p:cNvSpPr>
          <p:nvPr>
            <p:ph type="sldNum" sz="quarter" idx="12"/>
          </p:nvPr>
        </p:nvSpPr>
        <p:spPr/>
        <p:txBody>
          <a:bodyPr/>
          <a:lstStyle/>
          <a:p>
            <a:fld id="{294461B9-6C01-4598-AA04-D52C3CF04B44}" type="slidenum">
              <a:rPr lang="en-US" smtClean="0"/>
              <a:t>‹#›</a:t>
            </a:fld>
            <a:endParaRPr lang="en-US" dirty="0"/>
          </a:p>
        </p:txBody>
      </p:sp>
    </p:spTree>
    <p:extLst>
      <p:ext uri="{BB962C8B-B14F-4D97-AF65-F5344CB8AC3E}">
        <p14:creationId xmlns:p14="http://schemas.microsoft.com/office/powerpoint/2010/main" val="264758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295-F5E1-4C16-B4DD-2242EE9E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617FF2-82E6-493D-B335-2570D747E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F4CC18-161A-493A-B1CA-C12AA786EE2C}"/>
              </a:ext>
            </a:extLst>
          </p:cNvPr>
          <p:cNvSpPr>
            <a:spLocks noGrp="1"/>
          </p:cNvSpPr>
          <p:nvPr>
            <p:ph type="dt" sz="half" idx="10"/>
          </p:nvPr>
        </p:nvSpPr>
        <p:spPr/>
        <p:txBody>
          <a:bodyPr/>
          <a:lstStyle/>
          <a:p>
            <a:r>
              <a:rPr lang="en-US"/>
              <a:t>11/9/2022</a:t>
            </a:r>
          </a:p>
        </p:txBody>
      </p:sp>
      <p:sp>
        <p:nvSpPr>
          <p:cNvPr id="5" name="Footer Placeholder 4">
            <a:extLst>
              <a:ext uri="{FF2B5EF4-FFF2-40B4-BE49-F238E27FC236}">
                <a16:creationId xmlns:a16="http://schemas.microsoft.com/office/drawing/2014/main" id="{C4CEAE94-9EDA-4A10-BD2A-F5254C7CE51B}"/>
              </a:ext>
            </a:extLst>
          </p:cNvPr>
          <p:cNvSpPr>
            <a:spLocks noGrp="1"/>
          </p:cNvSpPr>
          <p:nvPr>
            <p:ph type="ftr" sz="quarter" idx="11"/>
          </p:nvPr>
        </p:nvSpPr>
        <p:spPr>
          <a:xfrm>
            <a:off x="1320338" y="6403340"/>
            <a:ext cx="4114800" cy="365125"/>
          </a:xfrm>
          <a:prstGeom prst="rect">
            <a:avLst/>
          </a:prstGeom>
        </p:spPr>
        <p:txBody>
          <a:bodyPr/>
          <a:lstStyle>
            <a:lvl1pPr>
              <a:defRPr sz="1200">
                <a:solidFill>
                  <a:schemeClr val="tx1">
                    <a:lumMod val="50000"/>
                    <a:lumOff val="50000"/>
                  </a:schemeClr>
                </a:solidFill>
              </a:defRPr>
            </a:lvl1pPr>
          </a:lstStyle>
          <a:p>
            <a:r>
              <a:rPr lang="en-US"/>
              <a:t>CSWP</a:t>
            </a:r>
            <a:endParaRPr lang="en-US" dirty="0"/>
          </a:p>
        </p:txBody>
      </p:sp>
      <p:sp>
        <p:nvSpPr>
          <p:cNvPr id="6" name="Slide Number Placeholder 5">
            <a:extLst>
              <a:ext uri="{FF2B5EF4-FFF2-40B4-BE49-F238E27FC236}">
                <a16:creationId xmlns:a16="http://schemas.microsoft.com/office/drawing/2014/main" id="{04DEFDE1-959C-4659-BE68-E02AA17D21A0}"/>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261335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55CA-4FE2-4066-A1B0-F5DE6E81F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98685-FCD3-4A17-8804-B62EB16DE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7E682-2413-4ACF-9970-85351B5A8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27019-E29A-4A92-AD48-136B08E91721}"/>
              </a:ext>
            </a:extLst>
          </p:cNvPr>
          <p:cNvSpPr>
            <a:spLocks noGrp="1"/>
          </p:cNvSpPr>
          <p:nvPr>
            <p:ph type="dt" sz="half" idx="10"/>
          </p:nvPr>
        </p:nvSpPr>
        <p:spPr/>
        <p:txBody>
          <a:bodyPr/>
          <a:lstStyle/>
          <a:p>
            <a:r>
              <a:rPr lang="en-US" dirty="0"/>
              <a:t>1/22/2023</a:t>
            </a:r>
          </a:p>
        </p:txBody>
      </p:sp>
      <p:sp>
        <p:nvSpPr>
          <p:cNvPr id="6" name="Footer Placeholder 5">
            <a:extLst>
              <a:ext uri="{FF2B5EF4-FFF2-40B4-BE49-F238E27FC236}">
                <a16:creationId xmlns:a16="http://schemas.microsoft.com/office/drawing/2014/main" id="{03BD7BC3-FA2C-4D48-A156-E635E7969611}"/>
              </a:ext>
            </a:extLst>
          </p:cNvPr>
          <p:cNvSpPr>
            <a:spLocks noGrp="1"/>
          </p:cNvSpPr>
          <p:nvPr>
            <p:ph type="ftr" sz="quarter" idx="11"/>
          </p:nvPr>
        </p:nvSpPr>
        <p:spPr>
          <a:xfrm>
            <a:off x="1237211" y="6406226"/>
            <a:ext cx="4114800" cy="365125"/>
          </a:xfrm>
          <a:prstGeom prst="rect">
            <a:avLst/>
          </a:prstGeom>
        </p:spPr>
        <p:txBody>
          <a:bodyPr/>
          <a:lstStyle>
            <a:lvl1pPr>
              <a:defRPr sz="1200">
                <a:solidFill>
                  <a:schemeClr val="tx1">
                    <a:lumMod val="50000"/>
                    <a:lumOff val="50000"/>
                  </a:schemeClr>
                </a:solidFill>
              </a:defRPr>
            </a:lvl1pPr>
          </a:lstStyle>
          <a:p>
            <a:r>
              <a:rPr lang="en-US" dirty="0" err="1"/>
              <a:t>CUWiP</a:t>
            </a:r>
            <a:endParaRPr lang="en-US" dirty="0"/>
          </a:p>
        </p:txBody>
      </p:sp>
      <p:sp>
        <p:nvSpPr>
          <p:cNvPr id="7" name="Slide Number Placeholder 6">
            <a:extLst>
              <a:ext uri="{FF2B5EF4-FFF2-40B4-BE49-F238E27FC236}">
                <a16:creationId xmlns:a16="http://schemas.microsoft.com/office/drawing/2014/main" id="{B0666DE2-B1CF-4BAD-8C79-44E1B874C7F6}"/>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266956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73EE-1E24-42C3-96E3-16761D3B1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0B6F3-B4B2-4DB7-B81E-E88D43073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67EBC-F20A-4ED7-945A-B60D4F8D9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C0C40-5ABD-4207-AEB3-AA7AAFB8D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72B87-58B7-4263-9B7A-DE0BECBAE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355842-698E-41D1-A60A-C4FEF2E3F7D2}"/>
              </a:ext>
            </a:extLst>
          </p:cNvPr>
          <p:cNvSpPr>
            <a:spLocks noGrp="1"/>
          </p:cNvSpPr>
          <p:nvPr>
            <p:ph type="dt" sz="half" idx="10"/>
          </p:nvPr>
        </p:nvSpPr>
        <p:spPr/>
        <p:txBody>
          <a:bodyPr/>
          <a:lstStyle/>
          <a:p>
            <a:r>
              <a:rPr lang="en-US"/>
              <a:t>11/9/2022</a:t>
            </a:r>
          </a:p>
        </p:txBody>
      </p:sp>
      <p:sp>
        <p:nvSpPr>
          <p:cNvPr id="8" name="Footer Placeholder 7">
            <a:extLst>
              <a:ext uri="{FF2B5EF4-FFF2-40B4-BE49-F238E27FC236}">
                <a16:creationId xmlns:a16="http://schemas.microsoft.com/office/drawing/2014/main" id="{22DD660E-8A7C-422C-BC52-A92C60E0858C}"/>
              </a:ext>
            </a:extLst>
          </p:cNvPr>
          <p:cNvSpPr>
            <a:spLocks noGrp="1"/>
          </p:cNvSpPr>
          <p:nvPr>
            <p:ph type="ftr" sz="quarter" idx="11"/>
          </p:nvPr>
        </p:nvSpPr>
        <p:spPr>
          <a:xfrm>
            <a:off x="4038600" y="6356350"/>
            <a:ext cx="4114800" cy="365125"/>
          </a:xfrm>
          <a:prstGeom prst="rect">
            <a:avLst/>
          </a:prstGeom>
        </p:spPr>
        <p:txBody>
          <a:bodyPr/>
          <a:lstStyle/>
          <a:p>
            <a:r>
              <a:rPr lang="en-US"/>
              <a:t>CSWP</a:t>
            </a:r>
          </a:p>
        </p:txBody>
      </p:sp>
      <p:sp>
        <p:nvSpPr>
          <p:cNvPr id="9" name="Slide Number Placeholder 8">
            <a:extLst>
              <a:ext uri="{FF2B5EF4-FFF2-40B4-BE49-F238E27FC236}">
                <a16:creationId xmlns:a16="http://schemas.microsoft.com/office/drawing/2014/main" id="{CB2FD236-DCE3-44F2-B040-7776E61D4BD1}"/>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271302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AFB2-31AD-4EF9-BCE6-82D7A9F08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C5772-F699-4473-8D34-84E346401E16}"/>
              </a:ext>
            </a:extLst>
          </p:cNvPr>
          <p:cNvSpPr>
            <a:spLocks noGrp="1"/>
          </p:cNvSpPr>
          <p:nvPr>
            <p:ph type="dt" sz="half" idx="10"/>
          </p:nvPr>
        </p:nvSpPr>
        <p:spPr/>
        <p:txBody>
          <a:bodyPr/>
          <a:lstStyle/>
          <a:p>
            <a:r>
              <a:rPr lang="en-US" dirty="0"/>
              <a:t>1/22/2023</a:t>
            </a:r>
          </a:p>
        </p:txBody>
      </p:sp>
      <p:sp>
        <p:nvSpPr>
          <p:cNvPr id="4" name="Footer Placeholder 3">
            <a:extLst>
              <a:ext uri="{FF2B5EF4-FFF2-40B4-BE49-F238E27FC236}">
                <a16:creationId xmlns:a16="http://schemas.microsoft.com/office/drawing/2014/main" id="{04F151D2-87FF-467F-B88D-FF69FA569FB4}"/>
              </a:ext>
            </a:extLst>
          </p:cNvPr>
          <p:cNvSpPr>
            <a:spLocks noGrp="1"/>
          </p:cNvSpPr>
          <p:nvPr>
            <p:ph type="ftr" sz="quarter" idx="11"/>
          </p:nvPr>
        </p:nvSpPr>
        <p:spPr>
          <a:xfrm>
            <a:off x="1278774" y="6403340"/>
            <a:ext cx="4114800" cy="365125"/>
          </a:xfrm>
          <a:prstGeom prst="rect">
            <a:avLst/>
          </a:prstGeom>
        </p:spPr>
        <p:txBody>
          <a:bodyPr/>
          <a:lstStyle>
            <a:lvl1pPr>
              <a:defRPr sz="1200">
                <a:solidFill>
                  <a:schemeClr val="tx1">
                    <a:lumMod val="50000"/>
                    <a:lumOff val="50000"/>
                  </a:schemeClr>
                </a:solidFill>
              </a:defRPr>
            </a:lvl1pPr>
          </a:lstStyle>
          <a:p>
            <a:r>
              <a:rPr lang="en-US" dirty="0" err="1"/>
              <a:t>CUWiP</a:t>
            </a:r>
            <a:endParaRPr lang="en-US" dirty="0"/>
          </a:p>
        </p:txBody>
      </p:sp>
      <p:sp>
        <p:nvSpPr>
          <p:cNvPr id="5" name="Slide Number Placeholder 4">
            <a:extLst>
              <a:ext uri="{FF2B5EF4-FFF2-40B4-BE49-F238E27FC236}">
                <a16:creationId xmlns:a16="http://schemas.microsoft.com/office/drawing/2014/main" id="{792914D5-DB69-4078-9BD2-A04F848849F8}"/>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268074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BE706-2D5A-452C-9BC9-C22EDA3240AF}"/>
              </a:ext>
            </a:extLst>
          </p:cNvPr>
          <p:cNvSpPr>
            <a:spLocks noGrp="1"/>
          </p:cNvSpPr>
          <p:nvPr>
            <p:ph type="dt" sz="half" idx="10"/>
          </p:nvPr>
        </p:nvSpPr>
        <p:spPr/>
        <p:txBody>
          <a:bodyPr/>
          <a:lstStyle/>
          <a:p>
            <a:r>
              <a:rPr lang="en-US" dirty="0"/>
              <a:t>1/22/2023</a:t>
            </a:r>
          </a:p>
        </p:txBody>
      </p:sp>
      <p:sp>
        <p:nvSpPr>
          <p:cNvPr id="3" name="Footer Placeholder 2">
            <a:extLst>
              <a:ext uri="{FF2B5EF4-FFF2-40B4-BE49-F238E27FC236}">
                <a16:creationId xmlns:a16="http://schemas.microsoft.com/office/drawing/2014/main" id="{19AEE625-B9D8-4B63-88BD-7422883DCB7E}"/>
              </a:ext>
            </a:extLst>
          </p:cNvPr>
          <p:cNvSpPr>
            <a:spLocks noGrp="1"/>
          </p:cNvSpPr>
          <p:nvPr>
            <p:ph type="ftr" sz="quarter" idx="11"/>
          </p:nvPr>
        </p:nvSpPr>
        <p:spPr>
          <a:xfrm>
            <a:off x="1300784" y="6405296"/>
            <a:ext cx="4114800" cy="365125"/>
          </a:xfrm>
          <a:prstGeom prst="rect">
            <a:avLst/>
          </a:prstGeom>
        </p:spPr>
        <p:txBody>
          <a:bodyPr/>
          <a:lstStyle/>
          <a:p>
            <a:r>
              <a:rPr lang="en-US" dirty="0" err="1"/>
              <a:t>CUWiP</a:t>
            </a:r>
            <a:endParaRPr lang="en-US" dirty="0"/>
          </a:p>
        </p:txBody>
      </p:sp>
      <p:sp>
        <p:nvSpPr>
          <p:cNvPr id="4" name="Slide Number Placeholder 3">
            <a:extLst>
              <a:ext uri="{FF2B5EF4-FFF2-40B4-BE49-F238E27FC236}">
                <a16:creationId xmlns:a16="http://schemas.microsoft.com/office/drawing/2014/main" id="{FE7CE186-8940-4E4A-8B41-586E2601B898}"/>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37566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A4A9-16EC-4316-AF36-78341FB1B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E556A-7AA1-4913-9EDC-CDB3EC862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3F989-801B-45BD-A02A-0F426FA36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E078B-F3EE-4629-87E3-F174320DF5F4}"/>
              </a:ext>
            </a:extLst>
          </p:cNvPr>
          <p:cNvSpPr>
            <a:spLocks noGrp="1"/>
          </p:cNvSpPr>
          <p:nvPr>
            <p:ph type="dt" sz="half" idx="10"/>
          </p:nvPr>
        </p:nvSpPr>
        <p:spPr/>
        <p:txBody>
          <a:bodyPr/>
          <a:lstStyle/>
          <a:p>
            <a:r>
              <a:rPr lang="en-US"/>
              <a:t>11/9/2022</a:t>
            </a:r>
          </a:p>
        </p:txBody>
      </p:sp>
      <p:sp>
        <p:nvSpPr>
          <p:cNvPr id="6" name="Footer Placeholder 5">
            <a:extLst>
              <a:ext uri="{FF2B5EF4-FFF2-40B4-BE49-F238E27FC236}">
                <a16:creationId xmlns:a16="http://schemas.microsoft.com/office/drawing/2014/main" id="{BF1F1C35-7F7F-43C8-8530-C6493CBB6671}"/>
              </a:ext>
            </a:extLst>
          </p:cNvPr>
          <p:cNvSpPr>
            <a:spLocks noGrp="1"/>
          </p:cNvSpPr>
          <p:nvPr>
            <p:ph type="ftr" sz="quarter" idx="11"/>
          </p:nvPr>
        </p:nvSpPr>
        <p:spPr>
          <a:xfrm>
            <a:off x="4038600" y="6356350"/>
            <a:ext cx="4114800" cy="365125"/>
          </a:xfrm>
          <a:prstGeom prst="rect">
            <a:avLst/>
          </a:prstGeom>
        </p:spPr>
        <p:txBody>
          <a:bodyPr/>
          <a:lstStyle/>
          <a:p>
            <a:r>
              <a:rPr lang="en-US"/>
              <a:t>CSWP</a:t>
            </a:r>
          </a:p>
        </p:txBody>
      </p:sp>
      <p:sp>
        <p:nvSpPr>
          <p:cNvPr id="7" name="Slide Number Placeholder 6">
            <a:extLst>
              <a:ext uri="{FF2B5EF4-FFF2-40B4-BE49-F238E27FC236}">
                <a16:creationId xmlns:a16="http://schemas.microsoft.com/office/drawing/2014/main" id="{25A8E197-1570-41D7-BB85-E1B0626384FE}"/>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13832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5FD0-3055-4A57-911E-16CD897C7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980E76-E091-443D-A255-E09CFB9D6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45C8E6-0106-478A-A8D9-E9169DE3F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D96D2-B977-4533-8A7C-FB96BB308D0F}"/>
              </a:ext>
            </a:extLst>
          </p:cNvPr>
          <p:cNvSpPr>
            <a:spLocks noGrp="1"/>
          </p:cNvSpPr>
          <p:nvPr>
            <p:ph type="dt" sz="half" idx="10"/>
          </p:nvPr>
        </p:nvSpPr>
        <p:spPr/>
        <p:txBody>
          <a:bodyPr/>
          <a:lstStyle/>
          <a:p>
            <a:r>
              <a:rPr lang="en-US"/>
              <a:t>11/9/2022</a:t>
            </a:r>
          </a:p>
        </p:txBody>
      </p:sp>
      <p:sp>
        <p:nvSpPr>
          <p:cNvPr id="6" name="Footer Placeholder 5">
            <a:extLst>
              <a:ext uri="{FF2B5EF4-FFF2-40B4-BE49-F238E27FC236}">
                <a16:creationId xmlns:a16="http://schemas.microsoft.com/office/drawing/2014/main" id="{85E6D46E-221D-421B-BF56-8ACB15EFF32F}"/>
              </a:ext>
            </a:extLst>
          </p:cNvPr>
          <p:cNvSpPr>
            <a:spLocks noGrp="1"/>
          </p:cNvSpPr>
          <p:nvPr>
            <p:ph type="ftr" sz="quarter" idx="11"/>
          </p:nvPr>
        </p:nvSpPr>
        <p:spPr>
          <a:xfrm>
            <a:off x="4038600" y="6356350"/>
            <a:ext cx="4114800" cy="365125"/>
          </a:xfrm>
          <a:prstGeom prst="rect">
            <a:avLst/>
          </a:prstGeom>
        </p:spPr>
        <p:txBody>
          <a:bodyPr/>
          <a:lstStyle/>
          <a:p>
            <a:r>
              <a:rPr lang="en-US"/>
              <a:t>CSWP</a:t>
            </a:r>
          </a:p>
        </p:txBody>
      </p:sp>
      <p:sp>
        <p:nvSpPr>
          <p:cNvPr id="7" name="Slide Number Placeholder 6">
            <a:extLst>
              <a:ext uri="{FF2B5EF4-FFF2-40B4-BE49-F238E27FC236}">
                <a16:creationId xmlns:a16="http://schemas.microsoft.com/office/drawing/2014/main" id="{489515F5-D880-4774-813F-888905AD5249}"/>
              </a:ext>
            </a:extLst>
          </p:cNvPr>
          <p:cNvSpPr>
            <a:spLocks noGrp="1"/>
          </p:cNvSpPr>
          <p:nvPr>
            <p:ph type="sldNum" sz="quarter" idx="12"/>
          </p:nvPr>
        </p:nvSpPr>
        <p:spPr/>
        <p:txBody>
          <a:bodyPr/>
          <a:lstStyle/>
          <a:p>
            <a:fld id="{294461B9-6C01-4598-AA04-D52C3CF04B44}" type="slidenum">
              <a:rPr lang="en-US" smtClean="0"/>
              <a:t>‹#›</a:t>
            </a:fld>
            <a:endParaRPr lang="en-US"/>
          </a:p>
        </p:txBody>
      </p:sp>
    </p:spTree>
    <p:extLst>
      <p:ext uri="{BB962C8B-B14F-4D97-AF65-F5344CB8AC3E}">
        <p14:creationId xmlns:p14="http://schemas.microsoft.com/office/powerpoint/2010/main" val="18310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31E1A-B993-465D-ADE0-0B9C02F88AB9}"/>
              </a:ext>
            </a:extLst>
          </p:cNvPr>
          <p:cNvSpPr>
            <a:spLocks noGrp="1"/>
          </p:cNvSpPr>
          <p:nvPr>
            <p:ph type="title"/>
          </p:nvPr>
        </p:nvSpPr>
        <p:spPr>
          <a:xfrm>
            <a:off x="469557" y="365125"/>
            <a:ext cx="1112108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A4C99A-0514-47A8-8324-3849ADBB836D}"/>
              </a:ext>
            </a:extLst>
          </p:cNvPr>
          <p:cNvSpPr>
            <a:spLocks noGrp="1"/>
          </p:cNvSpPr>
          <p:nvPr>
            <p:ph type="body" idx="1"/>
          </p:nvPr>
        </p:nvSpPr>
        <p:spPr>
          <a:xfrm>
            <a:off x="469557" y="1825625"/>
            <a:ext cx="1112108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1446FA-D1D5-4460-9D13-463405565B66}"/>
              </a:ext>
            </a:extLst>
          </p:cNvPr>
          <p:cNvSpPr>
            <a:spLocks noGrp="1"/>
          </p:cNvSpPr>
          <p:nvPr>
            <p:ph type="dt" sz="half" idx="2"/>
          </p:nvPr>
        </p:nvSpPr>
        <p:spPr>
          <a:xfrm>
            <a:off x="46955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1/22/2023</a:t>
            </a:r>
          </a:p>
        </p:txBody>
      </p:sp>
      <p:sp>
        <p:nvSpPr>
          <p:cNvPr id="6" name="Slide Number Placeholder 5">
            <a:extLst>
              <a:ext uri="{FF2B5EF4-FFF2-40B4-BE49-F238E27FC236}">
                <a16:creationId xmlns:a16="http://schemas.microsoft.com/office/drawing/2014/main" id="{E32594CA-A0FC-4482-8D73-BE89052AD6E2}"/>
              </a:ext>
            </a:extLst>
          </p:cNvPr>
          <p:cNvSpPr>
            <a:spLocks noGrp="1"/>
          </p:cNvSpPr>
          <p:nvPr>
            <p:ph type="sldNum" sz="quarter" idx="4"/>
          </p:nvPr>
        </p:nvSpPr>
        <p:spPr>
          <a:xfrm>
            <a:off x="836028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461B9-6C01-4598-AA04-D52C3CF04B44}" type="slidenum">
              <a:rPr lang="en-US" smtClean="0"/>
              <a:t>‹#›</a:t>
            </a:fld>
            <a:endParaRPr lang="en-US"/>
          </a:p>
        </p:txBody>
      </p:sp>
      <p:pic>
        <p:nvPicPr>
          <p:cNvPr id="10" name="Picture 9">
            <a:extLst>
              <a:ext uri="{FF2B5EF4-FFF2-40B4-BE49-F238E27FC236}">
                <a16:creationId xmlns:a16="http://schemas.microsoft.com/office/drawing/2014/main" id="{3B05D5C5-EA64-4E5E-ADE2-C1BEA5A201F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61097" r="187" b="1"/>
          <a:stretch/>
        </p:blipFill>
        <p:spPr>
          <a:xfrm>
            <a:off x="1" y="6734175"/>
            <a:ext cx="12191999" cy="123824"/>
          </a:xfrm>
          <a:prstGeom prst="rect">
            <a:avLst/>
          </a:prstGeom>
        </p:spPr>
      </p:pic>
      <p:pic>
        <p:nvPicPr>
          <p:cNvPr id="11" name="Picture 10" descr="Logo, company name&#10;&#10;Description automatically generated">
            <a:extLst>
              <a:ext uri="{FF2B5EF4-FFF2-40B4-BE49-F238E27FC236}">
                <a16:creationId xmlns:a16="http://schemas.microsoft.com/office/drawing/2014/main" id="{CF9500E2-4C90-4261-8925-8B25EF3E426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2651" b="7980"/>
          <a:stretch/>
        </p:blipFill>
        <p:spPr>
          <a:xfrm>
            <a:off x="11103483" y="6381750"/>
            <a:ext cx="957835" cy="314927"/>
          </a:xfrm>
          <a:prstGeom prst="rect">
            <a:avLst/>
          </a:prstGeom>
        </p:spPr>
      </p:pic>
      <p:sp>
        <p:nvSpPr>
          <p:cNvPr id="8" name="Footer Placeholder 4">
            <a:extLst>
              <a:ext uri="{FF2B5EF4-FFF2-40B4-BE49-F238E27FC236}">
                <a16:creationId xmlns:a16="http://schemas.microsoft.com/office/drawing/2014/main" id="{B24D2622-5D8E-4DFC-B57A-F601F0DDCA3C}"/>
              </a:ext>
            </a:extLst>
          </p:cNvPr>
          <p:cNvSpPr>
            <a:spLocks noGrp="1"/>
          </p:cNvSpPr>
          <p:nvPr>
            <p:ph type="ftr" sz="quarter" idx="3"/>
          </p:nvPr>
        </p:nvSpPr>
        <p:spPr>
          <a:xfrm>
            <a:off x="1228897" y="6402161"/>
            <a:ext cx="4114800" cy="365125"/>
          </a:xfrm>
          <a:prstGeom prst="rect">
            <a:avLst/>
          </a:prstGeom>
        </p:spPr>
        <p:txBody>
          <a:bodyPr/>
          <a:lstStyle>
            <a:lvl1pPr>
              <a:defRPr sz="1200">
                <a:solidFill>
                  <a:schemeClr val="tx1">
                    <a:lumMod val="50000"/>
                    <a:lumOff val="50000"/>
                  </a:schemeClr>
                </a:solidFill>
              </a:defRPr>
            </a:lvl1pPr>
          </a:lstStyle>
          <a:p>
            <a:r>
              <a:rPr lang="en-US" dirty="0" err="1"/>
              <a:t>CUWiP</a:t>
            </a:r>
            <a:endParaRPr lang="en-US" dirty="0"/>
          </a:p>
        </p:txBody>
      </p:sp>
    </p:spTree>
    <p:extLst>
      <p:ext uri="{BB962C8B-B14F-4D97-AF65-F5344CB8AC3E}">
        <p14:creationId xmlns:p14="http://schemas.microsoft.com/office/powerpoint/2010/main" val="168843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15FA-59E1-D1B2-4092-34C33457CD25}"/>
              </a:ext>
            </a:extLst>
          </p:cNvPr>
          <p:cNvSpPr>
            <a:spLocks noGrp="1"/>
          </p:cNvSpPr>
          <p:nvPr>
            <p:ph type="ctrTitle"/>
          </p:nvPr>
        </p:nvSpPr>
        <p:spPr/>
        <p:txBody>
          <a:bodyPr/>
          <a:lstStyle/>
          <a:p>
            <a:r>
              <a:rPr lang="en-US" dirty="0"/>
              <a:t>Impostorism in Science</a:t>
            </a:r>
          </a:p>
        </p:txBody>
      </p:sp>
      <p:sp>
        <p:nvSpPr>
          <p:cNvPr id="3" name="Subtitle 2">
            <a:extLst>
              <a:ext uri="{FF2B5EF4-FFF2-40B4-BE49-F238E27FC236}">
                <a16:creationId xmlns:a16="http://schemas.microsoft.com/office/drawing/2014/main" id="{ED77CFE9-48AF-223F-D59A-C6E3FCB78493}"/>
              </a:ext>
            </a:extLst>
          </p:cNvPr>
          <p:cNvSpPr>
            <a:spLocks noGrp="1"/>
          </p:cNvSpPr>
          <p:nvPr>
            <p:ph type="subTitle" idx="1"/>
          </p:nvPr>
        </p:nvSpPr>
        <p:spPr/>
        <p:txBody>
          <a:bodyPr/>
          <a:lstStyle/>
          <a:p>
            <a:r>
              <a:rPr lang="en-US" dirty="0"/>
              <a:t>What is it? What can we do about it?</a:t>
            </a:r>
          </a:p>
        </p:txBody>
      </p:sp>
      <p:sp>
        <p:nvSpPr>
          <p:cNvPr id="4" name="Text Placeholder 3">
            <a:extLst>
              <a:ext uri="{FF2B5EF4-FFF2-40B4-BE49-F238E27FC236}">
                <a16:creationId xmlns:a16="http://schemas.microsoft.com/office/drawing/2014/main" id="{E02F6032-EBEC-4AFC-A7B3-31CEE2D11908}"/>
              </a:ext>
            </a:extLst>
          </p:cNvPr>
          <p:cNvSpPr>
            <a:spLocks noGrp="1"/>
          </p:cNvSpPr>
          <p:nvPr>
            <p:ph type="body" sz="quarter" idx="10"/>
          </p:nvPr>
        </p:nvSpPr>
        <p:spPr/>
        <p:txBody>
          <a:bodyPr/>
          <a:lstStyle/>
          <a:p>
            <a:r>
              <a:rPr lang="en-US" dirty="0"/>
              <a:t>Rachel Ivie</a:t>
            </a:r>
          </a:p>
          <a:p>
            <a:r>
              <a:rPr lang="en-US" dirty="0"/>
              <a:t>January 22, 2023</a:t>
            </a:r>
          </a:p>
        </p:txBody>
      </p:sp>
    </p:spTree>
    <p:extLst>
      <p:ext uri="{BB962C8B-B14F-4D97-AF65-F5344CB8AC3E}">
        <p14:creationId xmlns:p14="http://schemas.microsoft.com/office/powerpoint/2010/main" val="1071439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C18F-74ED-45E9-8398-32F6AE8BEC30}"/>
              </a:ext>
            </a:extLst>
          </p:cNvPr>
          <p:cNvSpPr>
            <a:spLocks noGrp="1"/>
          </p:cNvSpPr>
          <p:nvPr>
            <p:ph type="title"/>
          </p:nvPr>
        </p:nvSpPr>
        <p:spPr>
          <a:xfrm>
            <a:off x="469557" y="365125"/>
            <a:ext cx="11121081" cy="1325563"/>
          </a:xfrm>
        </p:spPr>
        <p:txBody>
          <a:bodyPr anchor="ctr">
            <a:normAutofit/>
          </a:bodyPr>
          <a:lstStyle/>
          <a:p>
            <a:r>
              <a:rPr lang="en-US" dirty="0"/>
              <a:t>Measures of imposter syndrome in our study</a:t>
            </a:r>
          </a:p>
        </p:txBody>
      </p:sp>
      <p:sp>
        <p:nvSpPr>
          <p:cNvPr id="4" name="Date Placeholder 3">
            <a:extLst>
              <a:ext uri="{FF2B5EF4-FFF2-40B4-BE49-F238E27FC236}">
                <a16:creationId xmlns:a16="http://schemas.microsoft.com/office/drawing/2014/main" id="{03391255-3065-4DE4-A5B5-BE26401565E6}"/>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E9B57FAD-85FF-48B2-A3F6-140769E63BEB}"/>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708B4CB4-7CAD-4C6A-ACF1-646E3B65AAC8}"/>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10</a:t>
            </a:fld>
            <a:endParaRPr lang="en-US"/>
          </a:p>
        </p:txBody>
      </p:sp>
      <p:graphicFrame>
        <p:nvGraphicFramePr>
          <p:cNvPr id="12" name="Content Placeholder 2">
            <a:extLst>
              <a:ext uri="{FF2B5EF4-FFF2-40B4-BE49-F238E27FC236}">
                <a16:creationId xmlns:a16="http://schemas.microsoft.com/office/drawing/2014/main" id="{34AFD5E2-60AC-D1DF-DB04-4688B47E270B}"/>
              </a:ext>
            </a:extLst>
          </p:cNvPr>
          <p:cNvGraphicFramePr>
            <a:graphicFrameLocks noGrp="1"/>
          </p:cNvGraphicFramePr>
          <p:nvPr>
            <p:ph idx="1"/>
            <p:extLst>
              <p:ext uri="{D42A27DB-BD31-4B8C-83A1-F6EECF244321}">
                <p14:modId xmlns:p14="http://schemas.microsoft.com/office/powerpoint/2010/main" val="4010753845"/>
              </p:ext>
            </p:extLst>
          </p:nvPr>
        </p:nvGraphicFramePr>
        <p:xfrm>
          <a:off x="469557" y="1825625"/>
          <a:ext cx="111210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94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BDE10E-EFE1-FCEF-75CD-97FE43A82F00}"/>
              </a:ext>
            </a:extLst>
          </p:cNvPr>
          <p:cNvSpPr>
            <a:spLocks noGrp="1"/>
          </p:cNvSpPr>
          <p:nvPr>
            <p:ph type="title"/>
          </p:nvPr>
        </p:nvSpPr>
        <p:spPr>
          <a:xfrm>
            <a:off x="469557" y="365125"/>
            <a:ext cx="11121081" cy="1325563"/>
          </a:xfrm>
        </p:spPr>
        <p:txBody>
          <a:bodyPr/>
          <a:lstStyle/>
          <a:p>
            <a:r>
              <a:rPr lang="en-US" dirty="0"/>
              <a:t>Interpretation of Imposter Syndrome Measures for Women, published 2011</a:t>
            </a:r>
          </a:p>
        </p:txBody>
      </p:sp>
      <p:sp>
        <p:nvSpPr>
          <p:cNvPr id="14" name="Date Placeholder 3">
            <a:extLst>
              <a:ext uri="{FF2B5EF4-FFF2-40B4-BE49-F238E27FC236}">
                <a16:creationId xmlns:a16="http://schemas.microsoft.com/office/drawing/2014/main" id="{AFBED24C-C2F0-F444-E46F-4A7D6BFCAF60}"/>
              </a:ext>
            </a:extLst>
          </p:cNvPr>
          <p:cNvSpPr>
            <a:spLocks noGrp="1"/>
          </p:cNvSpPr>
          <p:nvPr>
            <p:ph type="dt" sz="half" idx="10"/>
          </p:nvPr>
        </p:nvSpPr>
        <p:spPr>
          <a:xfrm>
            <a:off x="469557" y="6356350"/>
            <a:ext cx="2743200" cy="365125"/>
          </a:xfrm>
        </p:spPr>
        <p:txBody>
          <a:bodyPr/>
          <a:lstStyle/>
          <a:p>
            <a:pPr>
              <a:spcAft>
                <a:spcPts val="600"/>
              </a:spcAft>
            </a:pPr>
            <a:r>
              <a:rPr lang="en-US"/>
              <a:t>1/22/2023</a:t>
            </a:r>
          </a:p>
        </p:txBody>
      </p:sp>
      <p:sp>
        <p:nvSpPr>
          <p:cNvPr id="3" name="Footer Placeholder 2">
            <a:extLst>
              <a:ext uri="{FF2B5EF4-FFF2-40B4-BE49-F238E27FC236}">
                <a16:creationId xmlns:a16="http://schemas.microsoft.com/office/drawing/2014/main" id="{89BD15DF-CB42-40DD-AE58-13E0D1F301D4}"/>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dirty="0" err="1"/>
              <a:t>CUWiP</a:t>
            </a:r>
            <a:endParaRPr lang="en-US" dirty="0"/>
          </a:p>
        </p:txBody>
      </p:sp>
      <p:sp>
        <p:nvSpPr>
          <p:cNvPr id="16" name="Slide Number Placeholder 5">
            <a:extLst>
              <a:ext uri="{FF2B5EF4-FFF2-40B4-BE49-F238E27FC236}">
                <a16:creationId xmlns:a16="http://schemas.microsoft.com/office/drawing/2014/main" id="{276EA983-D86D-9347-BC10-A103FB8DCF5D}"/>
              </a:ext>
            </a:extLst>
          </p:cNvPr>
          <p:cNvSpPr>
            <a:spLocks noGrp="1"/>
          </p:cNvSpPr>
          <p:nvPr>
            <p:ph type="sldNum" sz="quarter" idx="12"/>
          </p:nvPr>
        </p:nvSpPr>
        <p:spPr>
          <a:xfrm>
            <a:off x="8360283" y="6356350"/>
            <a:ext cx="2743200" cy="365125"/>
          </a:xfrm>
        </p:spPr>
        <p:txBody>
          <a:bodyPr/>
          <a:lstStyle/>
          <a:p>
            <a:pPr>
              <a:spcAft>
                <a:spcPts val="600"/>
              </a:spcAft>
            </a:pPr>
            <a:fld id="{294461B9-6C01-4598-AA04-D52C3CF04B44}" type="slidenum">
              <a:rPr lang="en-US" smtClean="0"/>
              <a:pPr>
                <a:spcAft>
                  <a:spcPts val="600"/>
                </a:spcAft>
              </a:pPr>
              <a:t>11</a:t>
            </a:fld>
            <a:endParaRPr lang="en-US"/>
          </a:p>
        </p:txBody>
      </p:sp>
      <p:sp>
        <p:nvSpPr>
          <p:cNvPr id="2" name="Date Placeholder 1" hidden="1">
            <a:extLst>
              <a:ext uri="{FF2B5EF4-FFF2-40B4-BE49-F238E27FC236}">
                <a16:creationId xmlns:a16="http://schemas.microsoft.com/office/drawing/2014/main" id="{AAC60143-A71A-484E-AA15-2887CC5A64AE}"/>
              </a:ext>
            </a:extLst>
          </p:cNvPr>
          <p:cNvSpPr>
            <a:spLocks noGrp="1"/>
          </p:cNvSpPr>
          <p:nvPr>
            <p:ph type="dt" sz="half" idx="10"/>
          </p:nvPr>
        </p:nvSpPr>
        <p:spPr/>
        <p:txBody>
          <a:bodyPr/>
          <a:lstStyle/>
          <a:p>
            <a:pPr>
              <a:spcAft>
                <a:spcPts val="600"/>
              </a:spcAft>
            </a:pPr>
            <a:r>
              <a:rPr lang="en-US"/>
              <a:t>11/9/2022</a:t>
            </a:r>
          </a:p>
        </p:txBody>
      </p:sp>
      <p:sp>
        <p:nvSpPr>
          <p:cNvPr id="4" name="Slide Number Placeholder 3" hidden="1">
            <a:extLst>
              <a:ext uri="{FF2B5EF4-FFF2-40B4-BE49-F238E27FC236}">
                <a16:creationId xmlns:a16="http://schemas.microsoft.com/office/drawing/2014/main" id="{A33D6D96-D438-4A98-BBDB-72F27C157D04}"/>
              </a:ext>
            </a:extLst>
          </p:cNvPr>
          <p:cNvSpPr>
            <a:spLocks noGrp="1"/>
          </p:cNvSpPr>
          <p:nvPr>
            <p:ph type="sldNum" sz="quarter" idx="12"/>
          </p:nvPr>
        </p:nvSpPr>
        <p:spPr/>
        <p:txBody>
          <a:bodyPr/>
          <a:lstStyle/>
          <a:p>
            <a:pPr>
              <a:spcAft>
                <a:spcPts val="600"/>
              </a:spcAft>
            </a:pPr>
            <a:fld id="{294461B9-6C01-4598-AA04-D52C3CF04B44}" type="slidenum">
              <a:rPr lang="en-US" smtClean="0"/>
              <a:pPr>
                <a:spcAft>
                  <a:spcPts val="600"/>
                </a:spcAft>
              </a:pPr>
              <a:t>11</a:t>
            </a:fld>
            <a:endParaRPr lang="en-US"/>
          </a:p>
        </p:txBody>
      </p:sp>
      <p:graphicFrame>
        <p:nvGraphicFramePr>
          <p:cNvPr id="7" name="Table 6">
            <a:extLst>
              <a:ext uri="{FF2B5EF4-FFF2-40B4-BE49-F238E27FC236}">
                <a16:creationId xmlns:a16="http://schemas.microsoft.com/office/drawing/2014/main" id="{844C1FE4-83B4-472F-8C95-6953A7533CEA}"/>
              </a:ext>
            </a:extLst>
          </p:cNvPr>
          <p:cNvGraphicFramePr>
            <a:graphicFrameLocks noGrp="1"/>
          </p:cNvGraphicFramePr>
          <p:nvPr>
            <p:extLst>
              <p:ext uri="{D42A27DB-BD31-4B8C-83A1-F6EECF244321}">
                <p14:modId xmlns:p14="http://schemas.microsoft.com/office/powerpoint/2010/main" val="1685763084"/>
              </p:ext>
            </p:extLst>
          </p:nvPr>
        </p:nvGraphicFramePr>
        <p:xfrm>
          <a:off x="1499511" y="1825625"/>
          <a:ext cx="9061174" cy="4351340"/>
        </p:xfrm>
        <a:graphic>
          <a:graphicData uri="http://schemas.openxmlformats.org/drawingml/2006/table">
            <a:tbl>
              <a:tblPr firstRow="1" firstCol="1" bandRow="1"/>
              <a:tblGrid>
                <a:gridCol w="3989140">
                  <a:extLst>
                    <a:ext uri="{9D8B030D-6E8A-4147-A177-3AD203B41FA5}">
                      <a16:colId xmlns:a16="http://schemas.microsoft.com/office/drawing/2014/main" val="3700522812"/>
                    </a:ext>
                  </a:extLst>
                </a:gridCol>
                <a:gridCol w="2211767">
                  <a:extLst>
                    <a:ext uri="{9D8B030D-6E8A-4147-A177-3AD203B41FA5}">
                      <a16:colId xmlns:a16="http://schemas.microsoft.com/office/drawing/2014/main" val="716992589"/>
                    </a:ext>
                  </a:extLst>
                </a:gridCol>
                <a:gridCol w="2860267">
                  <a:extLst>
                    <a:ext uri="{9D8B030D-6E8A-4147-A177-3AD203B41FA5}">
                      <a16:colId xmlns:a16="http://schemas.microsoft.com/office/drawing/2014/main" val="2795745039"/>
                    </a:ext>
                  </a:extLst>
                </a:gridCol>
              </a:tblGrid>
              <a:tr h="758438">
                <a:tc>
                  <a:txBody>
                    <a:bodyPr/>
                    <a:lstStyle/>
                    <a:p>
                      <a:pPr marL="228600" marR="0" algn="l" fontAlgn="t">
                        <a:spcBef>
                          <a:spcPts val="0"/>
                        </a:spcBef>
                        <a:spcAft>
                          <a:spcPts val="0"/>
                        </a:spcAft>
                      </a:pPr>
                      <a:r>
                        <a:rPr lang="en-US" sz="2200" b="1" i="0" u="none" strike="noStrike">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Imposter Syndrome Measure</a:t>
                      </a:r>
                      <a:endParaRPr lang="en-US" sz="3900" b="0" i="0" u="none" strike="noStrike">
                        <a:effectLst/>
                        <a:latin typeface="Arial" panose="020B0604020202020204" pitchFamily="34" charset="0"/>
                      </a:endParaRPr>
                    </a:p>
                  </a:txBody>
                  <a:tcPr marL="148229" marR="148229" marT="20587" marB="0">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228600" marR="0" algn="l" fontAlgn="t">
                        <a:spcBef>
                          <a:spcPts val="0"/>
                        </a:spcBef>
                        <a:spcAft>
                          <a:spcPts val="0"/>
                        </a:spcAft>
                      </a:pPr>
                      <a:r>
                        <a:rPr lang="en-US" sz="2200" b="1" i="0" u="none" strike="noStrike">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Women generally</a:t>
                      </a:r>
                      <a:endParaRPr lang="en-US" sz="3900" b="0" i="0" u="none" strike="noStrike">
                        <a:effectLst/>
                        <a:latin typeface="Arial" panose="020B0604020202020204" pitchFamily="34" charset="0"/>
                      </a:endParaRPr>
                    </a:p>
                  </a:txBody>
                  <a:tcPr marL="148229" marR="148229" marT="20587" marB="0">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tc>
                  <a:txBody>
                    <a:bodyPr/>
                    <a:lstStyle/>
                    <a:p>
                      <a:pPr marL="228600" marR="0" algn="l" fontAlgn="t">
                        <a:spcBef>
                          <a:spcPts val="0"/>
                        </a:spcBef>
                        <a:spcAft>
                          <a:spcPts val="0"/>
                        </a:spcAft>
                      </a:pPr>
                      <a:r>
                        <a:rPr lang="en-US" sz="2200" b="1" i="0" u="none" strike="noStrike">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Response Indicates … </a:t>
                      </a:r>
                      <a:endParaRPr lang="en-US" sz="3900" b="0" i="0" u="none" strike="noStrike">
                        <a:effectLst/>
                        <a:latin typeface="Arial" panose="020B0604020202020204" pitchFamily="34" charset="0"/>
                      </a:endParaRPr>
                    </a:p>
                  </a:txBody>
                  <a:tcPr marL="148229" marR="148229" marT="20587"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79646"/>
                    </a:solidFill>
                  </a:tcPr>
                </a:tc>
                <a:extLst>
                  <a:ext uri="{0D108BD9-81ED-4DB2-BD59-A6C34878D82A}">
                    <a16:rowId xmlns:a16="http://schemas.microsoft.com/office/drawing/2014/main" val="1676152055"/>
                  </a:ext>
                </a:extLst>
              </a:tr>
              <a:tr h="1417232">
                <a:tc>
                  <a:txBody>
                    <a:bodyPr/>
                    <a:lstStyle/>
                    <a:p>
                      <a:pPr marL="228600" marR="0" algn="l" fontAlgn="t">
                        <a:spcBef>
                          <a:spcPts val="0"/>
                        </a:spcBef>
                        <a:spcAft>
                          <a:spcPts val="0"/>
                        </a:spcAft>
                      </a:pPr>
                      <a:r>
                        <a:rPr lang="en-US" sz="22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Sometimes, I am afraid others will discover how much knowledge or ability I lack.**</a:t>
                      </a:r>
                      <a:endParaRPr lang="en-US" sz="3900" b="0" i="0" u="none" strike="noStrike">
                        <a:effectLst/>
                        <a:latin typeface="Arial" panose="020B0604020202020204" pitchFamily="34" charset="0"/>
                      </a:endParaRPr>
                    </a:p>
                  </a:txBody>
                  <a:tcPr marL="148229" marR="148229" marT="20587" marB="0">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fontAlgn="t">
                        <a:spcBef>
                          <a:spcPts val="0"/>
                        </a:spcBef>
                        <a:spcAft>
                          <a:spcPts val="0"/>
                        </a:spcAft>
                      </a:pPr>
                      <a:r>
                        <a:rPr lang="en-US" sz="22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Agree</a:t>
                      </a:r>
                      <a:endParaRPr lang="en-US" sz="3900" b="0" i="0" u="none" strike="noStrike">
                        <a:effectLst/>
                        <a:latin typeface="Arial" panose="020B0604020202020204" pitchFamily="34" charset="0"/>
                      </a:endParaRPr>
                    </a:p>
                    <a:p>
                      <a:pPr marL="0" marR="0" algn="ctr" fontAlgn="t">
                        <a:spcBef>
                          <a:spcPts val="0"/>
                        </a:spcBef>
                        <a:spcAft>
                          <a:spcPts val="0"/>
                        </a:spcAft>
                      </a:pPr>
                      <a:r>
                        <a:rPr lang="en-US" sz="22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3900" b="0" i="0" u="none" strike="noStrike">
                        <a:effectLst/>
                        <a:latin typeface="Arial" panose="020B0604020202020204" pitchFamily="34" charset="0"/>
                      </a:endParaRPr>
                    </a:p>
                  </a:txBody>
                  <a:tcPr marL="148229" marR="148229" marT="20587" marB="0">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l" fontAlgn="t">
                        <a:spcBef>
                          <a:spcPts val="0"/>
                        </a:spcBef>
                        <a:spcAft>
                          <a:spcPts val="0"/>
                        </a:spcAft>
                      </a:pPr>
                      <a:r>
                        <a:rPr lang="en-US" sz="22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Imposter syndrome</a:t>
                      </a:r>
                      <a:endParaRPr lang="en-US" sz="3900" b="0" i="0" u="none" strike="noStrike">
                        <a:effectLst/>
                        <a:latin typeface="Arial" panose="020B0604020202020204" pitchFamily="34" charset="0"/>
                      </a:endParaRPr>
                    </a:p>
                    <a:p>
                      <a:pPr marL="0" marR="0" algn="l" fontAlgn="t">
                        <a:spcBef>
                          <a:spcPts val="0"/>
                        </a:spcBef>
                        <a:spcAft>
                          <a:spcPts val="0"/>
                        </a:spcAft>
                      </a:pPr>
                      <a:r>
                        <a:rPr lang="en-US" sz="2200" b="0" i="0" u="none" strike="noStrike">
                          <a:effectLst/>
                          <a:highlight>
                            <a:srgbClr val="808000"/>
                          </a:highlight>
                          <a:latin typeface="Arial" panose="020B0604020202020204" pitchFamily="34" charset="0"/>
                          <a:ea typeface="Times New Roman" panose="02020603050405020304" pitchFamily="18" charset="0"/>
                          <a:cs typeface="Times New Roman" panose="02020603050405020304" pitchFamily="18" charset="0"/>
                        </a:rPr>
                        <a:t> </a:t>
                      </a:r>
                      <a:endParaRPr lang="en-US" sz="3900" b="0" i="0" u="none" strike="noStrike">
                        <a:effectLst/>
                        <a:latin typeface="Arial" panose="020B0604020202020204" pitchFamily="34" charset="0"/>
                      </a:endParaRPr>
                    </a:p>
                  </a:txBody>
                  <a:tcPr marL="148229" marR="148229" marT="20587"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extLst>
                  <a:ext uri="{0D108BD9-81ED-4DB2-BD59-A6C34878D82A}">
                    <a16:rowId xmlns:a16="http://schemas.microsoft.com/office/drawing/2014/main" val="3689787680"/>
                  </a:ext>
                </a:extLst>
              </a:tr>
              <a:tr h="1087835">
                <a:tc>
                  <a:txBody>
                    <a:bodyPr/>
                    <a:lstStyle/>
                    <a:p>
                      <a:pPr marL="228600" marR="0" algn="l" fontAlgn="t">
                        <a:spcBef>
                          <a:spcPts val="0"/>
                        </a:spcBef>
                        <a:spcAft>
                          <a:spcPts val="0"/>
                        </a:spcAft>
                      </a:pPr>
                      <a:r>
                        <a:rPr lang="en-US" sz="2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The major cause of success in my life is my high ability.*</a:t>
                      </a:r>
                      <a:endParaRPr lang="en-US" sz="3900" b="0" i="0" u="none" strike="noStrike" dirty="0">
                        <a:effectLst/>
                        <a:latin typeface="Arial" panose="020B0604020202020204" pitchFamily="34" charset="0"/>
                      </a:endParaRPr>
                    </a:p>
                  </a:txBody>
                  <a:tcPr marL="148229" marR="148229" marT="20587" marB="0">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ctr" fontAlgn="t">
                        <a:spcBef>
                          <a:spcPts val="0"/>
                        </a:spcBef>
                        <a:spcAft>
                          <a:spcPts val="0"/>
                        </a:spcAft>
                      </a:pPr>
                      <a:r>
                        <a:rPr lang="en-US" sz="2200" b="0" i="0" u="none" strike="noStrike">
                          <a:effectLst/>
                          <a:latin typeface="Arial" panose="020B0604020202020204" pitchFamily="34" charset="0"/>
                          <a:ea typeface="Times New Roman" panose="02020603050405020304" pitchFamily="18" charset="0"/>
                          <a:cs typeface="Times New Roman" panose="02020603050405020304" pitchFamily="18" charset="0"/>
                        </a:rPr>
                        <a:t>Disagree</a:t>
                      </a:r>
                      <a:endParaRPr lang="en-US" sz="3900" b="0" i="0" u="none" strike="noStrike">
                        <a:effectLst/>
                        <a:latin typeface="Arial" panose="020B0604020202020204" pitchFamily="34" charset="0"/>
                      </a:endParaRPr>
                    </a:p>
                  </a:txBody>
                  <a:tcPr marL="148229" marR="148229" marT="20587" marB="0">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tc>
                  <a:txBody>
                    <a:bodyPr/>
                    <a:lstStyle/>
                    <a:p>
                      <a:pPr marL="0" marR="0" algn="l" fontAlgn="t">
                        <a:spcBef>
                          <a:spcPts val="0"/>
                        </a:spcBef>
                        <a:spcAft>
                          <a:spcPts val="0"/>
                        </a:spcAft>
                      </a:pPr>
                      <a:r>
                        <a:rPr lang="en-US" sz="2200" b="0" i="0" u="none" strike="noStrike">
                          <a:effectLst/>
                          <a:latin typeface="Arial" panose="020B0604020202020204" pitchFamily="34" charset="0"/>
                          <a:ea typeface="Times New Roman" panose="02020603050405020304" pitchFamily="18" charset="0"/>
                          <a:cs typeface="Times New Roman" panose="02020603050405020304" pitchFamily="18" charset="0"/>
                        </a:rPr>
                        <a:t>Imposter syndrome</a:t>
                      </a:r>
                      <a:endParaRPr lang="en-US" sz="3900" b="0" i="0" u="none" strike="noStrike">
                        <a:effectLst/>
                        <a:latin typeface="Arial" panose="020B0604020202020204" pitchFamily="34" charset="0"/>
                      </a:endParaRPr>
                    </a:p>
                  </a:txBody>
                  <a:tcPr marL="148229" marR="148229" marT="20587"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tcPr>
                </a:tc>
                <a:extLst>
                  <a:ext uri="{0D108BD9-81ED-4DB2-BD59-A6C34878D82A}">
                    <a16:rowId xmlns:a16="http://schemas.microsoft.com/office/drawing/2014/main" val="484033198"/>
                  </a:ext>
                </a:extLst>
              </a:tr>
              <a:tr h="1087835">
                <a:tc>
                  <a:txBody>
                    <a:bodyPr/>
                    <a:lstStyle/>
                    <a:p>
                      <a:pPr marL="228600" marR="0" algn="l" fontAlgn="t">
                        <a:spcBef>
                          <a:spcPts val="0"/>
                        </a:spcBef>
                        <a:spcAft>
                          <a:spcPts val="0"/>
                        </a:spcAft>
                      </a:pPr>
                      <a:r>
                        <a:rPr lang="en-US" sz="22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feel highly confident that I will succeed in my future career.**</a:t>
                      </a:r>
                      <a:endParaRPr lang="en-US" sz="3900" b="0" i="0" u="none" strike="noStrike">
                        <a:effectLst/>
                        <a:latin typeface="Arial" panose="020B0604020202020204" pitchFamily="34" charset="0"/>
                      </a:endParaRPr>
                    </a:p>
                  </a:txBody>
                  <a:tcPr marL="148229" marR="148229" marT="20587" marB="0">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ctr" fontAlgn="t">
                        <a:spcBef>
                          <a:spcPts val="0"/>
                        </a:spcBef>
                        <a:spcAft>
                          <a:spcPts val="0"/>
                        </a:spcAft>
                      </a:pPr>
                      <a:r>
                        <a:rPr lang="en-US" sz="22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Disagree</a:t>
                      </a:r>
                      <a:endParaRPr lang="en-US" sz="3900" b="0" i="0" u="none" strike="noStrike">
                        <a:effectLst/>
                        <a:latin typeface="Arial" panose="020B0604020202020204" pitchFamily="34" charset="0"/>
                      </a:endParaRPr>
                    </a:p>
                    <a:p>
                      <a:pPr marL="0" marR="0" algn="ctr" fontAlgn="t">
                        <a:spcBef>
                          <a:spcPts val="0"/>
                        </a:spcBef>
                        <a:spcAft>
                          <a:spcPts val="0"/>
                        </a:spcAft>
                      </a:pPr>
                      <a:r>
                        <a:rPr lang="en-US" sz="22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3900" b="0" i="0" u="none" strike="noStrike">
                        <a:effectLst/>
                        <a:latin typeface="Arial" panose="020B0604020202020204" pitchFamily="34" charset="0"/>
                      </a:endParaRPr>
                    </a:p>
                  </a:txBody>
                  <a:tcPr marL="148229" marR="148229" marT="20587" marB="0">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marL="0" marR="0" algn="l" fontAlgn="t">
                        <a:spcBef>
                          <a:spcPts val="0"/>
                        </a:spcBef>
                        <a:spcAft>
                          <a:spcPts val="0"/>
                        </a:spcAft>
                      </a:pPr>
                      <a:r>
                        <a:rPr lang="en-US" sz="22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Imposter syndrome</a:t>
                      </a:r>
                      <a:endParaRPr lang="en-US" sz="3900" b="0" i="0" u="none" strike="noStrike" dirty="0">
                        <a:effectLst/>
                        <a:latin typeface="Arial" panose="020B0604020202020204" pitchFamily="34" charset="0"/>
                      </a:endParaRPr>
                    </a:p>
                  </a:txBody>
                  <a:tcPr marL="148229" marR="148229" marT="20587" marB="0">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extLst>
                  <a:ext uri="{0D108BD9-81ED-4DB2-BD59-A6C34878D82A}">
                    <a16:rowId xmlns:a16="http://schemas.microsoft.com/office/drawing/2014/main" val="2269927803"/>
                  </a:ext>
                </a:extLst>
              </a:tr>
            </a:tbl>
          </a:graphicData>
        </a:graphic>
      </p:graphicFrame>
    </p:spTree>
    <p:extLst>
      <p:ext uri="{BB962C8B-B14F-4D97-AF65-F5344CB8AC3E}">
        <p14:creationId xmlns:p14="http://schemas.microsoft.com/office/powerpoint/2010/main" val="10579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ABA0FF-187F-4D0A-9B4F-F011EA5DAC4B}"/>
              </a:ext>
            </a:extLst>
          </p:cNvPr>
          <p:cNvSpPr>
            <a:spLocks noGrp="1"/>
          </p:cNvSpPr>
          <p:nvPr>
            <p:ph type="title"/>
          </p:nvPr>
        </p:nvSpPr>
        <p:spPr/>
        <p:txBody>
          <a:bodyPr/>
          <a:lstStyle/>
          <a:p>
            <a:r>
              <a:rPr lang="en-US" dirty="0"/>
              <a:t>Maya Angelou</a:t>
            </a:r>
          </a:p>
        </p:txBody>
      </p:sp>
      <p:sp>
        <p:nvSpPr>
          <p:cNvPr id="5" name="Date Placeholder 4">
            <a:extLst>
              <a:ext uri="{FF2B5EF4-FFF2-40B4-BE49-F238E27FC236}">
                <a16:creationId xmlns:a16="http://schemas.microsoft.com/office/drawing/2014/main" id="{04E9AAC4-AC54-4FBE-8483-52702F566E18}"/>
              </a:ext>
            </a:extLst>
          </p:cNvPr>
          <p:cNvSpPr>
            <a:spLocks noGrp="1"/>
          </p:cNvSpPr>
          <p:nvPr>
            <p:ph type="dt" sz="half" idx="10"/>
          </p:nvPr>
        </p:nvSpPr>
        <p:spPr/>
        <p:txBody>
          <a:bodyPr/>
          <a:lstStyle/>
          <a:p>
            <a:r>
              <a:rPr lang="en-US" dirty="0"/>
              <a:t>1/22/2023</a:t>
            </a:r>
          </a:p>
        </p:txBody>
      </p:sp>
      <p:sp>
        <p:nvSpPr>
          <p:cNvPr id="6" name="Footer Placeholder 5">
            <a:extLst>
              <a:ext uri="{FF2B5EF4-FFF2-40B4-BE49-F238E27FC236}">
                <a16:creationId xmlns:a16="http://schemas.microsoft.com/office/drawing/2014/main" id="{4B08CE97-C800-404B-A64E-9F34D9CEBB4C}"/>
              </a:ext>
            </a:extLst>
          </p:cNvPr>
          <p:cNvSpPr>
            <a:spLocks noGrp="1"/>
          </p:cNvSpPr>
          <p:nvPr>
            <p:ph type="ftr" sz="quarter" idx="11"/>
          </p:nvPr>
        </p:nvSpPr>
        <p:spPr/>
        <p:txBody>
          <a:bodyPr/>
          <a:lstStyle/>
          <a:p>
            <a:r>
              <a:rPr lang="en-US" dirty="0" err="1"/>
              <a:t>CUWiP</a:t>
            </a:r>
            <a:endParaRPr lang="en-US" dirty="0"/>
          </a:p>
        </p:txBody>
      </p:sp>
      <p:sp>
        <p:nvSpPr>
          <p:cNvPr id="7" name="Slide Number Placeholder 6">
            <a:extLst>
              <a:ext uri="{FF2B5EF4-FFF2-40B4-BE49-F238E27FC236}">
                <a16:creationId xmlns:a16="http://schemas.microsoft.com/office/drawing/2014/main" id="{D05070AF-1F02-4C31-931B-28F64D04B6DA}"/>
              </a:ext>
            </a:extLst>
          </p:cNvPr>
          <p:cNvSpPr>
            <a:spLocks noGrp="1"/>
          </p:cNvSpPr>
          <p:nvPr>
            <p:ph type="sldNum" sz="quarter" idx="12"/>
          </p:nvPr>
        </p:nvSpPr>
        <p:spPr/>
        <p:txBody>
          <a:bodyPr/>
          <a:lstStyle/>
          <a:p>
            <a:fld id="{294461B9-6C01-4598-AA04-D52C3CF04B44}" type="slidenum">
              <a:rPr lang="en-US" smtClean="0"/>
              <a:t>12</a:t>
            </a:fld>
            <a:endParaRPr lang="en-US"/>
          </a:p>
        </p:txBody>
      </p:sp>
      <p:pic>
        <p:nvPicPr>
          <p:cNvPr id="10" name="Content Placeholder 9" descr="A picture containing text, person, screenshot&#10;&#10;Description automatically generated">
            <a:extLst>
              <a:ext uri="{FF2B5EF4-FFF2-40B4-BE49-F238E27FC236}">
                <a16:creationId xmlns:a16="http://schemas.microsoft.com/office/drawing/2014/main" id="{835EB097-A69D-457E-B770-3447C3C0DC6B}"/>
              </a:ext>
            </a:extLst>
          </p:cNvPr>
          <p:cNvPicPr>
            <a:picLocks noGrp="1" noChangeAspect="1"/>
          </p:cNvPicPr>
          <p:nvPr>
            <p:ph idx="1"/>
          </p:nvPr>
        </p:nvPicPr>
        <p:blipFill>
          <a:blip r:embed="rId3"/>
          <a:stretch>
            <a:fillRect/>
          </a:stretch>
        </p:blipFill>
        <p:spPr>
          <a:xfrm>
            <a:off x="3746594" y="1605644"/>
            <a:ext cx="4567006" cy="5115831"/>
          </a:xfrm>
          <a:prstGeom prst="rect">
            <a:avLst/>
          </a:prstGeom>
        </p:spPr>
      </p:pic>
    </p:spTree>
    <p:extLst>
      <p:ext uri="{BB962C8B-B14F-4D97-AF65-F5344CB8AC3E}">
        <p14:creationId xmlns:p14="http://schemas.microsoft.com/office/powerpoint/2010/main" val="351486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229911D-FF39-8D78-379E-26FFFB3FE8FF}"/>
              </a:ext>
            </a:extLst>
          </p:cNvPr>
          <p:cNvSpPr>
            <a:spLocks noGrp="1"/>
          </p:cNvSpPr>
          <p:nvPr>
            <p:ph type="title"/>
          </p:nvPr>
        </p:nvSpPr>
        <p:spPr>
          <a:xfrm>
            <a:off x="469557" y="365125"/>
            <a:ext cx="11121081" cy="1325563"/>
          </a:xfrm>
        </p:spPr>
        <p:txBody>
          <a:bodyPr/>
          <a:lstStyle/>
          <a:p>
            <a:r>
              <a:rPr lang="en-US" dirty="0"/>
              <a:t>Imposter?</a:t>
            </a:r>
          </a:p>
        </p:txBody>
      </p:sp>
      <p:sp>
        <p:nvSpPr>
          <p:cNvPr id="4" name="Date Placeholder 3">
            <a:extLst>
              <a:ext uri="{FF2B5EF4-FFF2-40B4-BE49-F238E27FC236}">
                <a16:creationId xmlns:a16="http://schemas.microsoft.com/office/drawing/2014/main" id="{45535510-5520-40AD-B165-5151C732B680}"/>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B74DD8C7-16F7-4212-AC96-438E6071364C}"/>
              </a:ext>
            </a:extLst>
          </p:cNvPr>
          <p:cNvSpPr>
            <a:spLocks noGrp="1"/>
          </p:cNvSpPr>
          <p:nvPr>
            <p:ph type="ftr" sz="quarter" idx="11"/>
          </p:nvPr>
        </p:nvSpPr>
        <p:spPr>
          <a:xfrm>
            <a:off x="1237211" y="6406226"/>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E53BB194-8A8C-4D1A-8E4B-F0D4924698E2}"/>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13</a:t>
            </a:fld>
            <a:endParaRPr lang="en-US"/>
          </a:p>
        </p:txBody>
      </p:sp>
      <p:pic>
        <p:nvPicPr>
          <p:cNvPr id="21" name="Content Placeholder 20">
            <a:extLst>
              <a:ext uri="{FF2B5EF4-FFF2-40B4-BE49-F238E27FC236}">
                <a16:creationId xmlns:a16="http://schemas.microsoft.com/office/drawing/2014/main" id="{9703BD06-F2CC-4734-962C-82CC0664E72A}"/>
              </a:ext>
            </a:extLst>
          </p:cNvPr>
          <p:cNvPicPr>
            <a:picLocks noGrp="1" noChangeAspect="1"/>
          </p:cNvPicPr>
          <p:nvPr>
            <p:ph sz="half" idx="1"/>
          </p:nvPr>
        </p:nvPicPr>
        <p:blipFill>
          <a:blip r:embed="rId2"/>
          <a:stretch>
            <a:fillRect/>
          </a:stretch>
        </p:blipFill>
        <p:spPr>
          <a:xfrm>
            <a:off x="1249382" y="1825625"/>
            <a:ext cx="4359235" cy="4351338"/>
          </a:xfrm>
        </p:spPr>
      </p:pic>
      <p:pic>
        <p:nvPicPr>
          <p:cNvPr id="25" name="Content Placeholder 24">
            <a:extLst>
              <a:ext uri="{FF2B5EF4-FFF2-40B4-BE49-F238E27FC236}">
                <a16:creationId xmlns:a16="http://schemas.microsoft.com/office/drawing/2014/main" id="{3A80DA67-EC78-4E8F-831D-1C744C13577E}"/>
              </a:ext>
            </a:extLst>
          </p:cNvPr>
          <p:cNvPicPr>
            <a:picLocks noGrp="1" noChangeAspect="1"/>
          </p:cNvPicPr>
          <p:nvPr>
            <p:ph sz="half" idx="2"/>
          </p:nvPr>
        </p:nvPicPr>
        <p:blipFill>
          <a:blip r:embed="rId3"/>
          <a:stretch>
            <a:fillRect/>
          </a:stretch>
        </p:blipFill>
        <p:spPr>
          <a:xfrm>
            <a:off x="6565754" y="1825625"/>
            <a:ext cx="4394491" cy="4351338"/>
          </a:xfrm>
        </p:spPr>
      </p:pic>
    </p:spTree>
    <p:extLst>
      <p:ext uri="{BB962C8B-B14F-4D97-AF65-F5344CB8AC3E}">
        <p14:creationId xmlns:p14="http://schemas.microsoft.com/office/powerpoint/2010/main" val="265564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02753F-7A19-4D16-BA53-F59BAE29B490}"/>
              </a:ext>
            </a:extLst>
          </p:cNvPr>
          <p:cNvSpPr>
            <a:spLocks noGrp="1"/>
          </p:cNvSpPr>
          <p:nvPr>
            <p:ph type="title"/>
          </p:nvPr>
        </p:nvSpPr>
        <p:spPr/>
        <p:txBody>
          <a:bodyPr/>
          <a:lstStyle/>
          <a:p>
            <a:r>
              <a:rPr lang="en-US" dirty="0"/>
              <a:t>Why would Maya Angelou feel like an imposter?</a:t>
            </a:r>
          </a:p>
        </p:txBody>
      </p:sp>
      <p:sp>
        <p:nvSpPr>
          <p:cNvPr id="5" name="Date Placeholder 4">
            <a:extLst>
              <a:ext uri="{FF2B5EF4-FFF2-40B4-BE49-F238E27FC236}">
                <a16:creationId xmlns:a16="http://schemas.microsoft.com/office/drawing/2014/main" id="{FB790CBB-6541-44A3-BE97-AF5CD9033B75}"/>
              </a:ext>
            </a:extLst>
          </p:cNvPr>
          <p:cNvSpPr>
            <a:spLocks noGrp="1"/>
          </p:cNvSpPr>
          <p:nvPr>
            <p:ph type="dt" sz="half" idx="10"/>
          </p:nvPr>
        </p:nvSpPr>
        <p:spPr/>
        <p:txBody>
          <a:bodyPr/>
          <a:lstStyle/>
          <a:p>
            <a:r>
              <a:rPr lang="en-US"/>
              <a:t>1/22/2023</a:t>
            </a:r>
            <a:endParaRPr lang="en-US" dirty="0"/>
          </a:p>
        </p:txBody>
      </p:sp>
      <p:sp>
        <p:nvSpPr>
          <p:cNvPr id="6" name="Footer Placeholder 5">
            <a:extLst>
              <a:ext uri="{FF2B5EF4-FFF2-40B4-BE49-F238E27FC236}">
                <a16:creationId xmlns:a16="http://schemas.microsoft.com/office/drawing/2014/main" id="{3FEA3C68-8EDB-4D57-831E-860A0456F3D9}"/>
              </a:ext>
            </a:extLst>
          </p:cNvPr>
          <p:cNvSpPr>
            <a:spLocks noGrp="1"/>
          </p:cNvSpPr>
          <p:nvPr>
            <p:ph type="ftr" sz="quarter" idx="11"/>
          </p:nvPr>
        </p:nvSpPr>
        <p:spPr/>
        <p:txBody>
          <a:bodyPr/>
          <a:lstStyle/>
          <a:p>
            <a:r>
              <a:rPr lang="en-US"/>
              <a:t>CUWiP</a:t>
            </a:r>
            <a:endParaRPr lang="en-US" dirty="0"/>
          </a:p>
        </p:txBody>
      </p:sp>
      <p:sp>
        <p:nvSpPr>
          <p:cNvPr id="7" name="Slide Number Placeholder 6">
            <a:extLst>
              <a:ext uri="{FF2B5EF4-FFF2-40B4-BE49-F238E27FC236}">
                <a16:creationId xmlns:a16="http://schemas.microsoft.com/office/drawing/2014/main" id="{621E9CD6-D36E-4F37-86FF-08049365FBE5}"/>
              </a:ext>
            </a:extLst>
          </p:cNvPr>
          <p:cNvSpPr>
            <a:spLocks noGrp="1"/>
          </p:cNvSpPr>
          <p:nvPr>
            <p:ph type="sldNum" sz="quarter" idx="12"/>
          </p:nvPr>
        </p:nvSpPr>
        <p:spPr/>
        <p:txBody>
          <a:bodyPr/>
          <a:lstStyle/>
          <a:p>
            <a:fld id="{294461B9-6C01-4598-AA04-D52C3CF04B44}" type="slidenum">
              <a:rPr lang="en-US" smtClean="0"/>
              <a:t>14</a:t>
            </a:fld>
            <a:endParaRPr lang="en-US"/>
          </a:p>
        </p:txBody>
      </p:sp>
    </p:spTree>
    <p:extLst>
      <p:ext uri="{BB962C8B-B14F-4D97-AF65-F5344CB8AC3E}">
        <p14:creationId xmlns:p14="http://schemas.microsoft.com/office/powerpoint/2010/main" val="16150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9696F49-6610-C592-4336-F6623A5EE964}"/>
              </a:ext>
            </a:extLst>
          </p:cNvPr>
          <p:cNvSpPr>
            <a:spLocks noGrp="1"/>
          </p:cNvSpPr>
          <p:nvPr>
            <p:ph type="title"/>
          </p:nvPr>
        </p:nvSpPr>
        <p:spPr>
          <a:xfrm>
            <a:off x="469557" y="365125"/>
            <a:ext cx="11121081" cy="1325563"/>
          </a:xfrm>
        </p:spPr>
        <p:txBody>
          <a:bodyPr anchor="ctr">
            <a:normAutofit/>
          </a:bodyPr>
          <a:lstStyle/>
          <a:p>
            <a:r>
              <a:rPr lang="en-US" dirty="0"/>
              <a:t>It’s not 1978	</a:t>
            </a:r>
          </a:p>
        </p:txBody>
      </p:sp>
      <p:pic>
        <p:nvPicPr>
          <p:cNvPr id="6" name="Picture 5">
            <a:extLst>
              <a:ext uri="{FF2B5EF4-FFF2-40B4-BE49-F238E27FC236}">
                <a16:creationId xmlns:a16="http://schemas.microsoft.com/office/drawing/2014/main" id="{D050C9AF-63C1-4700-8DC3-93E3BD81F246}"/>
              </a:ext>
            </a:extLst>
          </p:cNvPr>
          <p:cNvPicPr>
            <a:picLocks noChangeAspect="1"/>
          </p:cNvPicPr>
          <p:nvPr/>
        </p:nvPicPr>
        <p:blipFill rotWithShape="1">
          <a:blip r:embed="rId2"/>
          <a:srcRect l="15452" r="3" b="3"/>
          <a:stretch/>
        </p:blipFill>
        <p:spPr>
          <a:xfrm>
            <a:off x="838200" y="1825625"/>
            <a:ext cx="5181600" cy="4351338"/>
          </a:xfrm>
          <a:prstGeom prst="rect">
            <a:avLst/>
          </a:prstGeom>
          <a:noFill/>
        </p:spPr>
      </p:pic>
      <p:sp>
        <p:nvSpPr>
          <p:cNvPr id="25" name="Text Placeholder 3">
            <a:extLst>
              <a:ext uri="{FF2B5EF4-FFF2-40B4-BE49-F238E27FC236}">
                <a16:creationId xmlns:a16="http://schemas.microsoft.com/office/drawing/2014/main" id="{6269F85C-9145-9985-A0AD-256C5FFAF459}"/>
              </a:ext>
            </a:extLst>
          </p:cNvPr>
          <p:cNvSpPr>
            <a:spLocks noGrp="1"/>
          </p:cNvSpPr>
          <p:nvPr>
            <p:ph sz="half" idx="2"/>
          </p:nvPr>
        </p:nvSpPr>
        <p:spPr>
          <a:xfrm>
            <a:off x="6172200" y="1825625"/>
            <a:ext cx="5181600" cy="4351338"/>
          </a:xfrm>
        </p:spPr>
        <p:txBody>
          <a:bodyPr>
            <a:normAutofit/>
          </a:bodyPr>
          <a:lstStyle/>
          <a:p>
            <a:r>
              <a:rPr lang="en-US" dirty="0"/>
              <a:t>We now have a better understanding of causes of feeling like an imposter.</a:t>
            </a:r>
          </a:p>
          <a:p>
            <a:r>
              <a:rPr lang="en-US" dirty="0"/>
              <a:t>Now we refer to “impostorism.”</a:t>
            </a:r>
          </a:p>
          <a:p>
            <a:r>
              <a:rPr lang="en-US" dirty="0"/>
              <a:t>An example</a:t>
            </a:r>
          </a:p>
        </p:txBody>
      </p:sp>
      <p:sp>
        <p:nvSpPr>
          <p:cNvPr id="2" name="Date Placeholder 1">
            <a:extLst>
              <a:ext uri="{FF2B5EF4-FFF2-40B4-BE49-F238E27FC236}">
                <a16:creationId xmlns:a16="http://schemas.microsoft.com/office/drawing/2014/main" id="{F6DD7123-4F9B-41E8-BDCE-6E6414317072}"/>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dirty="0"/>
              <a:t>1/22/2023</a:t>
            </a:r>
          </a:p>
        </p:txBody>
      </p:sp>
      <p:sp>
        <p:nvSpPr>
          <p:cNvPr id="3" name="Footer Placeholder 2">
            <a:extLst>
              <a:ext uri="{FF2B5EF4-FFF2-40B4-BE49-F238E27FC236}">
                <a16:creationId xmlns:a16="http://schemas.microsoft.com/office/drawing/2014/main" id="{5D04E03D-023B-4AF5-87F9-26B580911F88}"/>
              </a:ext>
            </a:extLst>
          </p:cNvPr>
          <p:cNvSpPr>
            <a:spLocks noGrp="1"/>
          </p:cNvSpPr>
          <p:nvPr>
            <p:ph type="ftr" sz="quarter" idx="11"/>
          </p:nvPr>
        </p:nvSpPr>
        <p:spPr>
          <a:xfrm>
            <a:off x="1237211" y="6406226"/>
            <a:ext cx="4114800" cy="365125"/>
          </a:xfrm>
        </p:spPr>
        <p:txBody>
          <a:bodyPr>
            <a:normAutofit/>
          </a:bodyPr>
          <a:lstStyle/>
          <a:p>
            <a:pPr>
              <a:spcAft>
                <a:spcPts val="600"/>
              </a:spcAft>
            </a:pPr>
            <a:r>
              <a:rPr lang="en-US" dirty="0" err="1"/>
              <a:t>CUWiP</a:t>
            </a:r>
            <a:endParaRPr lang="en-US" dirty="0"/>
          </a:p>
        </p:txBody>
      </p:sp>
      <p:sp>
        <p:nvSpPr>
          <p:cNvPr id="4" name="Slide Number Placeholder 3">
            <a:extLst>
              <a:ext uri="{FF2B5EF4-FFF2-40B4-BE49-F238E27FC236}">
                <a16:creationId xmlns:a16="http://schemas.microsoft.com/office/drawing/2014/main" id="{E07EC9DB-6E74-424C-BFB1-C7E3B84C94CD}"/>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15</a:t>
            </a:fld>
            <a:endParaRPr lang="en-US"/>
          </a:p>
        </p:txBody>
      </p:sp>
    </p:spTree>
    <p:extLst>
      <p:ext uri="{BB962C8B-B14F-4D97-AF65-F5344CB8AC3E}">
        <p14:creationId xmlns:p14="http://schemas.microsoft.com/office/powerpoint/2010/main" val="146835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02753F-7A19-4D16-BA53-F59BAE29B490}"/>
              </a:ext>
            </a:extLst>
          </p:cNvPr>
          <p:cNvSpPr>
            <a:spLocks noGrp="1"/>
          </p:cNvSpPr>
          <p:nvPr>
            <p:ph type="title"/>
          </p:nvPr>
        </p:nvSpPr>
        <p:spPr/>
        <p:txBody>
          <a:bodyPr/>
          <a:lstStyle/>
          <a:p>
            <a:r>
              <a:rPr lang="en-US" dirty="0"/>
              <a:t>Difference between imposter syndrome and impostorism</a:t>
            </a:r>
          </a:p>
        </p:txBody>
      </p:sp>
      <p:sp>
        <p:nvSpPr>
          <p:cNvPr id="9" name="Content Placeholder 8">
            <a:extLst>
              <a:ext uri="{FF2B5EF4-FFF2-40B4-BE49-F238E27FC236}">
                <a16:creationId xmlns:a16="http://schemas.microsoft.com/office/drawing/2014/main" id="{72603840-36E6-4BE5-8342-286A2859D387}"/>
              </a:ext>
            </a:extLst>
          </p:cNvPr>
          <p:cNvSpPr>
            <a:spLocks noGrp="1"/>
          </p:cNvSpPr>
          <p:nvPr>
            <p:ph idx="1"/>
          </p:nvPr>
        </p:nvSpPr>
        <p:spPr/>
        <p:txBody>
          <a:bodyPr/>
          <a:lstStyle/>
          <a:p>
            <a:r>
              <a:rPr lang="en-US" dirty="0"/>
              <a:t>Imposter syndrome connotes that there is something wrong with the person</a:t>
            </a:r>
          </a:p>
          <a:p>
            <a:r>
              <a:rPr lang="en-US" dirty="0"/>
              <a:t>Impostorism connotes that the problem is with other people or is systemic</a:t>
            </a:r>
          </a:p>
        </p:txBody>
      </p:sp>
      <p:sp>
        <p:nvSpPr>
          <p:cNvPr id="5" name="Date Placeholder 4">
            <a:extLst>
              <a:ext uri="{FF2B5EF4-FFF2-40B4-BE49-F238E27FC236}">
                <a16:creationId xmlns:a16="http://schemas.microsoft.com/office/drawing/2014/main" id="{FB790CBB-6541-44A3-BE97-AF5CD9033B75}"/>
              </a:ext>
            </a:extLst>
          </p:cNvPr>
          <p:cNvSpPr>
            <a:spLocks noGrp="1"/>
          </p:cNvSpPr>
          <p:nvPr>
            <p:ph type="dt" sz="half" idx="10"/>
          </p:nvPr>
        </p:nvSpPr>
        <p:spPr/>
        <p:txBody>
          <a:bodyPr/>
          <a:lstStyle/>
          <a:p>
            <a:r>
              <a:rPr lang="en-US" dirty="0"/>
              <a:t>1/22/2023</a:t>
            </a:r>
          </a:p>
        </p:txBody>
      </p:sp>
      <p:sp>
        <p:nvSpPr>
          <p:cNvPr id="6" name="Footer Placeholder 5">
            <a:extLst>
              <a:ext uri="{FF2B5EF4-FFF2-40B4-BE49-F238E27FC236}">
                <a16:creationId xmlns:a16="http://schemas.microsoft.com/office/drawing/2014/main" id="{3FEA3C68-8EDB-4D57-831E-860A0456F3D9}"/>
              </a:ext>
            </a:extLst>
          </p:cNvPr>
          <p:cNvSpPr>
            <a:spLocks noGrp="1"/>
          </p:cNvSpPr>
          <p:nvPr>
            <p:ph type="ftr" sz="quarter" idx="11"/>
          </p:nvPr>
        </p:nvSpPr>
        <p:spPr/>
        <p:txBody>
          <a:bodyPr/>
          <a:lstStyle/>
          <a:p>
            <a:r>
              <a:rPr lang="en-US" dirty="0" err="1"/>
              <a:t>CUWiP</a:t>
            </a:r>
            <a:endParaRPr lang="en-US" dirty="0"/>
          </a:p>
        </p:txBody>
      </p:sp>
      <p:sp>
        <p:nvSpPr>
          <p:cNvPr id="7" name="Slide Number Placeholder 6">
            <a:extLst>
              <a:ext uri="{FF2B5EF4-FFF2-40B4-BE49-F238E27FC236}">
                <a16:creationId xmlns:a16="http://schemas.microsoft.com/office/drawing/2014/main" id="{621E9CD6-D36E-4F37-86FF-08049365FBE5}"/>
              </a:ext>
            </a:extLst>
          </p:cNvPr>
          <p:cNvSpPr>
            <a:spLocks noGrp="1"/>
          </p:cNvSpPr>
          <p:nvPr>
            <p:ph type="sldNum" sz="quarter" idx="12"/>
          </p:nvPr>
        </p:nvSpPr>
        <p:spPr/>
        <p:txBody>
          <a:bodyPr/>
          <a:lstStyle/>
          <a:p>
            <a:fld id="{294461B9-6C01-4598-AA04-D52C3CF04B44}" type="slidenum">
              <a:rPr lang="en-US" smtClean="0"/>
              <a:t>16</a:t>
            </a:fld>
            <a:endParaRPr lang="en-US"/>
          </a:p>
        </p:txBody>
      </p:sp>
    </p:spTree>
    <p:extLst>
      <p:ext uri="{BB962C8B-B14F-4D97-AF65-F5344CB8AC3E}">
        <p14:creationId xmlns:p14="http://schemas.microsoft.com/office/powerpoint/2010/main" val="285231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B8BF-D5AC-4124-AB19-C6CB69FB2F4C}"/>
              </a:ext>
            </a:extLst>
          </p:cNvPr>
          <p:cNvSpPr>
            <a:spLocks noGrp="1"/>
          </p:cNvSpPr>
          <p:nvPr>
            <p:ph type="title"/>
          </p:nvPr>
        </p:nvSpPr>
        <p:spPr>
          <a:xfrm>
            <a:off x="469557" y="365125"/>
            <a:ext cx="11121081" cy="1325563"/>
          </a:xfrm>
        </p:spPr>
        <p:txBody>
          <a:bodyPr anchor="ctr">
            <a:normAutofit/>
          </a:bodyPr>
          <a:lstStyle/>
          <a:p>
            <a:r>
              <a:rPr lang="en-US" dirty="0"/>
              <a:t>Imposter syndrome	</a:t>
            </a:r>
          </a:p>
        </p:txBody>
      </p:sp>
      <p:sp>
        <p:nvSpPr>
          <p:cNvPr id="3" name="Content Placeholder 2">
            <a:extLst>
              <a:ext uri="{FF2B5EF4-FFF2-40B4-BE49-F238E27FC236}">
                <a16:creationId xmlns:a16="http://schemas.microsoft.com/office/drawing/2014/main" id="{CBA501EB-1ABC-4498-91DC-3DBB15DB96B2}"/>
              </a:ext>
            </a:extLst>
          </p:cNvPr>
          <p:cNvSpPr>
            <a:spLocks noGrp="1"/>
          </p:cNvSpPr>
          <p:nvPr>
            <p:ph sz="half" idx="1"/>
          </p:nvPr>
        </p:nvSpPr>
        <p:spPr>
          <a:xfrm>
            <a:off x="838200" y="1825625"/>
            <a:ext cx="5181600" cy="4351338"/>
          </a:xfrm>
        </p:spPr>
        <p:txBody>
          <a:bodyPr>
            <a:normAutofit/>
          </a:bodyPr>
          <a:lstStyle/>
          <a:p>
            <a:r>
              <a:rPr lang="en-US" dirty="0"/>
              <a:t>You lack confidence</a:t>
            </a:r>
          </a:p>
          <a:p>
            <a:r>
              <a:rPr lang="en-US" dirty="0"/>
              <a:t>You need training</a:t>
            </a:r>
          </a:p>
          <a:p>
            <a:r>
              <a:rPr lang="en-US" dirty="0"/>
              <a:t>You need a workbook</a:t>
            </a:r>
          </a:p>
          <a:p>
            <a:r>
              <a:rPr lang="en-US" dirty="0"/>
              <a:t>You need therapy</a:t>
            </a:r>
          </a:p>
          <a:p>
            <a:r>
              <a:rPr lang="en-US" dirty="0"/>
              <a:t>You . . . </a:t>
            </a:r>
          </a:p>
          <a:p>
            <a:pPr marL="0" indent="0">
              <a:buNone/>
            </a:pPr>
            <a:endParaRPr lang="en-US" dirty="0"/>
          </a:p>
        </p:txBody>
      </p:sp>
      <p:pic>
        <p:nvPicPr>
          <p:cNvPr id="10" name="Picture 9">
            <a:extLst>
              <a:ext uri="{FF2B5EF4-FFF2-40B4-BE49-F238E27FC236}">
                <a16:creationId xmlns:a16="http://schemas.microsoft.com/office/drawing/2014/main" id="{0F0C710E-08B5-4082-AEF6-314F860C3122}"/>
              </a:ext>
            </a:extLst>
          </p:cNvPr>
          <p:cNvPicPr>
            <a:picLocks noChangeAspect="1"/>
          </p:cNvPicPr>
          <p:nvPr/>
        </p:nvPicPr>
        <p:blipFill>
          <a:blip r:embed="rId2"/>
          <a:stretch>
            <a:fillRect/>
          </a:stretch>
        </p:blipFill>
        <p:spPr>
          <a:xfrm>
            <a:off x="5225327" y="1825625"/>
            <a:ext cx="6563141" cy="4036331"/>
          </a:xfrm>
          <a:prstGeom prst="rect">
            <a:avLst/>
          </a:prstGeom>
          <a:noFill/>
        </p:spPr>
      </p:pic>
      <p:sp>
        <p:nvSpPr>
          <p:cNvPr id="4" name="Date Placeholder 3">
            <a:extLst>
              <a:ext uri="{FF2B5EF4-FFF2-40B4-BE49-F238E27FC236}">
                <a16:creationId xmlns:a16="http://schemas.microsoft.com/office/drawing/2014/main" id="{ADB462DD-B9D3-4C35-8E91-7437D7681734}"/>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66783A8E-9331-44A1-AE25-6647AD9AA579}"/>
              </a:ext>
            </a:extLst>
          </p:cNvPr>
          <p:cNvSpPr>
            <a:spLocks noGrp="1"/>
          </p:cNvSpPr>
          <p:nvPr>
            <p:ph type="ftr" sz="quarter" idx="11"/>
          </p:nvPr>
        </p:nvSpPr>
        <p:spPr>
          <a:xfrm>
            <a:off x="1237211" y="6406226"/>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4A3B94B3-C989-4A4A-99CD-45A30550489E}"/>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17</a:t>
            </a:fld>
            <a:endParaRPr lang="en-US"/>
          </a:p>
        </p:txBody>
      </p:sp>
      <p:sp>
        <p:nvSpPr>
          <p:cNvPr id="7" name="TextBox 6">
            <a:extLst>
              <a:ext uri="{FF2B5EF4-FFF2-40B4-BE49-F238E27FC236}">
                <a16:creationId xmlns:a16="http://schemas.microsoft.com/office/drawing/2014/main" id="{558B9E03-71E9-4305-A925-11DAB9610C42}"/>
              </a:ext>
            </a:extLst>
          </p:cNvPr>
          <p:cNvSpPr txBox="1"/>
          <p:nvPr/>
        </p:nvSpPr>
        <p:spPr>
          <a:xfrm>
            <a:off x="5225327" y="5888654"/>
            <a:ext cx="6373861" cy="253916"/>
          </a:xfrm>
          <a:prstGeom prst="rect">
            <a:avLst/>
          </a:prstGeom>
          <a:noFill/>
        </p:spPr>
        <p:txBody>
          <a:bodyPr wrap="none" rtlCol="0">
            <a:spAutoFit/>
          </a:bodyPr>
          <a:lstStyle/>
          <a:p>
            <a:r>
              <a:rPr lang="en-US" sz="1050" dirty="0">
                <a:solidFill>
                  <a:schemeClr val="bg1">
                    <a:lumMod val="65000"/>
                  </a:schemeClr>
                </a:solidFill>
              </a:rPr>
              <a:t>https://news.cgtn.com/news/2020-04-14/COVID-19-no-finger-pointing-allowed--PGacVekJ5S/index.html</a:t>
            </a:r>
          </a:p>
        </p:txBody>
      </p:sp>
    </p:spTree>
    <p:extLst>
      <p:ext uri="{BB962C8B-B14F-4D97-AF65-F5344CB8AC3E}">
        <p14:creationId xmlns:p14="http://schemas.microsoft.com/office/powerpoint/2010/main" val="200202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5BE24A-9ADF-4D60-B4CF-40D44BB537F4}"/>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DC7B05B6-980E-4286-83DF-88ECF02162E9}"/>
              </a:ext>
            </a:extLst>
          </p:cNvPr>
          <p:cNvSpPr>
            <a:spLocks noGrp="1"/>
          </p:cNvSpPr>
          <p:nvPr>
            <p:ph type="ftr" sz="quarter" idx="11"/>
          </p:nvPr>
        </p:nvSpPr>
        <p:spPr/>
        <p:txBody>
          <a:bodyPr/>
          <a:lstStyle/>
          <a:p>
            <a:r>
              <a:rPr lang="en-US" dirty="0" err="1"/>
              <a:t>CUWiP</a:t>
            </a:r>
            <a:endParaRPr lang="en-US" dirty="0"/>
          </a:p>
        </p:txBody>
      </p:sp>
      <p:sp>
        <p:nvSpPr>
          <p:cNvPr id="6" name="Slide Number Placeholder 5">
            <a:extLst>
              <a:ext uri="{FF2B5EF4-FFF2-40B4-BE49-F238E27FC236}">
                <a16:creationId xmlns:a16="http://schemas.microsoft.com/office/drawing/2014/main" id="{51CFB649-3FE7-4A0C-9B96-5D3B9AAE53A6}"/>
              </a:ext>
            </a:extLst>
          </p:cNvPr>
          <p:cNvSpPr>
            <a:spLocks noGrp="1"/>
          </p:cNvSpPr>
          <p:nvPr>
            <p:ph type="sldNum" sz="quarter" idx="12"/>
          </p:nvPr>
        </p:nvSpPr>
        <p:spPr/>
        <p:txBody>
          <a:bodyPr/>
          <a:lstStyle/>
          <a:p>
            <a:fld id="{294461B9-6C01-4598-AA04-D52C3CF04B44}" type="slidenum">
              <a:rPr lang="en-US" smtClean="0"/>
              <a:t>18</a:t>
            </a:fld>
            <a:endParaRPr lang="en-US" dirty="0"/>
          </a:p>
        </p:txBody>
      </p:sp>
      <p:pic>
        <p:nvPicPr>
          <p:cNvPr id="8" name="Picture 7">
            <a:extLst>
              <a:ext uri="{FF2B5EF4-FFF2-40B4-BE49-F238E27FC236}">
                <a16:creationId xmlns:a16="http://schemas.microsoft.com/office/drawing/2014/main" id="{C1B93E93-6111-4FA1-B9AA-BE593EF60E49}"/>
              </a:ext>
            </a:extLst>
          </p:cNvPr>
          <p:cNvPicPr>
            <a:picLocks noChangeAspect="1"/>
          </p:cNvPicPr>
          <p:nvPr/>
        </p:nvPicPr>
        <p:blipFill>
          <a:blip r:embed="rId2"/>
          <a:stretch>
            <a:fillRect/>
          </a:stretch>
        </p:blipFill>
        <p:spPr>
          <a:xfrm>
            <a:off x="2552700" y="709612"/>
            <a:ext cx="7086600" cy="5438775"/>
          </a:xfrm>
          <a:prstGeom prst="rect">
            <a:avLst/>
          </a:prstGeom>
        </p:spPr>
      </p:pic>
      <p:sp>
        <p:nvSpPr>
          <p:cNvPr id="9" name="TextBox 8">
            <a:extLst>
              <a:ext uri="{FF2B5EF4-FFF2-40B4-BE49-F238E27FC236}">
                <a16:creationId xmlns:a16="http://schemas.microsoft.com/office/drawing/2014/main" id="{137DEB12-B058-42FF-A403-55533A4001E6}"/>
              </a:ext>
            </a:extLst>
          </p:cNvPr>
          <p:cNvSpPr txBox="1"/>
          <p:nvPr/>
        </p:nvSpPr>
        <p:spPr>
          <a:xfrm>
            <a:off x="3816853" y="5835481"/>
            <a:ext cx="5644494" cy="261610"/>
          </a:xfrm>
          <a:prstGeom prst="rect">
            <a:avLst/>
          </a:prstGeom>
          <a:noFill/>
        </p:spPr>
        <p:txBody>
          <a:bodyPr wrap="none" rtlCol="0">
            <a:spAutoFit/>
          </a:bodyPr>
          <a:lstStyle/>
          <a:p>
            <a:r>
              <a:rPr lang="en-US" sz="1050" dirty="0">
                <a:solidFill>
                  <a:schemeClr val="bg1">
                    <a:lumMod val="65000"/>
                  </a:schemeClr>
                </a:solidFill>
              </a:rPr>
              <a:t>https://alltogether.swe.org/2022/07/am-i-doing-enough-imposter-syndrome-during-covid-19</a:t>
            </a:r>
            <a:r>
              <a:rPr lang="en-US" sz="1100" dirty="0">
                <a:solidFill>
                  <a:schemeClr val="bg1">
                    <a:lumMod val="65000"/>
                  </a:schemeClr>
                </a:solidFill>
              </a:rPr>
              <a:t>/</a:t>
            </a:r>
          </a:p>
        </p:txBody>
      </p:sp>
    </p:spTree>
    <p:extLst>
      <p:ext uri="{BB962C8B-B14F-4D97-AF65-F5344CB8AC3E}">
        <p14:creationId xmlns:p14="http://schemas.microsoft.com/office/powerpoint/2010/main" val="57557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936D-60A2-4422-B6B5-34F4ADF4312E}"/>
              </a:ext>
            </a:extLst>
          </p:cNvPr>
          <p:cNvSpPr>
            <a:spLocks noGrp="1"/>
          </p:cNvSpPr>
          <p:nvPr>
            <p:ph type="title"/>
          </p:nvPr>
        </p:nvSpPr>
        <p:spPr/>
        <p:txBody>
          <a:bodyPr/>
          <a:lstStyle/>
          <a:p>
            <a:r>
              <a:rPr lang="en-US" dirty="0"/>
              <a:t>Impostorism		</a:t>
            </a:r>
          </a:p>
        </p:txBody>
      </p:sp>
      <p:sp>
        <p:nvSpPr>
          <p:cNvPr id="3" name="Content Placeholder 2">
            <a:extLst>
              <a:ext uri="{FF2B5EF4-FFF2-40B4-BE49-F238E27FC236}">
                <a16:creationId xmlns:a16="http://schemas.microsoft.com/office/drawing/2014/main" id="{90E7D2F5-BD0D-4B94-93E8-9FCDF8F5A39D}"/>
              </a:ext>
            </a:extLst>
          </p:cNvPr>
          <p:cNvSpPr>
            <a:spLocks noGrp="1"/>
          </p:cNvSpPr>
          <p:nvPr>
            <p:ph idx="1"/>
          </p:nvPr>
        </p:nvSpPr>
        <p:spPr/>
        <p:txBody>
          <a:bodyPr>
            <a:normAutofit/>
          </a:bodyPr>
          <a:lstStyle/>
          <a:p>
            <a:r>
              <a:rPr lang="en-US" dirty="0"/>
              <a:t>Someone made you feel less than</a:t>
            </a:r>
          </a:p>
          <a:p>
            <a:r>
              <a:rPr lang="en-US" dirty="0"/>
              <a:t>Someone ignored you</a:t>
            </a:r>
          </a:p>
          <a:p>
            <a:r>
              <a:rPr lang="en-US" dirty="0"/>
              <a:t>Someone took credit for your work</a:t>
            </a:r>
          </a:p>
          <a:p>
            <a:r>
              <a:rPr lang="en-US" dirty="0"/>
              <a:t>There are not many people like you</a:t>
            </a:r>
          </a:p>
          <a:p>
            <a:r>
              <a:rPr lang="en-US" dirty="0"/>
              <a:t>You are in a new situation</a:t>
            </a:r>
          </a:p>
          <a:p>
            <a:r>
              <a:rPr lang="en-US" dirty="0"/>
              <a:t>Expectations are not clear</a:t>
            </a:r>
          </a:p>
          <a:p>
            <a:r>
              <a:rPr lang="en-US" dirty="0"/>
              <a:t>You don’t have as many opportunities as similar colleagues</a:t>
            </a:r>
          </a:p>
          <a:p>
            <a:r>
              <a:rPr lang="en-US" dirty="0"/>
              <a:t>You make less money than similar colleagues</a:t>
            </a:r>
          </a:p>
          <a:p>
            <a:endParaRPr lang="en-US" dirty="0"/>
          </a:p>
          <a:p>
            <a:endParaRPr lang="en-US" dirty="0"/>
          </a:p>
        </p:txBody>
      </p:sp>
      <p:sp>
        <p:nvSpPr>
          <p:cNvPr id="4" name="Date Placeholder 3">
            <a:extLst>
              <a:ext uri="{FF2B5EF4-FFF2-40B4-BE49-F238E27FC236}">
                <a16:creationId xmlns:a16="http://schemas.microsoft.com/office/drawing/2014/main" id="{5F88E9F6-32AF-4FF0-9039-D80A05AF5975}"/>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05732151-86FA-4EC4-8716-1D7D278C43E2}"/>
              </a:ext>
            </a:extLst>
          </p:cNvPr>
          <p:cNvSpPr>
            <a:spLocks noGrp="1"/>
          </p:cNvSpPr>
          <p:nvPr>
            <p:ph type="ftr" sz="quarter" idx="11"/>
          </p:nvPr>
        </p:nvSpPr>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14F25DF5-EEE7-4276-A396-0DA8842C8571}"/>
              </a:ext>
            </a:extLst>
          </p:cNvPr>
          <p:cNvSpPr>
            <a:spLocks noGrp="1"/>
          </p:cNvSpPr>
          <p:nvPr>
            <p:ph type="sldNum" sz="quarter" idx="12"/>
          </p:nvPr>
        </p:nvSpPr>
        <p:spPr/>
        <p:txBody>
          <a:bodyPr/>
          <a:lstStyle/>
          <a:p>
            <a:fld id="{294461B9-6C01-4598-AA04-D52C3CF04B44}" type="slidenum">
              <a:rPr lang="en-US" smtClean="0"/>
              <a:t>19</a:t>
            </a:fld>
            <a:endParaRPr lang="en-US" dirty="0"/>
          </a:p>
        </p:txBody>
      </p:sp>
    </p:spTree>
    <p:extLst>
      <p:ext uri="{BB962C8B-B14F-4D97-AF65-F5344CB8AC3E}">
        <p14:creationId xmlns:p14="http://schemas.microsoft.com/office/powerpoint/2010/main" val="247025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6C2C-552A-4778-B12F-CE3324897FF3}"/>
              </a:ext>
            </a:extLst>
          </p:cNvPr>
          <p:cNvSpPr>
            <a:spLocks noGrp="1"/>
          </p:cNvSpPr>
          <p:nvPr>
            <p:ph type="title"/>
          </p:nvPr>
        </p:nvSpPr>
        <p:spPr>
          <a:xfrm>
            <a:off x="469557" y="365125"/>
            <a:ext cx="11121081" cy="1325563"/>
          </a:xfrm>
        </p:spPr>
        <p:txBody>
          <a:bodyPr anchor="ctr">
            <a:normAutofit/>
          </a:bodyPr>
          <a:lstStyle/>
          <a:p>
            <a:r>
              <a:rPr lang="en-US" dirty="0"/>
              <a:t>Topics today	</a:t>
            </a:r>
          </a:p>
        </p:txBody>
      </p:sp>
      <p:sp>
        <p:nvSpPr>
          <p:cNvPr id="4" name="Date Placeholder 3">
            <a:extLst>
              <a:ext uri="{FF2B5EF4-FFF2-40B4-BE49-F238E27FC236}">
                <a16:creationId xmlns:a16="http://schemas.microsoft.com/office/drawing/2014/main" id="{F0644C9A-27C0-479A-8E60-E0A2708396FF}"/>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DF5CFCA8-5F65-49E9-90DA-974920D78553}"/>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BE46A4D4-5024-4854-8384-F976B9F2C08B}"/>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2</a:t>
            </a:fld>
            <a:endParaRPr lang="en-US"/>
          </a:p>
        </p:txBody>
      </p:sp>
      <p:sp>
        <p:nvSpPr>
          <p:cNvPr id="7" name="Content Placeholder 6">
            <a:extLst>
              <a:ext uri="{FF2B5EF4-FFF2-40B4-BE49-F238E27FC236}">
                <a16:creationId xmlns:a16="http://schemas.microsoft.com/office/drawing/2014/main" id="{B84F9C81-ACDE-4190-BE1B-95B643335E7F}"/>
              </a:ext>
            </a:extLst>
          </p:cNvPr>
          <p:cNvSpPr>
            <a:spLocks noGrp="1"/>
          </p:cNvSpPr>
          <p:nvPr>
            <p:ph idx="1"/>
          </p:nvPr>
        </p:nvSpPr>
        <p:spPr/>
        <p:txBody>
          <a:bodyPr/>
          <a:lstStyle/>
          <a:p>
            <a:pPr lvl="0"/>
            <a:r>
              <a:rPr lang="en-US" dirty="0"/>
              <a:t>The imposter syndrome</a:t>
            </a:r>
          </a:p>
          <a:p>
            <a:pPr lvl="0"/>
            <a:r>
              <a:rPr lang="en-US" dirty="0"/>
              <a:t>Impostorism</a:t>
            </a:r>
          </a:p>
          <a:p>
            <a:pPr lvl="0"/>
            <a:r>
              <a:rPr lang="en-US" dirty="0"/>
              <a:t>Why reducing impostorism is important </a:t>
            </a:r>
          </a:p>
          <a:p>
            <a:r>
              <a:rPr lang="en-US" dirty="0"/>
              <a:t>Research based on this in physics/astronomy</a:t>
            </a:r>
          </a:p>
          <a:p>
            <a:pPr lvl="0"/>
            <a:r>
              <a:rPr lang="en-US" dirty="0"/>
              <a:t>Solutions</a:t>
            </a:r>
          </a:p>
        </p:txBody>
      </p:sp>
    </p:spTree>
    <p:extLst>
      <p:ext uri="{BB962C8B-B14F-4D97-AF65-F5344CB8AC3E}">
        <p14:creationId xmlns:p14="http://schemas.microsoft.com/office/powerpoint/2010/main" val="385002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B228-27A6-4ED3-9D1C-8DA2C88E9019}"/>
              </a:ext>
            </a:extLst>
          </p:cNvPr>
          <p:cNvSpPr>
            <a:spLocks noGrp="1"/>
          </p:cNvSpPr>
          <p:nvPr>
            <p:ph type="title"/>
          </p:nvPr>
        </p:nvSpPr>
        <p:spPr>
          <a:xfrm>
            <a:off x="469557" y="365125"/>
            <a:ext cx="11121081" cy="1325563"/>
          </a:xfrm>
        </p:spPr>
        <p:txBody>
          <a:bodyPr anchor="ctr">
            <a:normAutofit/>
          </a:bodyPr>
          <a:lstStyle/>
          <a:p>
            <a:r>
              <a:rPr lang="en-US" dirty="0"/>
              <a:t>Impostorism		</a:t>
            </a:r>
          </a:p>
        </p:txBody>
      </p:sp>
      <p:pic>
        <p:nvPicPr>
          <p:cNvPr id="7" name="Picture 6">
            <a:extLst>
              <a:ext uri="{FF2B5EF4-FFF2-40B4-BE49-F238E27FC236}">
                <a16:creationId xmlns:a16="http://schemas.microsoft.com/office/drawing/2014/main" id="{4C9099BE-7307-41E8-8B41-50E7C47ECEBC}"/>
              </a:ext>
            </a:extLst>
          </p:cNvPr>
          <p:cNvPicPr>
            <a:picLocks noChangeAspect="1"/>
          </p:cNvPicPr>
          <p:nvPr/>
        </p:nvPicPr>
        <p:blipFill rotWithShape="1">
          <a:blip r:embed="rId3"/>
          <a:srcRect t="7878" r="2" b="9617"/>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8CF58CA8-60D3-442A-9CAA-8386DDAF6915}"/>
              </a:ext>
            </a:extLst>
          </p:cNvPr>
          <p:cNvSpPr>
            <a:spLocks noGrp="1"/>
          </p:cNvSpPr>
          <p:nvPr>
            <p:ph sz="half" idx="2"/>
          </p:nvPr>
        </p:nvSpPr>
        <p:spPr>
          <a:xfrm>
            <a:off x="6172200" y="1825625"/>
            <a:ext cx="5181600" cy="4351338"/>
          </a:xfrm>
        </p:spPr>
        <p:txBody>
          <a:bodyPr>
            <a:normAutofit/>
          </a:bodyPr>
          <a:lstStyle/>
          <a:p>
            <a:r>
              <a:rPr lang="en-US" dirty="0"/>
              <a:t>Microaggressions</a:t>
            </a:r>
          </a:p>
          <a:p>
            <a:r>
              <a:rPr lang="en-US" dirty="0"/>
              <a:t>Harassment/bullying</a:t>
            </a:r>
          </a:p>
          <a:p>
            <a:r>
              <a:rPr lang="en-US" dirty="0"/>
              <a:t>Racism</a:t>
            </a:r>
          </a:p>
          <a:p>
            <a:r>
              <a:rPr lang="en-US" dirty="0"/>
              <a:t>Gender discrimination</a:t>
            </a:r>
          </a:p>
          <a:p>
            <a:r>
              <a:rPr lang="en-US" dirty="0"/>
              <a:t>Ableism</a:t>
            </a:r>
          </a:p>
          <a:p>
            <a:r>
              <a:rPr lang="en-US" dirty="0"/>
              <a:t>Anti-LGBTQ+</a:t>
            </a:r>
          </a:p>
          <a:p>
            <a:r>
              <a:rPr lang="en-US" dirty="0"/>
              <a:t>Other kinds of discrimination</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C7CA8B2-9F6F-42A2-A90F-20DD65B184CD}"/>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E193A4D1-5CE8-4264-B996-8E94C50F092D}"/>
              </a:ext>
            </a:extLst>
          </p:cNvPr>
          <p:cNvSpPr>
            <a:spLocks noGrp="1"/>
          </p:cNvSpPr>
          <p:nvPr>
            <p:ph type="ftr" sz="quarter" idx="11"/>
          </p:nvPr>
        </p:nvSpPr>
        <p:spPr>
          <a:xfrm>
            <a:off x="1237211" y="6406226"/>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B35E8A46-533C-4055-9AF2-B40A81FC4269}"/>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20</a:t>
            </a:fld>
            <a:endParaRPr lang="en-US"/>
          </a:p>
        </p:txBody>
      </p:sp>
      <p:sp>
        <p:nvSpPr>
          <p:cNvPr id="8" name="TextBox 7">
            <a:extLst>
              <a:ext uri="{FF2B5EF4-FFF2-40B4-BE49-F238E27FC236}">
                <a16:creationId xmlns:a16="http://schemas.microsoft.com/office/drawing/2014/main" id="{BA40D5E5-839D-4C90-8425-25BFBA38B518}"/>
              </a:ext>
            </a:extLst>
          </p:cNvPr>
          <p:cNvSpPr txBox="1"/>
          <p:nvPr/>
        </p:nvSpPr>
        <p:spPr>
          <a:xfrm>
            <a:off x="2091198" y="6189066"/>
            <a:ext cx="3938899" cy="261610"/>
          </a:xfrm>
          <a:prstGeom prst="rect">
            <a:avLst/>
          </a:prstGeom>
          <a:noFill/>
        </p:spPr>
        <p:txBody>
          <a:bodyPr wrap="none" rtlCol="0">
            <a:spAutoFit/>
          </a:bodyPr>
          <a:lstStyle/>
          <a:p>
            <a:r>
              <a:rPr lang="en-US" sz="1100" dirty="0">
                <a:solidFill>
                  <a:schemeClr val="bg1">
                    <a:lumMod val="65000"/>
                  </a:schemeClr>
                </a:solidFill>
              </a:rPr>
              <a:t>https://intheworks.helpscout.com/its-not-imposter-syndrome/</a:t>
            </a:r>
          </a:p>
        </p:txBody>
      </p:sp>
    </p:spTree>
    <p:extLst>
      <p:ext uri="{BB962C8B-B14F-4D97-AF65-F5344CB8AC3E}">
        <p14:creationId xmlns:p14="http://schemas.microsoft.com/office/powerpoint/2010/main" val="315331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05F2-824E-4D45-B1ED-F42FD6761ADC}"/>
              </a:ext>
            </a:extLst>
          </p:cNvPr>
          <p:cNvSpPr>
            <a:spLocks noGrp="1"/>
          </p:cNvSpPr>
          <p:nvPr>
            <p:ph type="title"/>
          </p:nvPr>
        </p:nvSpPr>
        <p:spPr/>
        <p:txBody>
          <a:bodyPr>
            <a:noAutofit/>
          </a:bodyPr>
          <a:lstStyle/>
          <a:p>
            <a:r>
              <a:rPr lang="en-US" sz="3600" dirty="0">
                <a:effectLst/>
                <a:ea typeface="Yu Gothic Light" panose="020B0300000000000000" pitchFamily="34" charset="-128"/>
              </a:rPr>
              <a:t>Experiencing harassment and discrimination by gender and race/ethnicity, Longitudinal Study of Astronomy Graduate Students, Second Survey</a:t>
            </a:r>
            <a:endParaRPr lang="en-US" sz="3600" dirty="0"/>
          </a:p>
        </p:txBody>
      </p:sp>
      <p:sp>
        <p:nvSpPr>
          <p:cNvPr id="4" name="Date Placeholder 3">
            <a:extLst>
              <a:ext uri="{FF2B5EF4-FFF2-40B4-BE49-F238E27FC236}">
                <a16:creationId xmlns:a16="http://schemas.microsoft.com/office/drawing/2014/main" id="{09EDA65D-287D-409D-9D8B-4EF8F7F47EC4}"/>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A602FA1F-7905-4D5A-A313-8E0E54752F35}"/>
              </a:ext>
            </a:extLst>
          </p:cNvPr>
          <p:cNvSpPr>
            <a:spLocks noGrp="1"/>
          </p:cNvSpPr>
          <p:nvPr>
            <p:ph type="ftr" sz="quarter" idx="11"/>
          </p:nvPr>
        </p:nvSpPr>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9631BB9E-343D-4688-BF85-3DCAE13AA58A}"/>
              </a:ext>
            </a:extLst>
          </p:cNvPr>
          <p:cNvSpPr>
            <a:spLocks noGrp="1"/>
          </p:cNvSpPr>
          <p:nvPr>
            <p:ph type="sldNum" sz="quarter" idx="12"/>
          </p:nvPr>
        </p:nvSpPr>
        <p:spPr/>
        <p:txBody>
          <a:bodyPr/>
          <a:lstStyle/>
          <a:p>
            <a:fld id="{294461B9-6C01-4598-AA04-D52C3CF04B44}"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B7A2B55E-63A8-4AD0-9A97-2292E9B55AA5}"/>
              </a:ext>
            </a:extLst>
          </p:cNvPr>
          <p:cNvGraphicFramePr>
            <a:graphicFrameLocks noGrp="1"/>
          </p:cNvGraphicFramePr>
          <p:nvPr>
            <p:ph idx="1"/>
            <p:extLst>
              <p:ext uri="{D42A27DB-BD31-4B8C-83A1-F6EECF244321}">
                <p14:modId xmlns:p14="http://schemas.microsoft.com/office/powerpoint/2010/main" val="2139132086"/>
              </p:ext>
            </p:extLst>
          </p:nvPr>
        </p:nvGraphicFramePr>
        <p:xfrm>
          <a:off x="469900" y="1825625"/>
          <a:ext cx="11120438"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194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02753F-7A19-4D16-BA53-F59BAE29B490}"/>
              </a:ext>
            </a:extLst>
          </p:cNvPr>
          <p:cNvSpPr>
            <a:spLocks noGrp="1"/>
          </p:cNvSpPr>
          <p:nvPr>
            <p:ph type="title"/>
          </p:nvPr>
        </p:nvSpPr>
        <p:spPr/>
        <p:txBody>
          <a:bodyPr/>
          <a:lstStyle/>
          <a:p>
            <a:r>
              <a:rPr lang="en-US" dirty="0"/>
              <a:t>Why would Maya Angelou feel like an imposter?</a:t>
            </a:r>
          </a:p>
        </p:txBody>
      </p:sp>
      <p:sp>
        <p:nvSpPr>
          <p:cNvPr id="5" name="Date Placeholder 4">
            <a:extLst>
              <a:ext uri="{FF2B5EF4-FFF2-40B4-BE49-F238E27FC236}">
                <a16:creationId xmlns:a16="http://schemas.microsoft.com/office/drawing/2014/main" id="{FB790CBB-6541-44A3-BE97-AF5CD9033B75}"/>
              </a:ext>
            </a:extLst>
          </p:cNvPr>
          <p:cNvSpPr>
            <a:spLocks noGrp="1"/>
          </p:cNvSpPr>
          <p:nvPr>
            <p:ph type="dt" sz="half" idx="10"/>
          </p:nvPr>
        </p:nvSpPr>
        <p:spPr/>
        <p:txBody>
          <a:bodyPr/>
          <a:lstStyle/>
          <a:p>
            <a:r>
              <a:rPr lang="en-US"/>
              <a:t>1/22/2023</a:t>
            </a:r>
            <a:endParaRPr lang="en-US" dirty="0"/>
          </a:p>
        </p:txBody>
      </p:sp>
      <p:sp>
        <p:nvSpPr>
          <p:cNvPr id="6" name="Footer Placeholder 5">
            <a:extLst>
              <a:ext uri="{FF2B5EF4-FFF2-40B4-BE49-F238E27FC236}">
                <a16:creationId xmlns:a16="http://schemas.microsoft.com/office/drawing/2014/main" id="{3FEA3C68-8EDB-4D57-831E-860A0456F3D9}"/>
              </a:ext>
            </a:extLst>
          </p:cNvPr>
          <p:cNvSpPr>
            <a:spLocks noGrp="1"/>
          </p:cNvSpPr>
          <p:nvPr>
            <p:ph type="ftr" sz="quarter" idx="11"/>
          </p:nvPr>
        </p:nvSpPr>
        <p:spPr/>
        <p:txBody>
          <a:bodyPr/>
          <a:lstStyle/>
          <a:p>
            <a:r>
              <a:rPr lang="en-US"/>
              <a:t>CUWiP</a:t>
            </a:r>
            <a:endParaRPr lang="en-US" dirty="0"/>
          </a:p>
        </p:txBody>
      </p:sp>
      <p:sp>
        <p:nvSpPr>
          <p:cNvPr id="7" name="Slide Number Placeholder 6">
            <a:extLst>
              <a:ext uri="{FF2B5EF4-FFF2-40B4-BE49-F238E27FC236}">
                <a16:creationId xmlns:a16="http://schemas.microsoft.com/office/drawing/2014/main" id="{621E9CD6-D36E-4F37-86FF-08049365FBE5}"/>
              </a:ext>
            </a:extLst>
          </p:cNvPr>
          <p:cNvSpPr>
            <a:spLocks noGrp="1"/>
          </p:cNvSpPr>
          <p:nvPr>
            <p:ph type="sldNum" sz="quarter" idx="12"/>
          </p:nvPr>
        </p:nvSpPr>
        <p:spPr/>
        <p:txBody>
          <a:bodyPr/>
          <a:lstStyle/>
          <a:p>
            <a:fld id="{294461B9-6C01-4598-AA04-D52C3CF04B44}" type="slidenum">
              <a:rPr lang="en-US" smtClean="0"/>
              <a:t>22</a:t>
            </a:fld>
            <a:endParaRPr lang="en-US"/>
          </a:p>
        </p:txBody>
      </p:sp>
    </p:spTree>
    <p:extLst>
      <p:ext uri="{BB962C8B-B14F-4D97-AF65-F5344CB8AC3E}">
        <p14:creationId xmlns:p14="http://schemas.microsoft.com/office/powerpoint/2010/main" val="65004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C9AC-E2DB-4880-86CA-EC9BEA90840A}"/>
              </a:ext>
            </a:extLst>
          </p:cNvPr>
          <p:cNvSpPr>
            <a:spLocks noGrp="1"/>
          </p:cNvSpPr>
          <p:nvPr>
            <p:ph type="title"/>
          </p:nvPr>
        </p:nvSpPr>
        <p:spPr/>
        <p:txBody>
          <a:bodyPr>
            <a:normAutofit fontScale="90000"/>
          </a:bodyPr>
          <a:lstStyle/>
          <a:p>
            <a:r>
              <a:rPr lang="en-US" dirty="0"/>
              <a:t>In our research we wanted to know if showing characteristics of the imposter syndrome made it more likely that you would leave the field </a:t>
            </a:r>
          </a:p>
        </p:txBody>
      </p:sp>
      <p:sp>
        <p:nvSpPr>
          <p:cNvPr id="3" name="Date Placeholder 2">
            <a:extLst>
              <a:ext uri="{FF2B5EF4-FFF2-40B4-BE49-F238E27FC236}">
                <a16:creationId xmlns:a16="http://schemas.microsoft.com/office/drawing/2014/main" id="{9E48C07F-0C9C-477F-873A-9236630C80D6}"/>
              </a:ext>
            </a:extLst>
          </p:cNvPr>
          <p:cNvSpPr>
            <a:spLocks noGrp="1"/>
          </p:cNvSpPr>
          <p:nvPr>
            <p:ph type="dt" sz="half" idx="10"/>
          </p:nvPr>
        </p:nvSpPr>
        <p:spPr/>
        <p:txBody>
          <a:bodyPr/>
          <a:lstStyle/>
          <a:p>
            <a:r>
              <a:rPr lang="en-US"/>
              <a:t>1/22/2023</a:t>
            </a:r>
            <a:endParaRPr lang="en-US" dirty="0"/>
          </a:p>
        </p:txBody>
      </p:sp>
      <p:sp>
        <p:nvSpPr>
          <p:cNvPr id="4" name="Footer Placeholder 3">
            <a:extLst>
              <a:ext uri="{FF2B5EF4-FFF2-40B4-BE49-F238E27FC236}">
                <a16:creationId xmlns:a16="http://schemas.microsoft.com/office/drawing/2014/main" id="{FF88F4EC-5436-440E-B302-05CB2ED02F46}"/>
              </a:ext>
            </a:extLst>
          </p:cNvPr>
          <p:cNvSpPr>
            <a:spLocks noGrp="1"/>
          </p:cNvSpPr>
          <p:nvPr>
            <p:ph type="ftr" sz="quarter" idx="11"/>
          </p:nvPr>
        </p:nvSpPr>
        <p:spPr/>
        <p:txBody>
          <a:bodyPr/>
          <a:lstStyle/>
          <a:p>
            <a:r>
              <a:rPr lang="en-US"/>
              <a:t>CUWiP</a:t>
            </a:r>
            <a:endParaRPr lang="en-US" dirty="0"/>
          </a:p>
        </p:txBody>
      </p:sp>
      <p:sp>
        <p:nvSpPr>
          <p:cNvPr id="5" name="Slide Number Placeholder 4">
            <a:extLst>
              <a:ext uri="{FF2B5EF4-FFF2-40B4-BE49-F238E27FC236}">
                <a16:creationId xmlns:a16="http://schemas.microsoft.com/office/drawing/2014/main" id="{E5E87F0F-78C6-47BC-8F95-87A7C1F15672}"/>
              </a:ext>
            </a:extLst>
          </p:cNvPr>
          <p:cNvSpPr>
            <a:spLocks noGrp="1"/>
          </p:cNvSpPr>
          <p:nvPr>
            <p:ph type="sldNum" sz="quarter" idx="12"/>
          </p:nvPr>
        </p:nvSpPr>
        <p:spPr/>
        <p:txBody>
          <a:bodyPr/>
          <a:lstStyle/>
          <a:p>
            <a:fld id="{294461B9-6C01-4598-AA04-D52C3CF04B44}" type="slidenum">
              <a:rPr lang="en-US" smtClean="0"/>
              <a:t>23</a:t>
            </a:fld>
            <a:endParaRPr lang="en-US"/>
          </a:p>
        </p:txBody>
      </p:sp>
    </p:spTree>
    <p:extLst>
      <p:ext uri="{BB962C8B-B14F-4D97-AF65-F5344CB8AC3E}">
        <p14:creationId xmlns:p14="http://schemas.microsoft.com/office/powerpoint/2010/main" val="176358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6D22F5-2325-41CF-AAD4-1909FF1F7120}"/>
              </a:ext>
            </a:extLst>
          </p:cNvPr>
          <p:cNvSpPr>
            <a:spLocks noGrp="1"/>
          </p:cNvSpPr>
          <p:nvPr>
            <p:ph type="title"/>
          </p:nvPr>
        </p:nvSpPr>
        <p:spPr/>
        <p:txBody>
          <a:bodyPr/>
          <a:lstStyle/>
          <a:p>
            <a:r>
              <a:rPr lang="en-US" dirty="0"/>
              <a:t>Second survey</a:t>
            </a:r>
            <a:br>
              <a:rPr lang="en-US" dirty="0"/>
            </a:br>
            <a:r>
              <a:rPr lang="en-US" dirty="0"/>
              <a:t>Is working in or out of field affected by</a:t>
            </a:r>
          </a:p>
        </p:txBody>
      </p:sp>
      <p:sp>
        <p:nvSpPr>
          <p:cNvPr id="6" name="Content Placeholder 5">
            <a:extLst>
              <a:ext uri="{FF2B5EF4-FFF2-40B4-BE49-F238E27FC236}">
                <a16:creationId xmlns:a16="http://schemas.microsoft.com/office/drawing/2014/main" id="{7A6D0C70-E33A-467F-B9E9-2E0882F1658D}"/>
              </a:ext>
            </a:extLst>
          </p:cNvPr>
          <p:cNvSpPr>
            <a:spLocks noGrp="1"/>
          </p:cNvSpPr>
          <p:nvPr>
            <p:ph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Being male or female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(40% female respondents)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Taking a postdoc</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FF0000"/>
                </a:solidFill>
                <a:effectLst/>
                <a:uLnTx/>
                <a:uFillTx/>
                <a:latin typeface="Calibri" panose="020F0502020204030204"/>
                <a:ea typeface="+mn-ea"/>
                <a:cs typeface="+mn-cs"/>
              </a:rPr>
              <a:t>Two-body problem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 work/family balance problem that refers to the difficulty of finding 2 jobs in same geographic area)</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Having a </a:t>
            </a:r>
            <a:r>
              <a:rPr kumimoji="0" lang="en-US" sz="3200" b="0" i="1" u="none" strike="noStrike" kern="1200" cap="none" spc="0" normalizeH="0" baseline="0" noProof="0" dirty="0">
                <a:ln>
                  <a:noFill/>
                </a:ln>
                <a:solidFill>
                  <a:srgbClr val="FFC000"/>
                </a:solidFill>
                <a:effectLst/>
                <a:uLnTx/>
                <a:uFillTx/>
                <a:latin typeface="Calibri" panose="020F0502020204030204"/>
                <a:ea typeface="+mn-ea"/>
                <a:cs typeface="+mn-cs"/>
              </a:rPr>
              <a:t>mentor other than advisor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7030A0"/>
                </a:solidFill>
                <a:effectLst/>
                <a:uLnTx/>
                <a:uFillTx/>
                <a:latin typeface="Calibri" panose="020F0502020204030204"/>
                <a:ea typeface="+mn-ea"/>
                <a:cs typeface="+mn-cs"/>
              </a:rPr>
              <a:t>Relationship with advisor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srgbClr val="70AD47"/>
                </a:solidFill>
                <a:effectLst/>
                <a:uLnTx/>
                <a:uFillTx/>
                <a:latin typeface="Calibri" panose="020F0502020204030204"/>
                <a:ea typeface="+mn-ea"/>
                <a:cs typeface="+mn-cs"/>
              </a:rPr>
              <a:t>Imposter syndrome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(at time of first survey)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Time since degree</a:t>
            </a:r>
          </a:p>
          <a:p>
            <a:endParaRPr lang="en-US" dirty="0"/>
          </a:p>
        </p:txBody>
      </p:sp>
      <p:sp>
        <p:nvSpPr>
          <p:cNvPr id="2" name="Date Placeholder 1">
            <a:extLst>
              <a:ext uri="{FF2B5EF4-FFF2-40B4-BE49-F238E27FC236}">
                <a16:creationId xmlns:a16="http://schemas.microsoft.com/office/drawing/2014/main" id="{9A80295F-CA63-41A0-96F7-719BBD9935B0}"/>
              </a:ext>
            </a:extLst>
          </p:cNvPr>
          <p:cNvSpPr>
            <a:spLocks noGrp="1"/>
          </p:cNvSpPr>
          <p:nvPr>
            <p:ph type="dt" sz="half" idx="10"/>
          </p:nvPr>
        </p:nvSpPr>
        <p:spPr/>
        <p:txBody>
          <a:bodyPr/>
          <a:lstStyle/>
          <a:p>
            <a:r>
              <a:rPr lang="en-US"/>
              <a:t>1/22/2023</a:t>
            </a:r>
            <a:endParaRPr lang="en-US" dirty="0"/>
          </a:p>
        </p:txBody>
      </p:sp>
      <p:sp>
        <p:nvSpPr>
          <p:cNvPr id="3" name="Footer Placeholder 2">
            <a:extLst>
              <a:ext uri="{FF2B5EF4-FFF2-40B4-BE49-F238E27FC236}">
                <a16:creationId xmlns:a16="http://schemas.microsoft.com/office/drawing/2014/main" id="{32989701-087B-4278-A5B2-19F2A1F36B15}"/>
              </a:ext>
            </a:extLst>
          </p:cNvPr>
          <p:cNvSpPr>
            <a:spLocks noGrp="1"/>
          </p:cNvSpPr>
          <p:nvPr>
            <p:ph type="ftr" sz="quarter" idx="11"/>
          </p:nvPr>
        </p:nvSpPr>
        <p:spPr/>
        <p:txBody>
          <a:bodyPr/>
          <a:lstStyle/>
          <a:p>
            <a:r>
              <a:rPr lang="en-US"/>
              <a:t>CUWiP</a:t>
            </a:r>
            <a:endParaRPr lang="en-US" dirty="0"/>
          </a:p>
        </p:txBody>
      </p:sp>
      <p:sp>
        <p:nvSpPr>
          <p:cNvPr id="4" name="Slide Number Placeholder 3">
            <a:extLst>
              <a:ext uri="{FF2B5EF4-FFF2-40B4-BE49-F238E27FC236}">
                <a16:creationId xmlns:a16="http://schemas.microsoft.com/office/drawing/2014/main" id="{27E0D151-8625-4AC7-87A3-893467E9F6D0}"/>
              </a:ext>
            </a:extLst>
          </p:cNvPr>
          <p:cNvSpPr>
            <a:spLocks noGrp="1"/>
          </p:cNvSpPr>
          <p:nvPr>
            <p:ph type="sldNum" sz="quarter" idx="12"/>
          </p:nvPr>
        </p:nvSpPr>
        <p:spPr/>
        <p:txBody>
          <a:bodyPr/>
          <a:lstStyle/>
          <a:p>
            <a:fld id="{294461B9-6C01-4598-AA04-D52C3CF04B44}" type="slidenum">
              <a:rPr lang="en-US" smtClean="0"/>
              <a:t>24</a:t>
            </a:fld>
            <a:endParaRPr lang="en-US"/>
          </a:p>
        </p:txBody>
      </p:sp>
    </p:spTree>
    <p:extLst>
      <p:ext uri="{BB962C8B-B14F-4D97-AF65-F5344CB8AC3E}">
        <p14:creationId xmlns:p14="http://schemas.microsoft.com/office/powerpoint/2010/main" val="196243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448C56CD-E425-4F06-B810-B63120A60895}"/>
              </a:ext>
            </a:extLst>
          </p:cNvPr>
          <p:cNvSpPr>
            <a:spLocks noGrp="1"/>
          </p:cNvSpPr>
          <p:nvPr>
            <p:ph type="title"/>
          </p:nvPr>
        </p:nvSpPr>
        <p:spPr/>
        <p:txBody>
          <a:bodyPr>
            <a:normAutofit/>
          </a:bodyPr>
          <a:lstStyle/>
          <a:p>
            <a:r>
              <a:rPr lang="en-US" dirty="0"/>
              <a:t>Model we tested, Longitudinal Study of Astronomy Graduate Students</a:t>
            </a:r>
          </a:p>
        </p:txBody>
      </p:sp>
      <p:sp>
        <p:nvSpPr>
          <p:cNvPr id="4" name="Date Placeholder 3">
            <a:extLst>
              <a:ext uri="{FF2B5EF4-FFF2-40B4-BE49-F238E27FC236}">
                <a16:creationId xmlns:a16="http://schemas.microsoft.com/office/drawing/2014/main" id="{993BEF7D-BFB4-49C9-BFBF-625F88793278}"/>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2861067F-7008-4008-98EE-5315B4BDA3F2}"/>
              </a:ext>
            </a:extLst>
          </p:cNvPr>
          <p:cNvSpPr>
            <a:spLocks noGrp="1"/>
          </p:cNvSpPr>
          <p:nvPr>
            <p:ph type="ftr" sz="quarter" idx="11"/>
          </p:nvPr>
        </p:nvSpPr>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02462086-A336-4BDF-A50A-8768F25BFC8F}"/>
              </a:ext>
            </a:extLst>
          </p:cNvPr>
          <p:cNvSpPr>
            <a:spLocks noGrp="1"/>
          </p:cNvSpPr>
          <p:nvPr>
            <p:ph type="sldNum" sz="quarter" idx="12"/>
          </p:nvPr>
        </p:nvSpPr>
        <p:spPr/>
        <p:txBody>
          <a:bodyPr/>
          <a:lstStyle/>
          <a:p>
            <a:fld id="{294461B9-6C01-4598-AA04-D52C3CF04B44}" type="slidenum">
              <a:rPr lang="en-US" smtClean="0"/>
              <a:t>25</a:t>
            </a:fld>
            <a:endParaRPr lang="en-US" dirty="0"/>
          </a:p>
        </p:txBody>
      </p:sp>
      <p:grpSp>
        <p:nvGrpSpPr>
          <p:cNvPr id="75" name="Group 74">
            <a:extLst>
              <a:ext uri="{FF2B5EF4-FFF2-40B4-BE49-F238E27FC236}">
                <a16:creationId xmlns:a16="http://schemas.microsoft.com/office/drawing/2014/main" id="{287823AF-6262-4B27-AEB8-E2989CE5F3E0}"/>
              </a:ext>
            </a:extLst>
          </p:cNvPr>
          <p:cNvGrpSpPr/>
          <p:nvPr/>
        </p:nvGrpSpPr>
        <p:grpSpPr>
          <a:xfrm>
            <a:off x="2719898" y="1855152"/>
            <a:ext cx="7241398" cy="4548188"/>
            <a:chOff x="1394460" y="1752600"/>
            <a:chExt cx="6339840" cy="3945512"/>
          </a:xfrm>
        </p:grpSpPr>
        <p:sp>
          <p:nvSpPr>
            <p:cNvPr id="76" name="Text Box 18">
              <a:extLst>
                <a:ext uri="{FF2B5EF4-FFF2-40B4-BE49-F238E27FC236}">
                  <a16:creationId xmlns:a16="http://schemas.microsoft.com/office/drawing/2014/main" id="{B06FE501-9256-4EB2-9D66-516BF1048007}"/>
                </a:ext>
              </a:extLst>
            </p:cNvPr>
            <p:cNvSpPr txBox="1"/>
            <p:nvPr/>
          </p:nvSpPr>
          <p:spPr>
            <a:xfrm>
              <a:off x="6088380" y="2916559"/>
              <a:ext cx="1645920" cy="1645920"/>
            </a:xfrm>
            <a:prstGeom prst="rect">
              <a:avLst/>
            </a:prstGeom>
            <a:solidFill>
              <a:srgbClr val="ED7D31"/>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Calibri"/>
                  <a:cs typeface="Times New Roman"/>
                </a:rPr>
                <a:t>Working out of the field</a:t>
              </a:r>
            </a:p>
          </p:txBody>
        </p:sp>
        <p:grpSp>
          <p:nvGrpSpPr>
            <p:cNvPr id="77" name="Group 76">
              <a:extLst>
                <a:ext uri="{FF2B5EF4-FFF2-40B4-BE49-F238E27FC236}">
                  <a16:creationId xmlns:a16="http://schemas.microsoft.com/office/drawing/2014/main" id="{F49D69A4-D31D-4ABF-94A2-017CE886B9CF}"/>
                </a:ext>
              </a:extLst>
            </p:cNvPr>
            <p:cNvGrpSpPr/>
            <p:nvPr/>
          </p:nvGrpSpPr>
          <p:grpSpPr>
            <a:xfrm>
              <a:off x="1394460" y="1752600"/>
              <a:ext cx="2758440" cy="3945512"/>
              <a:chOff x="1489652" y="2236083"/>
              <a:chExt cx="2758440" cy="3945512"/>
            </a:xfrm>
          </p:grpSpPr>
          <p:sp>
            <p:nvSpPr>
              <p:cNvPr id="85" name="Text Box 10">
                <a:extLst>
                  <a:ext uri="{FF2B5EF4-FFF2-40B4-BE49-F238E27FC236}">
                    <a16:creationId xmlns:a16="http://schemas.microsoft.com/office/drawing/2014/main" id="{B4A1F283-4D25-4FEB-A54A-80E2FD57D7A9}"/>
                  </a:ext>
                </a:extLst>
              </p:cNvPr>
              <p:cNvSpPr txBox="1"/>
              <p:nvPr/>
            </p:nvSpPr>
            <p:spPr>
              <a:xfrm>
                <a:off x="1489652" y="2236083"/>
                <a:ext cx="2743200" cy="365760"/>
              </a:xfrm>
              <a:prstGeom prst="rect">
                <a:avLst/>
              </a:prstGeom>
              <a:solidFill>
                <a:srgbClr val="002060"/>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Times New Roman"/>
                  </a:rPr>
                  <a:t>Gender</a:t>
                </a:r>
              </a:p>
            </p:txBody>
          </p:sp>
          <p:sp>
            <p:nvSpPr>
              <p:cNvPr id="86" name="Text Box 11">
                <a:extLst>
                  <a:ext uri="{FF2B5EF4-FFF2-40B4-BE49-F238E27FC236}">
                    <a16:creationId xmlns:a16="http://schemas.microsoft.com/office/drawing/2014/main" id="{66BDEDB8-93C5-4BBB-A4B7-5A6A65661FBA}"/>
                  </a:ext>
                </a:extLst>
              </p:cNvPr>
              <p:cNvSpPr txBox="1"/>
              <p:nvPr/>
            </p:nvSpPr>
            <p:spPr>
              <a:xfrm>
                <a:off x="1504892" y="4624390"/>
                <a:ext cx="2743200" cy="365760"/>
              </a:xfrm>
              <a:prstGeom prst="rect">
                <a:avLst/>
              </a:prstGeom>
              <a:solidFill>
                <a:srgbClr val="70AD47"/>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Calibri"/>
                    <a:cs typeface="Times New Roman"/>
                  </a:rPr>
                  <a:t>Imposter score</a:t>
                </a:r>
              </a:p>
            </p:txBody>
          </p:sp>
          <p:sp>
            <p:nvSpPr>
              <p:cNvPr id="87" name="Text Box 12">
                <a:extLst>
                  <a:ext uri="{FF2B5EF4-FFF2-40B4-BE49-F238E27FC236}">
                    <a16:creationId xmlns:a16="http://schemas.microsoft.com/office/drawing/2014/main" id="{A07834E0-1F1B-431A-87FE-2CFFF9168E1F}"/>
                  </a:ext>
                </a:extLst>
              </p:cNvPr>
              <p:cNvSpPr txBox="1"/>
              <p:nvPr/>
            </p:nvSpPr>
            <p:spPr>
              <a:xfrm>
                <a:off x="1504892" y="4025969"/>
                <a:ext cx="2743200" cy="365760"/>
              </a:xfrm>
              <a:prstGeom prst="rect">
                <a:avLst/>
              </a:prstGeom>
              <a:solidFill>
                <a:srgbClr val="7030A0"/>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Times New Roman"/>
                  </a:rPr>
                  <a:t>Advisor relationship</a:t>
                </a:r>
              </a:p>
            </p:txBody>
          </p:sp>
          <p:sp>
            <p:nvSpPr>
              <p:cNvPr id="88" name="Text Box 13">
                <a:extLst>
                  <a:ext uri="{FF2B5EF4-FFF2-40B4-BE49-F238E27FC236}">
                    <a16:creationId xmlns:a16="http://schemas.microsoft.com/office/drawing/2014/main" id="{EC41A821-BC10-4E5B-AE2E-5E3F6558BD7F}"/>
                  </a:ext>
                </a:extLst>
              </p:cNvPr>
              <p:cNvSpPr txBox="1"/>
              <p:nvPr/>
            </p:nvSpPr>
            <p:spPr>
              <a:xfrm>
                <a:off x="1504892" y="5228366"/>
                <a:ext cx="2743200" cy="365760"/>
              </a:xfrm>
              <a:prstGeom prst="rect">
                <a:avLst/>
              </a:prstGeom>
              <a:solidFill>
                <a:srgbClr val="C00000"/>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Times New Roman"/>
                  </a:rPr>
                  <a:t>Two-body problem</a:t>
                </a:r>
              </a:p>
            </p:txBody>
          </p:sp>
          <p:sp>
            <p:nvSpPr>
              <p:cNvPr id="89" name="Text Box 15">
                <a:extLst>
                  <a:ext uri="{FF2B5EF4-FFF2-40B4-BE49-F238E27FC236}">
                    <a16:creationId xmlns:a16="http://schemas.microsoft.com/office/drawing/2014/main" id="{00C8D514-BCB7-48A3-9D60-25FD2E6014B1}"/>
                  </a:ext>
                </a:extLst>
              </p:cNvPr>
              <p:cNvSpPr txBox="1"/>
              <p:nvPr/>
            </p:nvSpPr>
            <p:spPr>
              <a:xfrm>
                <a:off x="1489652" y="2832491"/>
                <a:ext cx="2743200" cy="365760"/>
              </a:xfrm>
              <a:prstGeom prst="rect">
                <a:avLst/>
              </a:prstGeom>
              <a:solidFill>
                <a:srgbClr val="4472C4"/>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Calibri"/>
                    <a:cs typeface="Times New Roman"/>
                  </a:rPr>
                  <a:t>Post-doc</a:t>
                </a:r>
              </a:p>
            </p:txBody>
          </p:sp>
          <p:sp>
            <p:nvSpPr>
              <p:cNvPr id="90" name="Text Box 16">
                <a:extLst>
                  <a:ext uri="{FF2B5EF4-FFF2-40B4-BE49-F238E27FC236}">
                    <a16:creationId xmlns:a16="http://schemas.microsoft.com/office/drawing/2014/main" id="{EE0375EC-E13D-4EE1-9D94-80BE8E110E92}"/>
                  </a:ext>
                </a:extLst>
              </p:cNvPr>
              <p:cNvSpPr txBox="1"/>
              <p:nvPr/>
            </p:nvSpPr>
            <p:spPr>
              <a:xfrm>
                <a:off x="1504892" y="5815835"/>
                <a:ext cx="2743200" cy="365760"/>
              </a:xfrm>
              <a:prstGeom prst="rect">
                <a:avLst/>
              </a:prstGeom>
              <a:solidFill>
                <a:sysClr val="window" lastClr="FFFFFF">
                  <a:lumMod val="75000"/>
                </a:sysClr>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Calibri"/>
                    <a:cs typeface="Times New Roman"/>
                  </a:rPr>
                  <a:t>Time since degree</a:t>
                </a:r>
              </a:p>
            </p:txBody>
          </p:sp>
          <p:sp>
            <p:nvSpPr>
              <p:cNvPr id="91" name="Text Box 17">
                <a:extLst>
                  <a:ext uri="{FF2B5EF4-FFF2-40B4-BE49-F238E27FC236}">
                    <a16:creationId xmlns:a16="http://schemas.microsoft.com/office/drawing/2014/main" id="{84219AFF-EF00-48B7-9006-F2360D71F67F}"/>
                  </a:ext>
                </a:extLst>
              </p:cNvPr>
              <p:cNvSpPr txBox="1"/>
              <p:nvPr/>
            </p:nvSpPr>
            <p:spPr>
              <a:xfrm>
                <a:off x="1497272" y="3430703"/>
                <a:ext cx="2743200" cy="365760"/>
              </a:xfrm>
              <a:prstGeom prst="rect">
                <a:avLst/>
              </a:prstGeom>
              <a:solidFill>
                <a:srgbClr val="FFC000"/>
              </a:solidFill>
              <a:ln w="6350">
                <a:solidFill>
                  <a:prstClr val="black"/>
                </a:solidFill>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Calibri"/>
                    <a:cs typeface="Times New Roman"/>
                  </a:rPr>
                  <a:t>Mentor other than advisor</a:t>
                </a:r>
              </a:p>
            </p:txBody>
          </p:sp>
        </p:grpSp>
        <p:cxnSp>
          <p:nvCxnSpPr>
            <p:cNvPr id="78" name="Straight Arrow Connector 77">
              <a:extLst>
                <a:ext uri="{FF2B5EF4-FFF2-40B4-BE49-F238E27FC236}">
                  <a16:creationId xmlns:a16="http://schemas.microsoft.com/office/drawing/2014/main" id="{74BAF2F8-CCD5-4A92-A7A6-539AB56BAD46}"/>
                </a:ext>
              </a:extLst>
            </p:cNvPr>
            <p:cNvCxnSpPr>
              <a:stCxn id="85" idx="3"/>
            </p:cNvCxnSpPr>
            <p:nvPr/>
          </p:nvCxnSpPr>
          <p:spPr>
            <a:xfrm>
              <a:off x="4137660" y="1935480"/>
              <a:ext cx="1981200" cy="1194620"/>
            </a:xfrm>
            <a:prstGeom prst="straightConnector1">
              <a:avLst/>
            </a:prstGeom>
            <a:noFill/>
            <a:ln w="28575" cap="flat" cmpd="sng" algn="ctr">
              <a:solidFill>
                <a:srgbClr val="4472C4"/>
              </a:solidFill>
              <a:prstDash val="solid"/>
              <a:miter lim="800000"/>
              <a:tailEnd type="triangle"/>
            </a:ln>
            <a:effectLst/>
          </p:spPr>
        </p:cxnSp>
        <p:cxnSp>
          <p:nvCxnSpPr>
            <p:cNvPr id="79" name="Straight Arrow Connector 78">
              <a:extLst>
                <a:ext uri="{FF2B5EF4-FFF2-40B4-BE49-F238E27FC236}">
                  <a16:creationId xmlns:a16="http://schemas.microsoft.com/office/drawing/2014/main" id="{A7D905EC-F7CF-4A35-BB99-9B4C771A1832}"/>
                </a:ext>
              </a:extLst>
            </p:cNvPr>
            <p:cNvCxnSpPr/>
            <p:nvPr/>
          </p:nvCxnSpPr>
          <p:spPr>
            <a:xfrm>
              <a:off x="4145280" y="2503227"/>
              <a:ext cx="1981200" cy="856379"/>
            </a:xfrm>
            <a:prstGeom prst="straightConnector1">
              <a:avLst/>
            </a:prstGeom>
            <a:noFill/>
            <a:ln w="28575" cap="flat" cmpd="sng" algn="ctr">
              <a:solidFill>
                <a:srgbClr val="4472C4"/>
              </a:solidFill>
              <a:prstDash val="solid"/>
              <a:miter lim="800000"/>
              <a:tailEnd type="triangle"/>
            </a:ln>
            <a:effectLst/>
          </p:spPr>
        </p:cxnSp>
        <p:cxnSp>
          <p:nvCxnSpPr>
            <p:cNvPr id="80" name="Straight Arrow Connector 79">
              <a:extLst>
                <a:ext uri="{FF2B5EF4-FFF2-40B4-BE49-F238E27FC236}">
                  <a16:creationId xmlns:a16="http://schemas.microsoft.com/office/drawing/2014/main" id="{9F6EC528-DE99-428C-A601-4A5D2DDC0066}"/>
                </a:ext>
              </a:extLst>
            </p:cNvPr>
            <p:cNvCxnSpPr/>
            <p:nvPr/>
          </p:nvCxnSpPr>
          <p:spPr>
            <a:xfrm>
              <a:off x="4152900" y="3142209"/>
              <a:ext cx="1965960" cy="400277"/>
            </a:xfrm>
            <a:prstGeom prst="straightConnector1">
              <a:avLst/>
            </a:prstGeom>
            <a:noFill/>
            <a:ln w="28575" cap="flat" cmpd="sng" algn="ctr">
              <a:solidFill>
                <a:srgbClr val="4472C4"/>
              </a:solidFill>
              <a:prstDash val="solid"/>
              <a:miter lim="800000"/>
              <a:tailEnd type="triangle"/>
            </a:ln>
            <a:effectLst/>
          </p:spPr>
        </p:cxnSp>
        <p:cxnSp>
          <p:nvCxnSpPr>
            <p:cNvPr id="81" name="Straight Arrow Connector 80">
              <a:extLst>
                <a:ext uri="{FF2B5EF4-FFF2-40B4-BE49-F238E27FC236}">
                  <a16:creationId xmlns:a16="http://schemas.microsoft.com/office/drawing/2014/main" id="{11E3217E-7BA3-4777-850B-D7F9B409093A}"/>
                </a:ext>
              </a:extLst>
            </p:cNvPr>
            <p:cNvCxnSpPr/>
            <p:nvPr/>
          </p:nvCxnSpPr>
          <p:spPr>
            <a:xfrm>
              <a:off x="4145280" y="3720127"/>
              <a:ext cx="1965960" cy="19392"/>
            </a:xfrm>
            <a:prstGeom prst="straightConnector1">
              <a:avLst/>
            </a:prstGeom>
            <a:noFill/>
            <a:ln w="28575" cap="flat" cmpd="sng" algn="ctr">
              <a:solidFill>
                <a:srgbClr val="4472C4"/>
              </a:solidFill>
              <a:prstDash val="solid"/>
              <a:miter lim="800000"/>
              <a:tailEnd type="triangle"/>
            </a:ln>
            <a:effectLst/>
          </p:spPr>
        </p:cxnSp>
        <p:cxnSp>
          <p:nvCxnSpPr>
            <p:cNvPr id="82" name="Straight Arrow Connector 81">
              <a:extLst>
                <a:ext uri="{FF2B5EF4-FFF2-40B4-BE49-F238E27FC236}">
                  <a16:creationId xmlns:a16="http://schemas.microsoft.com/office/drawing/2014/main" id="{DAEFD4D4-8E11-46CA-A196-EBF1DC955E4F}"/>
                </a:ext>
              </a:extLst>
            </p:cNvPr>
            <p:cNvCxnSpPr/>
            <p:nvPr/>
          </p:nvCxnSpPr>
          <p:spPr>
            <a:xfrm flipV="1">
              <a:off x="4168140" y="3971199"/>
              <a:ext cx="1950720" cy="355589"/>
            </a:xfrm>
            <a:prstGeom prst="straightConnector1">
              <a:avLst/>
            </a:prstGeom>
            <a:noFill/>
            <a:ln w="28575" cap="flat" cmpd="sng" algn="ctr">
              <a:solidFill>
                <a:srgbClr val="4472C4"/>
              </a:solidFill>
              <a:prstDash val="solid"/>
              <a:miter lim="800000"/>
              <a:tailEnd type="triangle"/>
            </a:ln>
            <a:effectLst/>
          </p:spPr>
        </p:cxnSp>
        <p:cxnSp>
          <p:nvCxnSpPr>
            <p:cNvPr id="83" name="Straight Arrow Connector 82">
              <a:extLst>
                <a:ext uri="{FF2B5EF4-FFF2-40B4-BE49-F238E27FC236}">
                  <a16:creationId xmlns:a16="http://schemas.microsoft.com/office/drawing/2014/main" id="{0F0E6884-476F-432B-BADF-70FE2D7E0B9D}"/>
                </a:ext>
              </a:extLst>
            </p:cNvPr>
            <p:cNvCxnSpPr/>
            <p:nvPr/>
          </p:nvCxnSpPr>
          <p:spPr>
            <a:xfrm flipV="1">
              <a:off x="4152900" y="4168232"/>
              <a:ext cx="1965960" cy="778146"/>
            </a:xfrm>
            <a:prstGeom prst="straightConnector1">
              <a:avLst/>
            </a:prstGeom>
            <a:noFill/>
            <a:ln w="28575" cap="flat" cmpd="sng" algn="ctr">
              <a:solidFill>
                <a:srgbClr val="4472C4"/>
              </a:solidFill>
              <a:prstDash val="solid"/>
              <a:miter lim="800000"/>
              <a:tailEnd type="triangle"/>
            </a:ln>
            <a:effectLst/>
          </p:spPr>
        </p:cxnSp>
        <p:cxnSp>
          <p:nvCxnSpPr>
            <p:cNvPr id="84" name="Straight Arrow Connector 83">
              <a:extLst>
                <a:ext uri="{FF2B5EF4-FFF2-40B4-BE49-F238E27FC236}">
                  <a16:creationId xmlns:a16="http://schemas.microsoft.com/office/drawing/2014/main" id="{65CCDB33-C3BD-4FA5-8EAA-57E4E672B638}"/>
                </a:ext>
              </a:extLst>
            </p:cNvPr>
            <p:cNvCxnSpPr/>
            <p:nvPr/>
          </p:nvCxnSpPr>
          <p:spPr>
            <a:xfrm flipV="1">
              <a:off x="4152900" y="4320632"/>
              <a:ext cx="1965960" cy="1194600"/>
            </a:xfrm>
            <a:prstGeom prst="straightConnector1">
              <a:avLst/>
            </a:prstGeom>
            <a:noFill/>
            <a:ln w="28575"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300228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Factors that influence working out of field</a:t>
            </a:r>
          </a:p>
        </p:txBody>
      </p:sp>
      <p:sp>
        <p:nvSpPr>
          <p:cNvPr id="4" name="Slide Number Placeholder 3"/>
          <p:cNvSpPr>
            <a:spLocks noGrp="1"/>
          </p:cNvSpPr>
          <p:nvPr>
            <p:ph type="sldNum" sz="quarter" idx="4"/>
          </p:nvPr>
        </p:nvSpPr>
        <p:spPr>
          <a:xfrm>
            <a:off x="9347200" y="122768"/>
            <a:ext cx="2844800" cy="486833"/>
          </a:xfrm>
          <a:prstGeom prst="rect">
            <a:avLst/>
          </a:prstGeom>
        </p:spPr>
        <p:txBody>
          <a:bodyPr vert="horz" lIns="121920" tIns="60960" rIns="121920" bIns="60960" rtlCol="0" anchor="ctr"/>
          <a:lstStyle>
            <a:defPPr>
              <a:defRPr lang="en-US"/>
            </a:defPPr>
            <a:lvl1pPr marL="0" algn="r" defTabSz="1219170" rtl="0" eaLnBrk="1" latinLnBrk="0" hangingPunct="1">
              <a:defRPr sz="2133"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39C1FD0-413A-49E5-8826-76B11110A2B6}" type="slidenum">
              <a:rPr lang="en-US" smtClean="0"/>
              <a:pPr/>
              <a:t>26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2223570"/>
              </p:ext>
            </p:extLst>
          </p:nvPr>
        </p:nvGraphicFramePr>
        <p:xfrm>
          <a:off x="1341929" y="1690688"/>
          <a:ext cx="9508141" cy="4802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327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F745-9BE1-401D-85E4-53070981A1D7}"/>
              </a:ext>
            </a:extLst>
          </p:cNvPr>
          <p:cNvSpPr>
            <a:spLocks noGrp="1"/>
          </p:cNvSpPr>
          <p:nvPr>
            <p:ph type="title"/>
          </p:nvPr>
        </p:nvSpPr>
        <p:spPr>
          <a:xfrm>
            <a:off x="469557" y="365125"/>
            <a:ext cx="11121081" cy="1325563"/>
          </a:xfrm>
        </p:spPr>
        <p:txBody>
          <a:bodyPr anchor="ctr">
            <a:normAutofit/>
          </a:bodyPr>
          <a:lstStyle/>
          <a:p>
            <a:r>
              <a:rPr lang="en-US"/>
              <a:t>Why is reducing impostorism important?</a:t>
            </a:r>
          </a:p>
        </p:txBody>
      </p:sp>
      <p:sp>
        <p:nvSpPr>
          <p:cNvPr id="7" name="Content Placeholder 6">
            <a:extLst>
              <a:ext uri="{FF2B5EF4-FFF2-40B4-BE49-F238E27FC236}">
                <a16:creationId xmlns:a16="http://schemas.microsoft.com/office/drawing/2014/main" id="{ED713B4E-B765-4AEC-AAC2-E08C6CA6AB63}"/>
              </a:ext>
            </a:extLst>
          </p:cNvPr>
          <p:cNvSpPr>
            <a:spLocks noGrp="1"/>
          </p:cNvSpPr>
          <p:nvPr>
            <p:ph sz="half" idx="1"/>
          </p:nvPr>
        </p:nvSpPr>
        <p:spPr>
          <a:xfrm>
            <a:off x="838200" y="1825625"/>
            <a:ext cx="5181600" cy="4351338"/>
          </a:xfrm>
        </p:spPr>
        <p:txBody>
          <a:bodyPr>
            <a:normAutofit/>
          </a:bodyPr>
          <a:lstStyle/>
          <a:p>
            <a:r>
              <a:rPr lang="en-US" dirty="0"/>
              <a:t>We should do what we can to reduce the forces that cause impostorism </a:t>
            </a:r>
          </a:p>
          <a:p>
            <a:r>
              <a:rPr lang="en-US" dirty="0"/>
              <a:t>Impostorism causes problems in physics</a:t>
            </a:r>
          </a:p>
        </p:txBody>
      </p:sp>
      <p:pic>
        <p:nvPicPr>
          <p:cNvPr id="9" name="Picture 7" descr="Colourful carved figures of humans">
            <a:extLst>
              <a:ext uri="{FF2B5EF4-FFF2-40B4-BE49-F238E27FC236}">
                <a16:creationId xmlns:a16="http://schemas.microsoft.com/office/drawing/2014/main" id="{EE6CB3DB-DD59-F9C8-AB9C-0C7DD013CFBD}"/>
              </a:ext>
            </a:extLst>
          </p:cNvPr>
          <p:cNvPicPr>
            <a:picLocks noChangeAspect="1"/>
          </p:cNvPicPr>
          <p:nvPr/>
        </p:nvPicPr>
        <p:blipFill rotWithShape="1">
          <a:blip r:embed="rId3"/>
          <a:srcRect l="4882" r="4881" b="-3"/>
          <a:stretch/>
        </p:blipFill>
        <p:spPr>
          <a:xfrm>
            <a:off x="6172200" y="1955569"/>
            <a:ext cx="5181600" cy="4091449"/>
          </a:xfrm>
          <a:prstGeom prst="rect">
            <a:avLst/>
          </a:prstGeom>
          <a:noFill/>
        </p:spPr>
      </p:pic>
      <p:sp>
        <p:nvSpPr>
          <p:cNvPr id="4" name="Date Placeholder 3">
            <a:extLst>
              <a:ext uri="{FF2B5EF4-FFF2-40B4-BE49-F238E27FC236}">
                <a16:creationId xmlns:a16="http://schemas.microsoft.com/office/drawing/2014/main" id="{6180A5AB-5133-47AF-83C8-C6AA60598B03}"/>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0F195794-D895-4EFB-8344-393330B9B60B}"/>
              </a:ext>
            </a:extLst>
          </p:cNvPr>
          <p:cNvSpPr>
            <a:spLocks noGrp="1"/>
          </p:cNvSpPr>
          <p:nvPr>
            <p:ph type="ftr" sz="quarter" idx="11"/>
          </p:nvPr>
        </p:nvSpPr>
        <p:spPr>
          <a:xfrm>
            <a:off x="1237211" y="6406226"/>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C257D76D-E65C-446A-A3FD-DA237D2E3586}"/>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27</a:t>
            </a:fld>
            <a:endParaRPr lang="en-US"/>
          </a:p>
        </p:txBody>
      </p:sp>
    </p:spTree>
    <p:extLst>
      <p:ext uri="{BB962C8B-B14F-4D97-AF65-F5344CB8AC3E}">
        <p14:creationId xmlns:p14="http://schemas.microsoft.com/office/powerpoint/2010/main" val="1503237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79D2252-2E06-4B49-8BBF-CBDE738C7DE7}"/>
              </a:ext>
            </a:extLst>
          </p:cNvPr>
          <p:cNvGraphicFramePr>
            <a:graphicFrameLocks/>
          </p:cNvGraphicFramePr>
          <p:nvPr/>
        </p:nvGraphicFramePr>
        <p:xfrm>
          <a:off x="2019300" y="937204"/>
          <a:ext cx="8153400" cy="510540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3">
            <a:extLst>
              <a:ext uri="{FF2B5EF4-FFF2-40B4-BE49-F238E27FC236}">
                <a16:creationId xmlns:a16="http://schemas.microsoft.com/office/drawing/2014/main" id="{9DD332FD-5FF0-4A9A-A27F-8627F87E5DCD}"/>
              </a:ext>
            </a:extLst>
          </p:cNvPr>
          <p:cNvSpPr txBox="1">
            <a:spLocks/>
          </p:cNvSpPr>
          <p:nvPr/>
        </p:nvSpPr>
        <p:spPr>
          <a:xfrm>
            <a:off x="838201" y="251620"/>
            <a:ext cx="10515600" cy="1032235"/>
          </a:xfrm>
          <a:prstGeom prst="rect">
            <a:avLst/>
          </a:prstGeom>
        </p:spPr>
        <p:txBody>
          <a:bodyPr/>
          <a:lstStyle>
            <a:lvl1pPr algn="ctr" defTabSz="914400" rtl="0" eaLnBrk="1" latinLnBrk="0" hangingPunct="1">
              <a:spcBef>
                <a:spcPct val="0"/>
              </a:spcBef>
              <a:buNone/>
              <a:defRPr sz="4000" b="1" kern="1200">
                <a:solidFill>
                  <a:srgbClr val="006699"/>
                </a:solidFill>
                <a:effectLst>
                  <a:outerShdw blurRad="38100" dist="38100" dir="2700000" algn="tl">
                    <a:srgbClr val="000000">
                      <a:alpha val="43137"/>
                    </a:srgbClr>
                  </a:outerShdw>
                </a:effectLst>
                <a:latin typeface="+mj-lt"/>
                <a:ea typeface="+mj-ea"/>
                <a:cs typeface="+mj-cs"/>
              </a:defRPr>
            </a:lvl1pPr>
          </a:lstStyle>
          <a:p>
            <a:pPr algn="ctr" rtl="0">
              <a:defRPr sz="1600" b="1" i="0" u="none" strike="noStrike" kern="1200" spc="0" baseline="0">
                <a:solidFill>
                  <a:prstClr val="black">
                    <a:lumMod val="65000"/>
                    <a:lumOff val="35000"/>
                  </a:prstClr>
                </a:solidFill>
                <a:latin typeface="+mn-lt"/>
                <a:ea typeface="+mn-ea"/>
                <a:cs typeface="+mn-cs"/>
              </a:defRPr>
            </a:pPr>
            <a:r>
              <a:rPr lang="en-US" sz="2667" b="0" dirty="0">
                <a:effectLst/>
              </a:rPr>
              <a:t>Percentage of Bachelor's Degrees Earned by Women in Selected Fields, </a:t>
            </a:r>
          </a:p>
          <a:p>
            <a:pPr algn="ctr" rtl="0">
              <a:defRPr sz="1600" b="1" i="0" u="none" strike="noStrike" kern="1200" spc="0" baseline="0">
                <a:solidFill>
                  <a:prstClr val="black">
                    <a:lumMod val="65000"/>
                    <a:lumOff val="35000"/>
                  </a:prstClr>
                </a:solidFill>
                <a:latin typeface="+mn-lt"/>
                <a:ea typeface="+mn-ea"/>
                <a:cs typeface="+mn-cs"/>
              </a:defRPr>
            </a:pPr>
            <a:r>
              <a:rPr lang="en-US" sz="2667" b="0" dirty="0">
                <a:effectLst/>
              </a:rPr>
              <a:t>Classes 1984 Through 2018</a:t>
            </a:r>
          </a:p>
        </p:txBody>
      </p:sp>
      <p:sp>
        <p:nvSpPr>
          <p:cNvPr id="6" name="TextBox 1">
            <a:extLst>
              <a:ext uri="{FF2B5EF4-FFF2-40B4-BE49-F238E27FC236}">
                <a16:creationId xmlns:a16="http://schemas.microsoft.com/office/drawing/2014/main" id="{504D79E9-37AA-4262-8B9C-C4104D86C45B}"/>
              </a:ext>
            </a:extLst>
          </p:cNvPr>
          <p:cNvSpPr txBox="1"/>
          <p:nvPr/>
        </p:nvSpPr>
        <p:spPr>
          <a:xfrm>
            <a:off x="3446245" y="5921400"/>
            <a:ext cx="7336059" cy="2424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33" dirty="0"/>
              <a:t>Source: National Center for Education Statistics. Data compiled by AIP Statistical Research Center.</a:t>
            </a:r>
          </a:p>
        </p:txBody>
      </p:sp>
    </p:spTree>
    <p:extLst>
      <p:ext uri="{BB962C8B-B14F-4D97-AF65-F5344CB8AC3E}">
        <p14:creationId xmlns:p14="http://schemas.microsoft.com/office/powerpoint/2010/main" val="280517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DCF40-5468-44EB-93E0-DED5A647A5C0}"/>
              </a:ext>
            </a:extLst>
          </p:cNvPr>
          <p:cNvSpPr>
            <a:spLocks noGrp="1"/>
          </p:cNvSpPr>
          <p:nvPr>
            <p:ph type="sldNum" sz="quarter" idx="4"/>
          </p:nvPr>
        </p:nvSpPr>
        <p:spPr>
          <a:xfrm>
            <a:off x="9347200" y="122768"/>
            <a:ext cx="2844800" cy="486833"/>
          </a:xfrm>
          <a:prstGeom prst="rect">
            <a:avLst/>
          </a:prstGeom>
        </p:spPr>
        <p:txBody>
          <a:bodyPr vert="horz" lIns="121920" tIns="60960" rIns="121920" bIns="60960" rtlCol="0" anchor="ctr"/>
          <a:lstStyle>
            <a:defPPr>
              <a:defRPr lang="en-US"/>
            </a:defPPr>
            <a:lvl1pPr marL="0" algn="r" defTabSz="1219170" rtl="0" eaLnBrk="1" latinLnBrk="0" hangingPunct="1">
              <a:defRPr sz="2133"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39C1FD0-413A-49E5-8826-76B11110A2B6}" type="slidenum">
              <a:rPr lang="en-US" smtClean="0"/>
              <a:pPr/>
              <a:t>29</a:t>
            </a:fld>
            <a:endParaRPr lang="en-US" dirty="0"/>
          </a:p>
        </p:txBody>
      </p:sp>
      <p:sp>
        <p:nvSpPr>
          <p:cNvPr id="5" name="Title 3">
            <a:extLst>
              <a:ext uri="{FF2B5EF4-FFF2-40B4-BE49-F238E27FC236}">
                <a16:creationId xmlns:a16="http://schemas.microsoft.com/office/drawing/2014/main" id="{5ECCE79B-832B-4105-854D-FE47648B8DB1}"/>
              </a:ext>
            </a:extLst>
          </p:cNvPr>
          <p:cNvSpPr txBox="1">
            <a:spLocks/>
          </p:cNvSpPr>
          <p:nvPr/>
        </p:nvSpPr>
        <p:spPr>
          <a:xfrm>
            <a:off x="838200" y="251619"/>
            <a:ext cx="10515600" cy="1325563"/>
          </a:xfrm>
          <a:prstGeom prst="rect">
            <a:avLst/>
          </a:prstGeom>
        </p:spPr>
        <p:txBody>
          <a:bodyPr/>
          <a:lstStyle>
            <a:lvl1pPr algn="ctr" defTabSz="914400" rtl="0" eaLnBrk="1" latinLnBrk="0" hangingPunct="1">
              <a:spcBef>
                <a:spcPct val="0"/>
              </a:spcBef>
              <a:buNone/>
              <a:defRPr sz="4000" b="1" kern="1200">
                <a:solidFill>
                  <a:srgbClr val="006699"/>
                </a:solidFill>
                <a:effectLst>
                  <a:outerShdw blurRad="38100" dist="38100" dir="2700000" algn="tl">
                    <a:srgbClr val="000000">
                      <a:alpha val="43137"/>
                    </a:srgbClr>
                  </a:outerShdw>
                </a:effectLst>
                <a:latin typeface="+mj-lt"/>
                <a:ea typeface="+mj-ea"/>
                <a:cs typeface="+mj-cs"/>
              </a:defRPr>
            </a:lvl1pPr>
          </a:lstStyle>
          <a:p>
            <a:r>
              <a:rPr lang="en-US" sz="2667" b="0" dirty="0">
                <a:solidFill>
                  <a:schemeClr val="tx1"/>
                </a:solidFill>
                <a:effectLst/>
              </a:rPr>
              <a:t>Percentage of PhDs Earned by Women in Selected Fields,</a:t>
            </a:r>
          </a:p>
          <a:p>
            <a:r>
              <a:rPr lang="en-US" sz="2667" b="0" dirty="0">
                <a:solidFill>
                  <a:schemeClr val="tx1"/>
                </a:solidFill>
                <a:effectLst/>
              </a:rPr>
              <a:t>Classes 1982 Through 2018 </a:t>
            </a:r>
          </a:p>
        </p:txBody>
      </p:sp>
      <p:graphicFrame>
        <p:nvGraphicFramePr>
          <p:cNvPr id="8" name="Chart 7">
            <a:extLst>
              <a:ext uri="{FF2B5EF4-FFF2-40B4-BE49-F238E27FC236}">
                <a16:creationId xmlns:a16="http://schemas.microsoft.com/office/drawing/2014/main" id="{0B8BD323-89F1-45A8-BA4A-90377CC7AF50}"/>
              </a:ext>
            </a:extLst>
          </p:cNvPr>
          <p:cNvGraphicFramePr>
            <a:graphicFrameLocks/>
          </p:cNvGraphicFramePr>
          <p:nvPr/>
        </p:nvGraphicFramePr>
        <p:xfrm>
          <a:off x="1409697" y="1108363"/>
          <a:ext cx="9140195" cy="48819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D12A61DC-186F-4CAF-9C17-4665C89C4EFC}"/>
              </a:ext>
            </a:extLst>
          </p:cNvPr>
          <p:cNvSpPr txBox="1"/>
          <p:nvPr/>
        </p:nvSpPr>
        <p:spPr>
          <a:xfrm>
            <a:off x="3446245" y="5921400"/>
            <a:ext cx="7336059" cy="2424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33" dirty="0"/>
              <a:t>Source: National Center for Education Statistics. Data compiled by AIP Statistical Research Center.</a:t>
            </a:r>
          </a:p>
        </p:txBody>
      </p:sp>
    </p:spTree>
    <p:extLst>
      <p:ext uri="{BB962C8B-B14F-4D97-AF65-F5344CB8AC3E}">
        <p14:creationId xmlns:p14="http://schemas.microsoft.com/office/powerpoint/2010/main" val="128689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6E25-7252-4C7C-9841-FEA4D9C3D8FA}"/>
              </a:ext>
            </a:extLst>
          </p:cNvPr>
          <p:cNvSpPr>
            <a:spLocks noGrp="1"/>
          </p:cNvSpPr>
          <p:nvPr>
            <p:ph type="title"/>
          </p:nvPr>
        </p:nvSpPr>
        <p:spPr>
          <a:xfrm>
            <a:off x="469557" y="365125"/>
            <a:ext cx="11121081" cy="1325563"/>
          </a:xfrm>
        </p:spPr>
        <p:txBody>
          <a:bodyPr anchor="ctr">
            <a:normAutofit/>
          </a:bodyPr>
          <a:lstStyle/>
          <a:p>
            <a:r>
              <a:rPr lang="en-US" dirty="0"/>
              <a:t>Imposter syndrome</a:t>
            </a:r>
          </a:p>
        </p:txBody>
      </p:sp>
      <p:sp>
        <p:nvSpPr>
          <p:cNvPr id="4" name="Date Placeholder 3">
            <a:extLst>
              <a:ext uri="{FF2B5EF4-FFF2-40B4-BE49-F238E27FC236}">
                <a16:creationId xmlns:a16="http://schemas.microsoft.com/office/drawing/2014/main" id="{A5B184CB-BAB7-4113-A503-4F5996FC71A2}"/>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3048937D-214A-44AB-860A-FA60BEA7079E}"/>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F08C0E29-CFE2-4829-9BBD-3C25463EB778}"/>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90DCE15B-6BD9-AD30-A175-5257BE72A180}"/>
              </a:ext>
            </a:extLst>
          </p:cNvPr>
          <p:cNvGraphicFramePr>
            <a:graphicFrameLocks noGrp="1"/>
          </p:cNvGraphicFramePr>
          <p:nvPr>
            <p:ph idx="1"/>
            <p:extLst>
              <p:ext uri="{D42A27DB-BD31-4B8C-83A1-F6EECF244321}">
                <p14:modId xmlns:p14="http://schemas.microsoft.com/office/powerpoint/2010/main" val="3578250314"/>
              </p:ext>
            </p:extLst>
          </p:nvPr>
        </p:nvGraphicFramePr>
        <p:xfrm>
          <a:off x="469557" y="1825625"/>
          <a:ext cx="111210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6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3B6F-A8C4-481D-A3E9-C8C4EAB9523B}"/>
              </a:ext>
            </a:extLst>
          </p:cNvPr>
          <p:cNvSpPr>
            <a:spLocks noGrp="1"/>
          </p:cNvSpPr>
          <p:nvPr>
            <p:ph type="title"/>
          </p:nvPr>
        </p:nvSpPr>
        <p:spPr/>
        <p:txBody>
          <a:bodyPr>
            <a:normAutofit/>
          </a:bodyPr>
          <a:lstStyle/>
          <a:p>
            <a:pPr algn="ctr"/>
            <a:r>
              <a:rPr lang="en-US" sz="3200" dirty="0"/>
              <a:t>Percentage of Bachelor’s Degrees in Physics Earned by</a:t>
            </a:r>
            <a:br>
              <a:rPr lang="en-US" sz="3200" dirty="0"/>
            </a:br>
            <a:r>
              <a:rPr lang="en-US" sz="3200" dirty="0"/>
              <a:t>African American and Hispanic People </a:t>
            </a:r>
          </a:p>
        </p:txBody>
      </p:sp>
      <p:sp>
        <p:nvSpPr>
          <p:cNvPr id="3" name="Slide Number Placeholder 2">
            <a:extLst>
              <a:ext uri="{FF2B5EF4-FFF2-40B4-BE49-F238E27FC236}">
                <a16:creationId xmlns:a16="http://schemas.microsoft.com/office/drawing/2014/main" id="{71E02E32-D953-46C6-88D2-7A4A2CA1F499}"/>
              </a:ext>
            </a:extLst>
          </p:cNvPr>
          <p:cNvSpPr>
            <a:spLocks noGrp="1"/>
          </p:cNvSpPr>
          <p:nvPr>
            <p:ph type="sldNum" sz="quarter" idx="4"/>
          </p:nvPr>
        </p:nvSpPr>
        <p:spPr>
          <a:xfrm>
            <a:off x="9347200" y="122768"/>
            <a:ext cx="2844800" cy="486833"/>
          </a:xfrm>
          <a:prstGeom prst="rect">
            <a:avLst/>
          </a:prstGeom>
        </p:spPr>
        <p:txBody>
          <a:bodyPr vert="horz" lIns="121920" tIns="60960" rIns="121920" bIns="60960" rtlCol="0" anchor="ctr"/>
          <a:lstStyle>
            <a:defPPr>
              <a:defRPr lang="en-US"/>
            </a:defPPr>
            <a:lvl1pPr marL="0" algn="r" defTabSz="1219170" rtl="0" eaLnBrk="1" latinLnBrk="0" hangingPunct="1">
              <a:defRPr sz="2133"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39C1FD0-413A-49E5-8826-76B11110A2B6}" type="slidenum">
              <a:rPr lang="en-US" smtClean="0"/>
              <a:pPr/>
              <a:t>30</a:t>
            </a:fld>
            <a:endParaRPr lang="en-US" dirty="0"/>
          </a:p>
        </p:txBody>
      </p:sp>
      <p:graphicFrame>
        <p:nvGraphicFramePr>
          <p:cNvPr id="5" name="Chart 4">
            <a:extLst>
              <a:ext uri="{FF2B5EF4-FFF2-40B4-BE49-F238E27FC236}">
                <a16:creationId xmlns:a16="http://schemas.microsoft.com/office/drawing/2014/main" id="{A9AE48DD-384F-4D07-A9C0-676D9929F7BF}"/>
              </a:ext>
            </a:extLst>
          </p:cNvPr>
          <p:cNvGraphicFramePr>
            <a:graphicFrameLocks/>
          </p:cNvGraphicFramePr>
          <p:nvPr>
            <p:extLst>
              <p:ext uri="{D42A27DB-BD31-4B8C-83A1-F6EECF244321}">
                <p14:modId xmlns:p14="http://schemas.microsoft.com/office/powerpoint/2010/main" val="568699355"/>
              </p:ext>
            </p:extLst>
          </p:nvPr>
        </p:nvGraphicFramePr>
        <p:xfrm>
          <a:off x="2439242" y="1600202"/>
          <a:ext cx="7313519" cy="4360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752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dirty="0"/>
              <a:t>Race and Ethnicity of Physics Bachelors</a:t>
            </a:r>
            <a:br>
              <a:rPr lang="en-US" sz="3200" b="1" cap="all" dirty="0"/>
            </a:br>
            <a:r>
              <a:rPr lang="en-US" sz="3200" dirty="0"/>
              <a:t>Classes of 2017 and 2018 (2-Year Average)</a:t>
            </a:r>
          </a:p>
        </p:txBody>
      </p:sp>
      <p:graphicFrame>
        <p:nvGraphicFramePr>
          <p:cNvPr id="3" name="Table 2">
            <a:extLst>
              <a:ext uri="{FF2B5EF4-FFF2-40B4-BE49-F238E27FC236}">
                <a16:creationId xmlns:a16="http://schemas.microsoft.com/office/drawing/2014/main" id="{0E48DB72-5774-4253-B9DC-083C9DDA89BD}"/>
              </a:ext>
            </a:extLst>
          </p:cNvPr>
          <p:cNvGraphicFramePr>
            <a:graphicFrameLocks noGrp="1"/>
          </p:cNvGraphicFramePr>
          <p:nvPr>
            <p:extLst>
              <p:ext uri="{D42A27DB-BD31-4B8C-83A1-F6EECF244321}">
                <p14:modId xmlns:p14="http://schemas.microsoft.com/office/powerpoint/2010/main" val="3265273400"/>
              </p:ext>
            </p:extLst>
          </p:nvPr>
        </p:nvGraphicFramePr>
        <p:xfrm>
          <a:off x="1981204" y="1600207"/>
          <a:ext cx="8229600" cy="3522135"/>
        </p:xfrm>
        <a:graphic>
          <a:graphicData uri="http://schemas.openxmlformats.org/drawingml/2006/table">
            <a:tbl>
              <a:tblPr firstRow="1" firstCol="1" bandRow="1">
                <a:tableStyleId>{5C22544A-7EE6-4342-B048-85BDC9FD1C3A}</a:tableStyleId>
              </a:tblPr>
              <a:tblGrid>
                <a:gridCol w="3155728">
                  <a:extLst>
                    <a:ext uri="{9D8B030D-6E8A-4147-A177-3AD203B41FA5}">
                      <a16:colId xmlns:a16="http://schemas.microsoft.com/office/drawing/2014/main" val="3098625526"/>
                    </a:ext>
                  </a:extLst>
                </a:gridCol>
                <a:gridCol w="2336651">
                  <a:extLst>
                    <a:ext uri="{9D8B030D-6E8A-4147-A177-3AD203B41FA5}">
                      <a16:colId xmlns:a16="http://schemas.microsoft.com/office/drawing/2014/main" val="1001816459"/>
                    </a:ext>
                  </a:extLst>
                </a:gridCol>
                <a:gridCol w="2737221">
                  <a:extLst>
                    <a:ext uri="{9D8B030D-6E8A-4147-A177-3AD203B41FA5}">
                      <a16:colId xmlns:a16="http://schemas.microsoft.com/office/drawing/2014/main" val="4249314587"/>
                    </a:ext>
                  </a:extLst>
                </a:gridCol>
              </a:tblGrid>
              <a:tr h="880533">
                <a:tc>
                  <a:txBody>
                    <a:bodyPr/>
                    <a:lstStyle/>
                    <a:p>
                      <a:pPr marL="0" marR="0">
                        <a:spcBef>
                          <a:spcPts val="0"/>
                        </a:spcBef>
                        <a:spcAft>
                          <a:spcPts val="0"/>
                        </a:spcAft>
                      </a:pPr>
                      <a:r>
                        <a:rPr lang="en-US" sz="1600" dirty="0">
                          <a:effectLst/>
                        </a:rPr>
                        <a:t> </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a:t>
                      </a:r>
                    </a:p>
                    <a:p>
                      <a:pPr marL="0" marR="0" algn="ctr">
                        <a:spcBef>
                          <a:spcPts val="0"/>
                        </a:spcBef>
                        <a:spcAft>
                          <a:spcPts val="0"/>
                        </a:spcAft>
                      </a:pPr>
                      <a:r>
                        <a:rPr lang="en-US" sz="1600" dirty="0">
                          <a:effectLst/>
                        </a:rPr>
                        <a:t>Number</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Percent of all </a:t>
                      </a:r>
                    </a:p>
                    <a:p>
                      <a:pPr marL="0" marR="0" algn="ctr">
                        <a:spcBef>
                          <a:spcPts val="0"/>
                        </a:spcBef>
                        <a:spcAft>
                          <a:spcPts val="0"/>
                        </a:spcAft>
                      </a:pPr>
                      <a:r>
                        <a:rPr lang="en-US" sz="1600" dirty="0">
                          <a:effectLst/>
                        </a:rPr>
                        <a:t>Physics Bachelors</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35981188"/>
                  </a:ext>
                </a:extLst>
              </a:tr>
              <a:tr h="440267">
                <a:tc>
                  <a:txBody>
                    <a:bodyPr/>
                    <a:lstStyle/>
                    <a:p>
                      <a:pPr marL="0" marR="0" algn="r">
                        <a:spcBef>
                          <a:spcPts val="0"/>
                        </a:spcBef>
                        <a:spcAft>
                          <a:spcPts val="0"/>
                        </a:spcAft>
                      </a:pPr>
                      <a:r>
                        <a:rPr lang="en-US" sz="1600">
                          <a:effectLst/>
                        </a:rPr>
                        <a:t>White</a:t>
                      </a:r>
                      <a:endParaRPr lang="en-US" sz="16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6140</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 77</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42796510"/>
                  </a:ext>
                </a:extLst>
              </a:tr>
              <a:tr h="440267">
                <a:tc>
                  <a:txBody>
                    <a:bodyPr/>
                    <a:lstStyle/>
                    <a:p>
                      <a:pPr marL="0" marR="0" algn="r">
                        <a:spcBef>
                          <a:spcPts val="0"/>
                        </a:spcBef>
                        <a:spcAft>
                          <a:spcPts val="0"/>
                        </a:spcAft>
                      </a:pPr>
                      <a:r>
                        <a:rPr lang="en-US" sz="1600">
                          <a:effectLst/>
                        </a:rPr>
                        <a:t>Asian American</a:t>
                      </a:r>
                      <a:endParaRPr lang="en-US" sz="16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651</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   8</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65079110"/>
                  </a:ext>
                </a:extLst>
              </a:tr>
              <a:tr h="440267">
                <a:tc>
                  <a:txBody>
                    <a:bodyPr/>
                    <a:lstStyle/>
                    <a:p>
                      <a:pPr marL="0" marR="0" algn="r">
                        <a:spcBef>
                          <a:spcPts val="0"/>
                        </a:spcBef>
                        <a:spcAft>
                          <a:spcPts val="0"/>
                        </a:spcAft>
                      </a:pPr>
                      <a:r>
                        <a:rPr lang="en-US" sz="1600">
                          <a:effectLst/>
                        </a:rPr>
                        <a:t>Hispanic American</a:t>
                      </a:r>
                      <a:endParaRPr lang="en-US" sz="16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686</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   9</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4621304"/>
                  </a:ext>
                </a:extLst>
              </a:tr>
              <a:tr h="440267">
                <a:tc>
                  <a:txBody>
                    <a:bodyPr/>
                    <a:lstStyle/>
                    <a:p>
                      <a:pPr marL="0" marR="0" algn="r">
                        <a:spcBef>
                          <a:spcPts val="0"/>
                        </a:spcBef>
                        <a:spcAft>
                          <a:spcPts val="0"/>
                        </a:spcAft>
                      </a:pPr>
                      <a:r>
                        <a:rPr lang="en-US" sz="1600" dirty="0">
                          <a:effectLst/>
                        </a:rPr>
                        <a:t>African American/Black</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284</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   4</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74813979"/>
                  </a:ext>
                </a:extLst>
              </a:tr>
              <a:tr h="440267">
                <a:tc>
                  <a:txBody>
                    <a:bodyPr/>
                    <a:lstStyle/>
                    <a:p>
                      <a:pPr marL="0" marR="0" algn="r">
                        <a:spcBef>
                          <a:spcPts val="0"/>
                        </a:spcBef>
                        <a:spcAft>
                          <a:spcPts val="0"/>
                        </a:spcAft>
                      </a:pPr>
                      <a:r>
                        <a:rPr lang="en-US" sz="1600">
                          <a:effectLst/>
                        </a:rPr>
                        <a:t>Other US citizens</a:t>
                      </a:r>
                      <a:endParaRPr lang="en-US" sz="16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228</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   3</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7704329"/>
                  </a:ext>
                </a:extLst>
              </a:tr>
              <a:tr h="440267">
                <a:tc>
                  <a:txBody>
                    <a:bodyPr/>
                    <a:lstStyle/>
                    <a:p>
                      <a:pPr marL="0" marR="0" algn="r">
                        <a:spcBef>
                          <a:spcPts val="0"/>
                        </a:spcBef>
                        <a:spcAft>
                          <a:spcPts val="0"/>
                        </a:spcAft>
                      </a:pPr>
                      <a:r>
                        <a:rPr lang="en-US" sz="1600" dirty="0">
                          <a:effectLst/>
                        </a:rPr>
                        <a:t>Total US Citizen</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7989</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100</a:t>
                      </a:r>
                      <a:endParaRPr lang="en-US"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2926868"/>
                  </a:ext>
                </a:extLst>
              </a:tr>
            </a:tbl>
          </a:graphicData>
        </a:graphic>
      </p:graphicFrame>
    </p:spTree>
    <p:extLst>
      <p:ext uri="{BB962C8B-B14F-4D97-AF65-F5344CB8AC3E}">
        <p14:creationId xmlns:p14="http://schemas.microsoft.com/office/powerpoint/2010/main" val="139956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636BAD-D765-4F8F-AA5D-DD13A2ECFD4F}"/>
              </a:ext>
            </a:extLst>
          </p:cNvPr>
          <p:cNvSpPr>
            <a:spLocks noGrp="1"/>
          </p:cNvSpPr>
          <p:nvPr>
            <p:ph type="title"/>
          </p:nvPr>
        </p:nvSpPr>
        <p:spPr/>
        <p:txBody>
          <a:bodyPr>
            <a:normAutofit fontScale="90000"/>
          </a:bodyPr>
          <a:lstStyle/>
          <a:p>
            <a:pPr algn="ctr"/>
            <a:r>
              <a:rPr lang="en-US" sz="3600" dirty="0"/>
              <a:t>Number of African American and Hispanic Women </a:t>
            </a:r>
            <a:br>
              <a:rPr lang="en-US" sz="3600" dirty="0"/>
            </a:br>
            <a:r>
              <a:rPr lang="en-US" sz="3600" dirty="0"/>
              <a:t>Earning Physics Bachelor’s Degrees</a:t>
            </a:r>
            <a:br>
              <a:rPr lang="en-US" dirty="0"/>
            </a:br>
            <a:endParaRPr lang="en-US" dirty="0"/>
          </a:p>
        </p:txBody>
      </p:sp>
      <p:pic>
        <p:nvPicPr>
          <p:cNvPr id="3" name="Picture 2">
            <a:extLst>
              <a:ext uri="{FF2B5EF4-FFF2-40B4-BE49-F238E27FC236}">
                <a16:creationId xmlns:a16="http://schemas.microsoft.com/office/drawing/2014/main" id="{C36D7B8E-07E2-4C08-8450-0ED84838448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402" t="10555"/>
          <a:stretch/>
        </p:blipFill>
        <p:spPr>
          <a:xfrm>
            <a:off x="3278831" y="1209675"/>
            <a:ext cx="5689429" cy="4874514"/>
          </a:xfrm>
          <a:prstGeom prst="rect">
            <a:avLst/>
          </a:prstGeom>
        </p:spPr>
      </p:pic>
    </p:spTree>
    <p:extLst>
      <p:ext uri="{BB962C8B-B14F-4D97-AF65-F5344CB8AC3E}">
        <p14:creationId xmlns:p14="http://schemas.microsoft.com/office/powerpoint/2010/main" val="213482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B487B5-55AA-4BE4-A3B4-236CBF58368C}"/>
              </a:ext>
            </a:extLst>
          </p:cNvPr>
          <p:cNvSpPr>
            <a:spLocks noGrp="1"/>
          </p:cNvSpPr>
          <p:nvPr>
            <p:ph type="title"/>
          </p:nvPr>
        </p:nvSpPr>
        <p:spPr/>
        <p:txBody>
          <a:bodyPr/>
          <a:lstStyle/>
          <a:p>
            <a:r>
              <a:rPr lang="en-US" dirty="0"/>
              <a:t>Science is more innovative with diversity</a:t>
            </a:r>
          </a:p>
        </p:txBody>
      </p:sp>
      <p:sp>
        <p:nvSpPr>
          <p:cNvPr id="7" name="Content Placeholder 6">
            <a:extLst>
              <a:ext uri="{FF2B5EF4-FFF2-40B4-BE49-F238E27FC236}">
                <a16:creationId xmlns:a16="http://schemas.microsoft.com/office/drawing/2014/main" id="{10F0D312-DD9C-41D2-9F3C-CFCDA5137109}"/>
              </a:ext>
            </a:extLst>
          </p:cNvPr>
          <p:cNvSpPr>
            <a:spLocks noGrp="1"/>
          </p:cNvSpPr>
          <p:nvPr>
            <p:ph idx="1"/>
          </p:nvPr>
        </p:nvSpPr>
        <p:spPr/>
        <p:txBody>
          <a:bodyPr>
            <a:normAutofit lnSpcReduction="10000"/>
          </a:bodyPr>
          <a:lstStyle/>
          <a:p>
            <a:r>
              <a:rPr lang="en-US" dirty="0"/>
              <a:t>The Diversity–Innovation Paradox in Science (Hofstra et al., 2020)</a:t>
            </a:r>
          </a:p>
          <a:p>
            <a:r>
              <a:rPr lang="en-US" dirty="0"/>
              <a:t>“By analyzing data from nearly all US PhD recipients and their dissertations across three decades, this paper finds</a:t>
            </a:r>
          </a:p>
          <a:p>
            <a:r>
              <a:rPr lang="en-US" dirty="0"/>
              <a:t>demographically underrepresented students innovate at higher rates than majority students, </a:t>
            </a:r>
          </a:p>
          <a:p>
            <a:r>
              <a:rPr lang="en-US" dirty="0"/>
              <a:t>but their novel contributions are discounted and less likely to earn them academic positions. </a:t>
            </a:r>
          </a:p>
          <a:p>
            <a:r>
              <a:rPr lang="en-US" dirty="0"/>
              <a:t>The discounting of minorities’ innovations may partly explain their underrepresentation in influential positions of academia.” (PNAS April 14, 2020, https://doi.org/10.1073/pnas.1915378117)</a:t>
            </a:r>
          </a:p>
        </p:txBody>
      </p:sp>
      <p:sp>
        <p:nvSpPr>
          <p:cNvPr id="3" name="Date Placeholder 2">
            <a:extLst>
              <a:ext uri="{FF2B5EF4-FFF2-40B4-BE49-F238E27FC236}">
                <a16:creationId xmlns:a16="http://schemas.microsoft.com/office/drawing/2014/main" id="{1217CA3B-EFB7-452C-9A2C-00951CE1C9E2}"/>
              </a:ext>
            </a:extLst>
          </p:cNvPr>
          <p:cNvSpPr>
            <a:spLocks noGrp="1"/>
          </p:cNvSpPr>
          <p:nvPr>
            <p:ph type="dt" sz="half" idx="10"/>
          </p:nvPr>
        </p:nvSpPr>
        <p:spPr/>
        <p:txBody>
          <a:bodyPr/>
          <a:lstStyle/>
          <a:p>
            <a:r>
              <a:rPr lang="en-US"/>
              <a:t>1/22/2023</a:t>
            </a:r>
            <a:endParaRPr lang="en-US" dirty="0"/>
          </a:p>
        </p:txBody>
      </p:sp>
      <p:sp>
        <p:nvSpPr>
          <p:cNvPr id="4" name="Footer Placeholder 3">
            <a:extLst>
              <a:ext uri="{FF2B5EF4-FFF2-40B4-BE49-F238E27FC236}">
                <a16:creationId xmlns:a16="http://schemas.microsoft.com/office/drawing/2014/main" id="{DBC646AE-242A-4E33-B73F-B5C05F6FA5A7}"/>
              </a:ext>
            </a:extLst>
          </p:cNvPr>
          <p:cNvSpPr>
            <a:spLocks noGrp="1"/>
          </p:cNvSpPr>
          <p:nvPr>
            <p:ph type="ftr" sz="quarter" idx="11"/>
          </p:nvPr>
        </p:nvSpPr>
        <p:spPr/>
        <p:txBody>
          <a:bodyPr/>
          <a:lstStyle/>
          <a:p>
            <a:r>
              <a:rPr lang="en-US"/>
              <a:t>CUWiP</a:t>
            </a:r>
            <a:endParaRPr lang="en-US" dirty="0"/>
          </a:p>
        </p:txBody>
      </p:sp>
      <p:sp>
        <p:nvSpPr>
          <p:cNvPr id="5" name="Slide Number Placeholder 4">
            <a:extLst>
              <a:ext uri="{FF2B5EF4-FFF2-40B4-BE49-F238E27FC236}">
                <a16:creationId xmlns:a16="http://schemas.microsoft.com/office/drawing/2014/main" id="{ADCD7EC4-9805-4F74-89F7-6E966B1D904D}"/>
              </a:ext>
            </a:extLst>
          </p:cNvPr>
          <p:cNvSpPr>
            <a:spLocks noGrp="1"/>
          </p:cNvSpPr>
          <p:nvPr>
            <p:ph type="sldNum" sz="quarter" idx="12"/>
          </p:nvPr>
        </p:nvSpPr>
        <p:spPr/>
        <p:txBody>
          <a:bodyPr/>
          <a:lstStyle/>
          <a:p>
            <a:fld id="{294461B9-6C01-4598-AA04-D52C3CF04B44}" type="slidenum">
              <a:rPr lang="en-US" smtClean="0"/>
              <a:t>33</a:t>
            </a:fld>
            <a:endParaRPr lang="en-US"/>
          </a:p>
        </p:txBody>
      </p:sp>
    </p:spTree>
    <p:extLst>
      <p:ext uri="{BB962C8B-B14F-4D97-AF65-F5344CB8AC3E}">
        <p14:creationId xmlns:p14="http://schemas.microsoft.com/office/powerpoint/2010/main" val="121376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115E68C-53B4-20D8-56B2-D553FEFC4B62}"/>
              </a:ext>
            </a:extLst>
          </p:cNvPr>
          <p:cNvSpPr>
            <a:spLocks noGrp="1"/>
          </p:cNvSpPr>
          <p:nvPr>
            <p:ph type="title"/>
          </p:nvPr>
        </p:nvSpPr>
        <p:spPr>
          <a:xfrm>
            <a:off x="469557" y="365125"/>
            <a:ext cx="11121081" cy="1325563"/>
          </a:xfrm>
        </p:spPr>
        <p:txBody>
          <a:bodyPr/>
          <a:lstStyle/>
          <a:p>
            <a:r>
              <a:rPr lang="en-US" dirty="0"/>
              <a:t>Science goes farther with diversity</a:t>
            </a:r>
          </a:p>
        </p:txBody>
      </p:sp>
      <p:pic>
        <p:nvPicPr>
          <p:cNvPr id="7" name="Picture 6">
            <a:extLst>
              <a:ext uri="{FF2B5EF4-FFF2-40B4-BE49-F238E27FC236}">
                <a16:creationId xmlns:a16="http://schemas.microsoft.com/office/drawing/2014/main" id="{EBBC5914-8309-4184-BE08-C2751C906DCA}"/>
              </a:ext>
            </a:extLst>
          </p:cNvPr>
          <p:cNvPicPr>
            <a:picLocks noChangeAspect="1"/>
          </p:cNvPicPr>
          <p:nvPr/>
        </p:nvPicPr>
        <p:blipFill rotWithShape="1">
          <a:blip r:embed="rId3"/>
          <a:srcRect l="-203" r="-1" b="14963"/>
          <a:stretch/>
        </p:blipFill>
        <p:spPr>
          <a:xfrm>
            <a:off x="3343274" y="1278734"/>
            <a:ext cx="5191125" cy="5260171"/>
          </a:xfrm>
          <a:prstGeom prst="rect">
            <a:avLst/>
          </a:prstGeom>
          <a:noFill/>
        </p:spPr>
      </p:pic>
      <p:sp>
        <p:nvSpPr>
          <p:cNvPr id="3" name="Date Placeholder 2">
            <a:extLst>
              <a:ext uri="{FF2B5EF4-FFF2-40B4-BE49-F238E27FC236}">
                <a16:creationId xmlns:a16="http://schemas.microsoft.com/office/drawing/2014/main" id="{8CE6CB3D-9DCA-4DC2-9686-DCC95B342E0B}"/>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4" name="Footer Placeholder 3">
            <a:extLst>
              <a:ext uri="{FF2B5EF4-FFF2-40B4-BE49-F238E27FC236}">
                <a16:creationId xmlns:a16="http://schemas.microsoft.com/office/drawing/2014/main" id="{154807A7-029B-4300-8483-A9F13E81ED5F}"/>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dirty="0"/>
              <a:t>Nature 06 June 2018</a:t>
            </a:r>
          </a:p>
        </p:txBody>
      </p:sp>
      <p:sp>
        <p:nvSpPr>
          <p:cNvPr id="5" name="Slide Number Placeholder 4">
            <a:extLst>
              <a:ext uri="{FF2B5EF4-FFF2-40B4-BE49-F238E27FC236}">
                <a16:creationId xmlns:a16="http://schemas.microsoft.com/office/drawing/2014/main" id="{FDA473AD-D571-4A1A-AFCD-52D3126C1DD6}"/>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34</a:t>
            </a:fld>
            <a:endParaRPr lang="en-US"/>
          </a:p>
        </p:txBody>
      </p:sp>
    </p:spTree>
    <p:extLst>
      <p:ext uri="{BB962C8B-B14F-4D97-AF65-F5344CB8AC3E}">
        <p14:creationId xmlns:p14="http://schemas.microsoft.com/office/powerpoint/2010/main" val="2002911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45BD9-FBF8-4BB3-AC4D-9E3ADB4D9779}"/>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282A2999-5F57-4A1B-8CD6-B08E7FB04499}"/>
              </a:ext>
            </a:extLst>
          </p:cNvPr>
          <p:cNvSpPr>
            <a:spLocks noGrp="1"/>
          </p:cNvSpPr>
          <p:nvPr>
            <p:ph type="ftr" sz="quarter" idx="11"/>
          </p:nvPr>
        </p:nvSpPr>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D5CE2FAB-67D7-489B-BD06-FEBDEC7A8718}"/>
              </a:ext>
            </a:extLst>
          </p:cNvPr>
          <p:cNvSpPr>
            <a:spLocks noGrp="1"/>
          </p:cNvSpPr>
          <p:nvPr>
            <p:ph type="sldNum" sz="quarter" idx="12"/>
          </p:nvPr>
        </p:nvSpPr>
        <p:spPr/>
        <p:txBody>
          <a:bodyPr/>
          <a:lstStyle/>
          <a:p>
            <a:fld id="{294461B9-6C01-4598-AA04-D52C3CF04B44}" type="slidenum">
              <a:rPr lang="en-US" smtClean="0"/>
              <a:t>35</a:t>
            </a:fld>
            <a:endParaRPr lang="en-US" dirty="0"/>
          </a:p>
        </p:txBody>
      </p:sp>
      <p:pic>
        <p:nvPicPr>
          <p:cNvPr id="10" name="Picture 9">
            <a:extLst>
              <a:ext uri="{FF2B5EF4-FFF2-40B4-BE49-F238E27FC236}">
                <a16:creationId xmlns:a16="http://schemas.microsoft.com/office/drawing/2014/main" id="{9EB5CB44-0B33-4D52-A764-198A38FFA9DB}"/>
              </a:ext>
            </a:extLst>
          </p:cNvPr>
          <p:cNvPicPr>
            <a:picLocks noChangeAspect="1"/>
          </p:cNvPicPr>
          <p:nvPr/>
        </p:nvPicPr>
        <p:blipFill>
          <a:blip r:embed="rId2"/>
          <a:stretch>
            <a:fillRect/>
          </a:stretch>
        </p:blipFill>
        <p:spPr>
          <a:xfrm>
            <a:off x="866775" y="228600"/>
            <a:ext cx="10458450" cy="6400800"/>
          </a:xfrm>
          <a:prstGeom prst="rect">
            <a:avLst/>
          </a:prstGeom>
        </p:spPr>
      </p:pic>
      <p:sp>
        <p:nvSpPr>
          <p:cNvPr id="11" name="TextBox 10">
            <a:extLst>
              <a:ext uri="{FF2B5EF4-FFF2-40B4-BE49-F238E27FC236}">
                <a16:creationId xmlns:a16="http://schemas.microsoft.com/office/drawing/2014/main" id="{0E557F61-AED6-430E-BA27-4B833E61723F}"/>
              </a:ext>
            </a:extLst>
          </p:cNvPr>
          <p:cNvSpPr txBox="1"/>
          <p:nvPr/>
        </p:nvSpPr>
        <p:spPr>
          <a:xfrm>
            <a:off x="981075" y="6416675"/>
            <a:ext cx="7282763" cy="261610"/>
          </a:xfrm>
          <a:prstGeom prst="rect">
            <a:avLst/>
          </a:prstGeom>
          <a:noFill/>
        </p:spPr>
        <p:txBody>
          <a:bodyPr wrap="none" rtlCol="0">
            <a:spAutoFit/>
          </a:bodyPr>
          <a:lstStyle/>
          <a:p>
            <a:r>
              <a:rPr lang="en-US" sz="1100" dirty="0">
                <a:solidFill>
                  <a:schemeClr val="bg1">
                    <a:lumMod val="65000"/>
                  </a:schemeClr>
                </a:solidFill>
              </a:rPr>
              <a:t>https://www.mobilizegreen.org/blog/2018/9/30/environmental-equity-vs-environmental-justice-whats-the-difference</a:t>
            </a:r>
          </a:p>
        </p:txBody>
      </p:sp>
    </p:spTree>
    <p:extLst>
      <p:ext uri="{BB962C8B-B14F-4D97-AF65-F5344CB8AC3E}">
        <p14:creationId xmlns:p14="http://schemas.microsoft.com/office/powerpoint/2010/main" val="275611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1AD7B4D-DA21-AA63-F48B-C48B9AD72CE2}"/>
              </a:ext>
            </a:extLst>
          </p:cNvPr>
          <p:cNvSpPr>
            <a:spLocks noGrp="1"/>
          </p:cNvSpPr>
          <p:nvPr>
            <p:ph type="title"/>
          </p:nvPr>
        </p:nvSpPr>
        <p:spPr>
          <a:xfrm>
            <a:off x="469557" y="365125"/>
            <a:ext cx="11121081" cy="1325563"/>
          </a:xfrm>
        </p:spPr>
        <p:txBody>
          <a:bodyPr/>
          <a:lstStyle/>
          <a:p>
            <a:r>
              <a:rPr lang="en-US" dirty="0"/>
              <a:t>Goal:</a:t>
            </a:r>
          </a:p>
        </p:txBody>
      </p:sp>
      <p:pic>
        <p:nvPicPr>
          <p:cNvPr id="6" name="Picture 5">
            <a:extLst>
              <a:ext uri="{FF2B5EF4-FFF2-40B4-BE49-F238E27FC236}">
                <a16:creationId xmlns:a16="http://schemas.microsoft.com/office/drawing/2014/main" id="{E5F18C3A-83EE-4D2B-99A7-A2F2558AE012}"/>
              </a:ext>
            </a:extLst>
          </p:cNvPr>
          <p:cNvPicPr>
            <a:picLocks noChangeAspect="1"/>
          </p:cNvPicPr>
          <p:nvPr/>
        </p:nvPicPr>
        <p:blipFill>
          <a:blip r:embed="rId2"/>
          <a:stretch>
            <a:fillRect/>
          </a:stretch>
        </p:blipFill>
        <p:spPr>
          <a:xfrm>
            <a:off x="2876954" y="1825625"/>
            <a:ext cx="6306287" cy="4351338"/>
          </a:xfrm>
          <a:prstGeom prst="rect">
            <a:avLst/>
          </a:prstGeom>
          <a:noFill/>
        </p:spPr>
      </p:pic>
      <p:sp>
        <p:nvSpPr>
          <p:cNvPr id="13" name="Date Placeholder 3">
            <a:extLst>
              <a:ext uri="{FF2B5EF4-FFF2-40B4-BE49-F238E27FC236}">
                <a16:creationId xmlns:a16="http://schemas.microsoft.com/office/drawing/2014/main" id="{8532AA12-1D20-5949-96E9-D33D6BD38E15}"/>
              </a:ext>
            </a:extLst>
          </p:cNvPr>
          <p:cNvSpPr>
            <a:spLocks noGrp="1"/>
          </p:cNvSpPr>
          <p:nvPr>
            <p:ph type="dt" sz="half" idx="10"/>
          </p:nvPr>
        </p:nvSpPr>
        <p:spPr>
          <a:xfrm>
            <a:off x="469557" y="6356350"/>
            <a:ext cx="2743200" cy="365125"/>
          </a:xfrm>
        </p:spPr>
        <p:txBody>
          <a:bodyPr/>
          <a:lstStyle/>
          <a:p>
            <a:pPr>
              <a:spcAft>
                <a:spcPts val="600"/>
              </a:spcAft>
            </a:pPr>
            <a:r>
              <a:rPr lang="en-US"/>
              <a:t>1/22/2023</a:t>
            </a:r>
          </a:p>
        </p:txBody>
      </p:sp>
      <p:sp>
        <p:nvSpPr>
          <p:cNvPr id="3" name="Footer Placeholder 2">
            <a:extLst>
              <a:ext uri="{FF2B5EF4-FFF2-40B4-BE49-F238E27FC236}">
                <a16:creationId xmlns:a16="http://schemas.microsoft.com/office/drawing/2014/main" id="{78E56BC8-38EC-4504-AF38-71F886291175}"/>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dirty="0" err="1"/>
              <a:t>CUWiP</a:t>
            </a:r>
            <a:endParaRPr lang="en-US" dirty="0"/>
          </a:p>
        </p:txBody>
      </p:sp>
      <p:sp>
        <p:nvSpPr>
          <p:cNvPr id="15" name="Slide Number Placeholder 5">
            <a:extLst>
              <a:ext uri="{FF2B5EF4-FFF2-40B4-BE49-F238E27FC236}">
                <a16:creationId xmlns:a16="http://schemas.microsoft.com/office/drawing/2014/main" id="{62D862E5-B151-641B-C037-D7F21AF99854}"/>
              </a:ext>
            </a:extLst>
          </p:cNvPr>
          <p:cNvSpPr>
            <a:spLocks noGrp="1"/>
          </p:cNvSpPr>
          <p:nvPr>
            <p:ph type="sldNum" sz="quarter" idx="12"/>
          </p:nvPr>
        </p:nvSpPr>
        <p:spPr>
          <a:xfrm>
            <a:off x="8360283" y="6356350"/>
            <a:ext cx="2743200" cy="365125"/>
          </a:xfrm>
        </p:spPr>
        <p:txBody>
          <a:bodyPr/>
          <a:lstStyle/>
          <a:p>
            <a:pPr>
              <a:spcAft>
                <a:spcPts val="600"/>
              </a:spcAft>
            </a:pPr>
            <a:fld id="{294461B9-6C01-4598-AA04-D52C3CF04B44}" type="slidenum">
              <a:rPr lang="en-US" smtClean="0"/>
              <a:pPr>
                <a:spcAft>
                  <a:spcPts val="600"/>
                </a:spcAft>
              </a:pPr>
              <a:t>36</a:t>
            </a:fld>
            <a:endParaRPr lang="en-US"/>
          </a:p>
        </p:txBody>
      </p:sp>
      <p:sp>
        <p:nvSpPr>
          <p:cNvPr id="2" name="Date Placeholder 1" hidden="1">
            <a:extLst>
              <a:ext uri="{FF2B5EF4-FFF2-40B4-BE49-F238E27FC236}">
                <a16:creationId xmlns:a16="http://schemas.microsoft.com/office/drawing/2014/main" id="{D89D229A-F77D-4280-8127-C78607BBEDA3}"/>
              </a:ext>
            </a:extLst>
          </p:cNvPr>
          <p:cNvSpPr>
            <a:spLocks noGrp="1"/>
          </p:cNvSpPr>
          <p:nvPr>
            <p:ph type="dt" sz="half" idx="10"/>
          </p:nvPr>
        </p:nvSpPr>
        <p:spPr/>
        <p:txBody>
          <a:bodyPr/>
          <a:lstStyle/>
          <a:p>
            <a:pPr>
              <a:spcAft>
                <a:spcPts val="600"/>
              </a:spcAft>
            </a:pPr>
            <a:r>
              <a:rPr lang="en-US"/>
              <a:t>11/9/2022</a:t>
            </a:r>
          </a:p>
        </p:txBody>
      </p:sp>
      <p:sp>
        <p:nvSpPr>
          <p:cNvPr id="4" name="Slide Number Placeholder 3" hidden="1">
            <a:extLst>
              <a:ext uri="{FF2B5EF4-FFF2-40B4-BE49-F238E27FC236}">
                <a16:creationId xmlns:a16="http://schemas.microsoft.com/office/drawing/2014/main" id="{50D0020A-50B4-41FB-8B41-9E393922BD6E}"/>
              </a:ext>
            </a:extLst>
          </p:cNvPr>
          <p:cNvSpPr>
            <a:spLocks noGrp="1"/>
          </p:cNvSpPr>
          <p:nvPr>
            <p:ph type="sldNum" sz="quarter" idx="12"/>
          </p:nvPr>
        </p:nvSpPr>
        <p:spPr/>
        <p:txBody>
          <a:bodyPr/>
          <a:lstStyle/>
          <a:p>
            <a:pPr>
              <a:spcAft>
                <a:spcPts val="600"/>
              </a:spcAft>
            </a:pPr>
            <a:fld id="{294461B9-6C01-4598-AA04-D52C3CF04B44}" type="slidenum">
              <a:rPr lang="en-US" smtClean="0"/>
              <a:pPr>
                <a:spcAft>
                  <a:spcPts val="600"/>
                </a:spcAft>
              </a:pPr>
              <a:t>36</a:t>
            </a:fld>
            <a:endParaRPr lang="en-US"/>
          </a:p>
        </p:txBody>
      </p:sp>
      <p:sp>
        <p:nvSpPr>
          <p:cNvPr id="7" name="TextBox 6">
            <a:extLst>
              <a:ext uri="{FF2B5EF4-FFF2-40B4-BE49-F238E27FC236}">
                <a16:creationId xmlns:a16="http://schemas.microsoft.com/office/drawing/2014/main" id="{34B54C17-4D26-4B18-B5C6-39C3DC1D8166}"/>
              </a:ext>
            </a:extLst>
          </p:cNvPr>
          <p:cNvSpPr txBox="1"/>
          <p:nvPr/>
        </p:nvSpPr>
        <p:spPr>
          <a:xfrm>
            <a:off x="2003537" y="6417498"/>
            <a:ext cx="4852610" cy="261610"/>
          </a:xfrm>
          <a:prstGeom prst="rect">
            <a:avLst/>
          </a:prstGeom>
          <a:noFill/>
        </p:spPr>
        <p:txBody>
          <a:bodyPr wrap="none" rtlCol="0">
            <a:spAutoFit/>
          </a:bodyPr>
          <a:lstStyle/>
          <a:p>
            <a:r>
              <a:rPr lang="en-US" sz="1100" dirty="0">
                <a:solidFill>
                  <a:schemeClr val="bg1">
                    <a:lumMod val="65000"/>
                  </a:schemeClr>
                </a:solidFill>
              </a:rPr>
              <a:t>https://dartmed.dartmouth.edu/spring19/html/features_impostor_syndrome/</a:t>
            </a:r>
          </a:p>
        </p:txBody>
      </p:sp>
    </p:spTree>
    <p:extLst>
      <p:ext uri="{BB962C8B-B14F-4D97-AF65-F5344CB8AC3E}">
        <p14:creationId xmlns:p14="http://schemas.microsoft.com/office/powerpoint/2010/main" val="419239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4BE4-9399-4BEA-A16F-0A7E33B328CC}"/>
              </a:ext>
            </a:extLst>
          </p:cNvPr>
          <p:cNvSpPr>
            <a:spLocks noGrp="1"/>
          </p:cNvSpPr>
          <p:nvPr>
            <p:ph type="title"/>
          </p:nvPr>
        </p:nvSpPr>
        <p:spPr>
          <a:xfrm>
            <a:off x="469557" y="365125"/>
            <a:ext cx="11121081" cy="1325563"/>
          </a:xfrm>
        </p:spPr>
        <p:txBody>
          <a:bodyPr anchor="ctr">
            <a:normAutofit/>
          </a:bodyPr>
          <a:lstStyle/>
          <a:p>
            <a:r>
              <a:rPr lang="en-US" sz="3700"/>
              <a:t>Things that reduced impostorism in the Longitudinal Study of Astronomy Graduate Students </a:t>
            </a:r>
          </a:p>
        </p:txBody>
      </p:sp>
      <p:sp>
        <p:nvSpPr>
          <p:cNvPr id="4" name="Date Placeholder 3">
            <a:extLst>
              <a:ext uri="{FF2B5EF4-FFF2-40B4-BE49-F238E27FC236}">
                <a16:creationId xmlns:a16="http://schemas.microsoft.com/office/drawing/2014/main" id="{D8A4AAC8-3B3C-4A8F-8E46-60ED00530D03}"/>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D1CA4241-94F0-425B-8F0B-C70AA350757E}"/>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B72A8056-B503-44AF-ABE3-3C8A5BF55324}"/>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37</a:t>
            </a:fld>
            <a:endParaRPr lang="en-US"/>
          </a:p>
        </p:txBody>
      </p:sp>
      <p:graphicFrame>
        <p:nvGraphicFramePr>
          <p:cNvPr id="8" name="Content Placeholder 2">
            <a:extLst>
              <a:ext uri="{FF2B5EF4-FFF2-40B4-BE49-F238E27FC236}">
                <a16:creationId xmlns:a16="http://schemas.microsoft.com/office/drawing/2014/main" id="{62A755E8-1498-32DD-4FAD-15392AB90ED1}"/>
              </a:ext>
            </a:extLst>
          </p:cNvPr>
          <p:cNvGraphicFramePr>
            <a:graphicFrameLocks noGrp="1"/>
          </p:cNvGraphicFramePr>
          <p:nvPr>
            <p:ph idx="1"/>
            <p:extLst>
              <p:ext uri="{D42A27DB-BD31-4B8C-83A1-F6EECF244321}">
                <p14:modId xmlns:p14="http://schemas.microsoft.com/office/powerpoint/2010/main" val="1349984892"/>
              </p:ext>
            </p:extLst>
          </p:nvPr>
        </p:nvGraphicFramePr>
        <p:xfrm>
          <a:off x="469557" y="1825625"/>
          <a:ext cx="111210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287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0D1C-3379-4771-BCC8-32CA22D27E93}"/>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62038D71-A1B9-41D7-8EB1-36755F674AE4}"/>
              </a:ext>
            </a:extLst>
          </p:cNvPr>
          <p:cNvSpPr>
            <a:spLocks noGrp="1"/>
          </p:cNvSpPr>
          <p:nvPr>
            <p:ph idx="1"/>
          </p:nvPr>
        </p:nvSpPr>
        <p:spPr/>
        <p:txBody>
          <a:bodyPr/>
          <a:lstStyle/>
          <a:p>
            <a:r>
              <a:rPr lang="en-US" dirty="0"/>
              <a:t>Self-disclose. Everyone struggles in school. This can help other people realize they aren’t the only one.</a:t>
            </a:r>
          </a:p>
          <a:p>
            <a:r>
              <a:rPr lang="en-US" dirty="0"/>
              <a:t>Participate in mentoring. Could YOU mentor or help someone?</a:t>
            </a:r>
          </a:p>
          <a:p>
            <a:r>
              <a:rPr lang="en-US" dirty="0"/>
              <a:t>Participate in DEI initiatives at your school.</a:t>
            </a:r>
          </a:p>
          <a:p>
            <a:r>
              <a:rPr lang="en-US" dirty="0"/>
              <a:t>Before you think: What’s wrong with someone else? Ask yourself: What could be going on in this situation that I don’t see?</a:t>
            </a:r>
          </a:p>
          <a:p>
            <a:r>
              <a:rPr lang="en-US" dirty="0"/>
              <a:t>Work for diversity and justice whenever you can. </a:t>
            </a:r>
          </a:p>
          <a:p>
            <a:r>
              <a:rPr lang="en-US" dirty="0"/>
              <a:t>You’re here; so now you know!</a:t>
            </a:r>
          </a:p>
        </p:txBody>
      </p:sp>
      <p:sp>
        <p:nvSpPr>
          <p:cNvPr id="4" name="Date Placeholder 3">
            <a:extLst>
              <a:ext uri="{FF2B5EF4-FFF2-40B4-BE49-F238E27FC236}">
                <a16:creationId xmlns:a16="http://schemas.microsoft.com/office/drawing/2014/main" id="{5ED6A71F-3F0B-4866-BA23-46200DA3C84B}"/>
              </a:ext>
            </a:extLst>
          </p:cNvPr>
          <p:cNvSpPr>
            <a:spLocks noGrp="1"/>
          </p:cNvSpPr>
          <p:nvPr>
            <p:ph type="dt" sz="half" idx="10"/>
          </p:nvPr>
        </p:nvSpPr>
        <p:spPr/>
        <p:txBody>
          <a:bodyPr/>
          <a:lstStyle/>
          <a:p>
            <a:r>
              <a:rPr lang="en-US"/>
              <a:t>1/22/2023</a:t>
            </a:r>
            <a:endParaRPr lang="en-US" dirty="0"/>
          </a:p>
        </p:txBody>
      </p:sp>
      <p:sp>
        <p:nvSpPr>
          <p:cNvPr id="5" name="Footer Placeholder 4">
            <a:extLst>
              <a:ext uri="{FF2B5EF4-FFF2-40B4-BE49-F238E27FC236}">
                <a16:creationId xmlns:a16="http://schemas.microsoft.com/office/drawing/2014/main" id="{E4DDC5F8-12FD-48CC-85B0-C2EAE57F292D}"/>
              </a:ext>
            </a:extLst>
          </p:cNvPr>
          <p:cNvSpPr>
            <a:spLocks noGrp="1"/>
          </p:cNvSpPr>
          <p:nvPr>
            <p:ph type="ftr" sz="quarter" idx="11"/>
          </p:nvPr>
        </p:nvSpPr>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B2258AE3-0601-41C9-A39E-189329F46ECE}"/>
              </a:ext>
            </a:extLst>
          </p:cNvPr>
          <p:cNvSpPr>
            <a:spLocks noGrp="1"/>
          </p:cNvSpPr>
          <p:nvPr>
            <p:ph type="sldNum" sz="quarter" idx="12"/>
          </p:nvPr>
        </p:nvSpPr>
        <p:spPr/>
        <p:txBody>
          <a:bodyPr/>
          <a:lstStyle/>
          <a:p>
            <a:fld id="{294461B9-6C01-4598-AA04-D52C3CF04B44}" type="slidenum">
              <a:rPr lang="en-US" smtClean="0"/>
              <a:t>38</a:t>
            </a:fld>
            <a:endParaRPr lang="en-US" dirty="0"/>
          </a:p>
        </p:txBody>
      </p:sp>
    </p:spTree>
    <p:extLst>
      <p:ext uri="{BB962C8B-B14F-4D97-AF65-F5344CB8AC3E}">
        <p14:creationId xmlns:p14="http://schemas.microsoft.com/office/powerpoint/2010/main" val="1461608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B6DF76-4ADA-4462-B42A-DB858DB91C41}"/>
              </a:ext>
            </a:extLst>
          </p:cNvPr>
          <p:cNvSpPr>
            <a:spLocks noGrp="1"/>
          </p:cNvSpPr>
          <p:nvPr>
            <p:ph type="ctrTitle"/>
          </p:nvPr>
        </p:nvSpPr>
        <p:spPr/>
        <p:txBody>
          <a:bodyPr>
            <a:normAutofit/>
          </a:bodyPr>
          <a:lstStyle/>
          <a:p>
            <a:r>
              <a:rPr lang="en-US" dirty="0"/>
              <a:t>Thank you!</a:t>
            </a:r>
          </a:p>
        </p:txBody>
      </p:sp>
      <p:sp>
        <p:nvSpPr>
          <p:cNvPr id="8" name="Subtitle 7">
            <a:extLst>
              <a:ext uri="{FF2B5EF4-FFF2-40B4-BE49-F238E27FC236}">
                <a16:creationId xmlns:a16="http://schemas.microsoft.com/office/drawing/2014/main" id="{5DBE3933-54A0-43A3-B684-39F8CDE6CCA3}"/>
              </a:ext>
            </a:extLst>
          </p:cNvPr>
          <p:cNvSpPr>
            <a:spLocks noGrp="1"/>
          </p:cNvSpPr>
          <p:nvPr>
            <p:ph type="subTitle" idx="1"/>
          </p:nvPr>
        </p:nvSpPr>
        <p:spPr/>
        <p:txBody>
          <a:bodyPr>
            <a:normAutofit/>
          </a:bodyPr>
          <a:lstStyle/>
          <a:p>
            <a:r>
              <a:rPr lang="en-US" dirty="0"/>
              <a:t>Thanks to my colleagues: Susan White, Starr Nicholson, Raymond Y. Chu, and Patrick Mulvey</a:t>
            </a:r>
          </a:p>
          <a:p>
            <a:r>
              <a:rPr lang="en-US" dirty="0"/>
              <a:t>Thanks to the National Science Foundation (1347723)</a:t>
            </a:r>
          </a:p>
        </p:txBody>
      </p:sp>
      <p:sp>
        <p:nvSpPr>
          <p:cNvPr id="9" name="Text Placeholder 8">
            <a:extLst>
              <a:ext uri="{FF2B5EF4-FFF2-40B4-BE49-F238E27FC236}">
                <a16:creationId xmlns:a16="http://schemas.microsoft.com/office/drawing/2014/main" id="{FB2EFF53-8550-422B-A993-17A8A0261FBE}"/>
              </a:ext>
            </a:extLst>
          </p:cNvPr>
          <p:cNvSpPr>
            <a:spLocks noGrp="1"/>
          </p:cNvSpPr>
          <p:nvPr>
            <p:ph type="body" sz="quarter" idx="10"/>
          </p:nvPr>
        </p:nvSpPr>
        <p:spPr/>
        <p:txBody>
          <a:bodyPr/>
          <a:lstStyle/>
          <a:p>
            <a:r>
              <a:rPr lang="en-US" dirty="0"/>
              <a:t>Rachel </a:t>
            </a:r>
            <a:r>
              <a:rPr lang="en-US"/>
              <a:t>Ivie </a:t>
            </a:r>
          </a:p>
          <a:p>
            <a:r>
              <a:rPr lang="en-US"/>
              <a:t>rivie</a:t>
            </a:r>
            <a:r>
              <a:rPr lang="en-US" dirty="0"/>
              <a:t>@aip.org</a:t>
            </a:r>
          </a:p>
        </p:txBody>
      </p:sp>
      <p:sp>
        <p:nvSpPr>
          <p:cNvPr id="4" name="Date Placeholder 3">
            <a:extLst>
              <a:ext uri="{FF2B5EF4-FFF2-40B4-BE49-F238E27FC236}">
                <a16:creationId xmlns:a16="http://schemas.microsoft.com/office/drawing/2014/main" id="{412FF6C5-ED96-4380-B63E-F94EB44C6C58}"/>
              </a:ext>
            </a:extLst>
          </p:cNvPr>
          <p:cNvSpPr>
            <a:spLocks noGrp="1"/>
          </p:cNvSpPr>
          <p:nvPr>
            <p:ph type="dt" sz="half" idx="4294967295"/>
          </p:nvPr>
        </p:nvSpPr>
        <p:spPr>
          <a:xfrm>
            <a:off x="0" y="6356350"/>
            <a:ext cx="2743200" cy="365125"/>
          </a:xfrm>
        </p:spPr>
        <p:txBody>
          <a:bodyPr/>
          <a:lstStyle/>
          <a:p>
            <a:r>
              <a:rPr lang="en-US"/>
              <a:t>1/22/2023</a:t>
            </a:r>
            <a:endParaRPr lang="en-US" dirty="0"/>
          </a:p>
        </p:txBody>
      </p:sp>
      <p:sp>
        <p:nvSpPr>
          <p:cNvPr id="5" name="Footer Placeholder 4">
            <a:extLst>
              <a:ext uri="{FF2B5EF4-FFF2-40B4-BE49-F238E27FC236}">
                <a16:creationId xmlns:a16="http://schemas.microsoft.com/office/drawing/2014/main" id="{16E127DB-3E52-4D8C-98B8-082AD5BE1679}"/>
              </a:ext>
            </a:extLst>
          </p:cNvPr>
          <p:cNvSpPr>
            <a:spLocks noGrp="1"/>
          </p:cNvSpPr>
          <p:nvPr>
            <p:ph type="ftr" sz="quarter" idx="4294967295"/>
          </p:nvPr>
        </p:nvSpPr>
        <p:spPr>
          <a:xfrm>
            <a:off x="0" y="6405563"/>
            <a:ext cx="4114800" cy="365125"/>
          </a:xfrm>
        </p:spPr>
        <p:txBody>
          <a:bodyPr/>
          <a:lstStyle/>
          <a:p>
            <a:r>
              <a:rPr lang="en-US"/>
              <a:t>CUWiP</a:t>
            </a:r>
            <a:endParaRPr lang="en-US" dirty="0"/>
          </a:p>
        </p:txBody>
      </p:sp>
      <p:sp>
        <p:nvSpPr>
          <p:cNvPr id="6" name="Slide Number Placeholder 5">
            <a:extLst>
              <a:ext uri="{FF2B5EF4-FFF2-40B4-BE49-F238E27FC236}">
                <a16:creationId xmlns:a16="http://schemas.microsoft.com/office/drawing/2014/main" id="{B4CA68D2-C54D-48FC-B285-C6980BCD0B17}"/>
              </a:ext>
            </a:extLst>
          </p:cNvPr>
          <p:cNvSpPr>
            <a:spLocks noGrp="1"/>
          </p:cNvSpPr>
          <p:nvPr>
            <p:ph type="sldNum" sz="quarter" idx="4294967295"/>
          </p:nvPr>
        </p:nvSpPr>
        <p:spPr>
          <a:xfrm>
            <a:off x="9448800" y="6356350"/>
            <a:ext cx="2743200" cy="365125"/>
          </a:xfrm>
        </p:spPr>
        <p:txBody>
          <a:bodyPr/>
          <a:lstStyle/>
          <a:p>
            <a:fld id="{294461B9-6C01-4598-AA04-D52C3CF04B44}" type="slidenum">
              <a:rPr lang="en-US" smtClean="0"/>
              <a:t>39</a:t>
            </a:fld>
            <a:endParaRPr lang="en-US" dirty="0"/>
          </a:p>
        </p:txBody>
      </p:sp>
    </p:spTree>
    <p:extLst>
      <p:ext uri="{BB962C8B-B14F-4D97-AF65-F5344CB8AC3E}">
        <p14:creationId xmlns:p14="http://schemas.microsoft.com/office/powerpoint/2010/main" val="228709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F29C-5494-4174-92E9-2DC9E33681C2}"/>
              </a:ext>
            </a:extLst>
          </p:cNvPr>
          <p:cNvSpPr>
            <a:spLocks noGrp="1"/>
          </p:cNvSpPr>
          <p:nvPr>
            <p:ph type="title"/>
          </p:nvPr>
        </p:nvSpPr>
        <p:spPr>
          <a:xfrm>
            <a:off x="469557" y="365125"/>
            <a:ext cx="11121081" cy="1325563"/>
          </a:xfrm>
        </p:spPr>
        <p:txBody>
          <a:bodyPr anchor="ctr">
            <a:normAutofit/>
          </a:bodyPr>
          <a:lstStyle/>
          <a:p>
            <a:r>
              <a:rPr lang="en-US" dirty="0"/>
              <a:t>Imposter syndrome characteristics</a:t>
            </a:r>
          </a:p>
        </p:txBody>
      </p:sp>
      <p:sp>
        <p:nvSpPr>
          <p:cNvPr id="4" name="Date Placeholder 3">
            <a:extLst>
              <a:ext uri="{FF2B5EF4-FFF2-40B4-BE49-F238E27FC236}">
                <a16:creationId xmlns:a16="http://schemas.microsoft.com/office/drawing/2014/main" id="{770E2F6C-095C-44FB-AB59-1413B5F8362E}"/>
              </a:ext>
            </a:extLst>
          </p:cNvPr>
          <p:cNvSpPr>
            <a:spLocks noGrp="1"/>
          </p:cNvSpPr>
          <p:nvPr>
            <p:ph type="dt" sz="half" idx="10"/>
          </p:nvPr>
        </p:nvSpPr>
        <p:spPr>
          <a:xfrm>
            <a:off x="469557" y="6356350"/>
            <a:ext cx="2743200" cy="365125"/>
          </a:xfrm>
        </p:spPr>
        <p:txBody>
          <a:bodyPr anchor="ctr">
            <a:normAutofit/>
          </a:bodyPr>
          <a:lstStyle/>
          <a:p>
            <a:pPr>
              <a:spcAft>
                <a:spcPts val="600"/>
              </a:spcAft>
            </a:pPr>
            <a:r>
              <a:rPr lang="en-US"/>
              <a:t>1/22/2023</a:t>
            </a:r>
          </a:p>
        </p:txBody>
      </p:sp>
      <p:sp>
        <p:nvSpPr>
          <p:cNvPr id="5" name="Footer Placeholder 4">
            <a:extLst>
              <a:ext uri="{FF2B5EF4-FFF2-40B4-BE49-F238E27FC236}">
                <a16:creationId xmlns:a16="http://schemas.microsoft.com/office/drawing/2014/main" id="{AE1EE55B-68F9-41D8-9038-8519FCB743B9}"/>
              </a:ext>
            </a:extLst>
          </p:cNvPr>
          <p:cNvSpPr>
            <a:spLocks noGrp="1"/>
          </p:cNvSpPr>
          <p:nvPr>
            <p:ph type="ftr" sz="quarter" idx="11"/>
          </p:nvPr>
        </p:nvSpPr>
        <p:spPr>
          <a:xfrm>
            <a:off x="1237210" y="6406225"/>
            <a:ext cx="4114800" cy="365125"/>
          </a:xfrm>
        </p:spPr>
        <p:txBody>
          <a:bodyPr>
            <a:normAutofit/>
          </a:bodyPr>
          <a:lstStyle/>
          <a:p>
            <a:pPr>
              <a:spcAft>
                <a:spcPts val="600"/>
              </a:spcAft>
            </a:pPr>
            <a:r>
              <a:rPr lang="en-US"/>
              <a:t>CUWiP</a:t>
            </a:r>
          </a:p>
        </p:txBody>
      </p:sp>
      <p:sp>
        <p:nvSpPr>
          <p:cNvPr id="6" name="Slide Number Placeholder 5">
            <a:extLst>
              <a:ext uri="{FF2B5EF4-FFF2-40B4-BE49-F238E27FC236}">
                <a16:creationId xmlns:a16="http://schemas.microsoft.com/office/drawing/2014/main" id="{9A7BABAE-972C-4928-935F-B490BCDE4E89}"/>
              </a:ext>
            </a:extLst>
          </p:cNvPr>
          <p:cNvSpPr>
            <a:spLocks noGrp="1"/>
          </p:cNvSpPr>
          <p:nvPr>
            <p:ph type="sldNum" sz="quarter" idx="12"/>
          </p:nvPr>
        </p:nvSpPr>
        <p:spPr>
          <a:xfrm>
            <a:off x="8360283" y="6356350"/>
            <a:ext cx="2743200" cy="365125"/>
          </a:xfrm>
        </p:spPr>
        <p:txBody>
          <a:bodyPr anchor="ctr">
            <a:normAutofit/>
          </a:bodyPr>
          <a:lstStyle/>
          <a:p>
            <a:pPr>
              <a:spcAft>
                <a:spcPts val="600"/>
              </a:spcAft>
            </a:pPr>
            <a:fld id="{294461B9-6C01-4598-AA04-D52C3CF04B44}" type="slidenum">
              <a:rPr lang="en-US" smtClean="0"/>
              <a:pPr>
                <a:spcAft>
                  <a:spcPts val="600"/>
                </a:spcAft>
              </a:pPr>
              <a:t>4</a:t>
            </a:fld>
            <a:endParaRPr lang="en-US"/>
          </a:p>
        </p:txBody>
      </p:sp>
      <p:graphicFrame>
        <p:nvGraphicFramePr>
          <p:cNvPr id="16" name="Content Placeholder 2">
            <a:extLst>
              <a:ext uri="{FF2B5EF4-FFF2-40B4-BE49-F238E27FC236}">
                <a16:creationId xmlns:a16="http://schemas.microsoft.com/office/drawing/2014/main" id="{DD3ED3FF-7730-132A-6806-63E1E5DA2C7A}"/>
              </a:ext>
            </a:extLst>
          </p:cNvPr>
          <p:cNvGraphicFramePr>
            <a:graphicFrameLocks noGrp="1"/>
          </p:cNvGraphicFramePr>
          <p:nvPr>
            <p:ph idx="1"/>
            <p:extLst>
              <p:ext uri="{D42A27DB-BD31-4B8C-83A1-F6EECF244321}">
                <p14:modId xmlns:p14="http://schemas.microsoft.com/office/powerpoint/2010/main" val="226829876"/>
              </p:ext>
            </p:extLst>
          </p:nvPr>
        </p:nvGraphicFramePr>
        <p:xfrm>
          <a:off x="469557" y="1825625"/>
          <a:ext cx="111210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40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1FB6E0-1103-47B1-9B0D-590D710DA0C9}"/>
              </a:ext>
            </a:extLst>
          </p:cNvPr>
          <p:cNvPicPr>
            <a:picLocks noChangeAspect="1"/>
          </p:cNvPicPr>
          <p:nvPr/>
        </p:nvPicPr>
        <p:blipFill rotWithShape="1">
          <a:blip r:embed="rId2"/>
          <a:srcRect t="5555" b="9218"/>
          <a:stretch/>
        </p:blipFill>
        <p:spPr>
          <a:xfrm>
            <a:off x="20" y="10"/>
            <a:ext cx="12191980" cy="6857990"/>
          </a:xfrm>
          <a:prstGeom prst="rect">
            <a:avLst/>
          </a:prstGeom>
          <a:noFill/>
        </p:spPr>
      </p:pic>
      <p:sp>
        <p:nvSpPr>
          <p:cNvPr id="4" name="Date Placeholder 3" hidden="1">
            <a:extLst>
              <a:ext uri="{FF2B5EF4-FFF2-40B4-BE49-F238E27FC236}">
                <a16:creationId xmlns:a16="http://schemas.microsoft.com/office/drawing/2014/main" id="{E75A0945-8A1F-48BD-9C5C-244FC382A556}"/>
              </a:ext>
            </a:extLst>
          </p:cNvPr>
          <p:cNvSpPr>
            <a:spLocks noGrp="1"/>
          </p:cNvSpPr>
          <p:nvPr>
            <p:ph type="dt" sz="half" idx="10"/>
          </p:nvPr>
        </p:nvSpPr>
        <p:spPr/>
        <p:txBody>
          <a:bodyPr/>
          <a:lstStyle/>
          <a:p>
            <a:pPr>
              <a:spcAft>
                <a:spcPts val="600"/>
              </a:spcAft>
            </a:pPr>
            <a:r>
              <a:rPr lang="en-US"/>
              <a:t>1/22/2023</a:t>
            </a:r>
          </a:p>
        </p:txBody>
      </p:sp>
      <p:sp>
        <p:nvSpPr>
          <p:cNvPr id="5" name="Footer Placeholder 4">
            <a:extLst>
              <a:ext uri="{FF2B5EF4-FFF2-40B4-BE49-F238E27FC236}">
                <a16:creationId xmlns:a16="http://schemas.microsoft.com/office/drawing/2014/main" id="{CA8F23F5-530C-43A2-9DBA-4816E15E8117}"/>
              </a:ext>
            </a:extLst>
          </p:cNvPr>
          <p:cNvSpPr>
            <a:spLocks noGrp="1"/>
          </p:cNvSpPr>
          <p:nvPr>
            <p:ph type="ftr" sz="quarter" idx="11"/>
          </p:nvPr>
        </p:nvSpPr>
        <p:spPr/>
        <p:txBody>
          <a:bodyPr/>
          <a:lstStyle/>
          <a:p>
            <a:pPr>
              <a:spcAft>
                <a:spcPts val="600"/>
              </a:spcAft>
            </a:pPr>
            <a:r>
              <a:rPr lang="en-US"/>
              <a:t>CUWiP</a:t>
            </a:r>
          </a:p>
        </p:txBody>
      </p:sp>
      <p:sp>
        <p:nvSpPr>
          <p:cNvPr id="6" name="Slide Number Placeholder 5" hidden="1">
            <a:extLst>
              <a:ext uri="{FF2B5EF4-FFF2-40B4-BE49-F238E27FC236}">
                <a16:creationId xmlns:a16="http://schemas.microsoft.com/office/drawing/2014/main" id="{ACA83505-F8F9-471C-B80A-C8391AC8C551}"/>
              </a:ext>
            </a:extLst>
          </p:cNvPr>
          <p:cNvSpPr>
            <a:spLocks noGrp="1"/>
          </p:cNvSpPr>
          <p:nvPr>
            <p:ph type="sldNum" sz="quarter" idx="12"/>
          </p:nvPr>
        </p:nvSpPr>
        <p:spPr/>
        <p:txBody>
          <a:bodyPr/>
          <a:lstStyle/>
          <a:p>
            <a:pPr>
              <a:spcAft>
                <a:spcPts val="600"/>
              </a:spcAft>
            </a:pPr>
            <a:fld id="{294461B9-6C01-4598-AA04-D52C3CF04B44}"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B5AAB818-31A6-441E-93A8-7414F91E4301}"/>
              </a:ext>
            </a:extLst>
          </p:cNvPr>
          <p:cNvSpPr txBox="1"/>
          <p:nvPr/>
        </p:nvSpPr>
        <p:spPr>
          <a:xfrm>
            <a:off x="5614988" y="6509740"/>
            <a:ext cx="6162674" cy="261610"/>
          </a:xfrm>
          <a:prstGeom prst="rect">
            <a:avLst/>
          </a:prstGeom>
          <a:noFill/>
        </p:spPr>
        <p:txBody>
          <a:bodyPr wrap="square">
            <a:spAutoFit/>
          </a:bodyPr>
          <a:lstStyle/>
          <a:p>
            <a:r>
              <a:rPr lang="en-US" sz="1100" dirty="0">
                <a:solidFill>
                  <a:schemeClr val="bg1"/>
                </a:solidFill>
              </a:rPr>
              <a:t>https://www.directactioneverywhere.com/theliberationist/do-you-suffer-from-imposter-syndrome</a:t>
            </a:r>
          </a:p>
        </p:txBody>
      </p:sp>
    </p:spTree>
    <p:extLst>
      <p:ext uri="{BB962C8B-B14F-4D97-AF65-F5344CB8AC3E}">
        <p14:creationId xmlns:p14="http://schemas.microsoft.com/office/powerpoint/2010/main" val="176765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CCADE-DEFE-4F9F-ABE0-4644ECD190B9}"/>
              </a:ext>
            </a:extLst>
          </p:cNvPr>
          <p:cNvSpPr>
            <a:spLocks noGrp="1"/>
          </p:cNvSpPr>
          <p:nvPr>
            <p:ph type="dt" sz="half" idx="10"/>
          </p:nvPr>
        </p:nvSpPr>
        <p:spPr/>
        <p:txBody>
          <a:bodyPr/>
          <a:lstStyle/>
          <a:p>
            <a:r>
              <a:rPr lang="en-US" dirty="0"/>
              <a:t>1/22/2023</a:t>
            </a:r>
          </a:p>
        </p:txBody>
      </p:sp>
      <p:sp>
        <p:nvSpPr>
          <p:cNvPr id="3" name="Footer Placeholder 2">
            <a:extLst>
              <a:ext uri="{FF2B5EF4-FFF2-40B4-BE49-F238E27FC236}">
                <a16:creationId xmlns:a16="http://schemas.microsoft.com/office/drawing/2014/main" id="{AD723C9C-F869-4A6B-B535-1C5313CA89A8}"/>
              </a:ext>
            </a:extLst>
          </p:cNvPr>
          <p:cNvSpPr>
            <a:spLocks noGrp="1"/>
          </p:cNvSpPr>
          <p:nvPr>
            <p:ph type="ftr" sz="quarter" idx="11"/>
          </p:nvPr>
        </p:nvSpPr>
        <p:spPr/>
        <p:txBody>
          <a:bodyPr/>
          <a:lstStyle/>
          <a:p>
            <a:r>
              <a:rPr lang="en-US"/>
              <a:t>CSWP</a:t>
            </a:r>
          </a:p>
        </p:txBody>
      </p:sp>
      <p:sp>
        <p:nvSpPr>
          <p:cNvPr id="4" name="Slide Number Placeholder 3">
            <a:extLst>
              <a:ext uri="{FF2B5EF4-FFF2-40B4-BE49-F238E27FC236}">
                <a16:creationId xmlns:a16="http://schemas.microsoft.com/office/drawing/2014/main" id="{EED87FCD-9642-44B4-AE67-AAAA652473FC}"/>
              </a:ext>
            </a:extLst>
          </p:cNvPr>
          <p:cNvSpPr>
            <a:spLocks noGrp="1"/>
          </p:cNvSpPr>
          <p:nvPr>
            <p:ph type="sldNum" sz="quarter" idx="12"/>
          </p:nvPr>
        </p:nvSpPr>
        <p:spPr/>
        <p:txBody>
          <a:bodyPr/>
          <a:lstStyle/>
          <a:p>
            <a:fld id="{294461B9-6C01-4598-AA04-D52C3CF04B44}" type="slidenum">
              <a:rPr lang="en-US" smtClean="0"/>
              <a:t>6</a:t>
            </a:fld>
            <a:endParaRPr lang="en-US"/>
          </a:p>
        </p:txBody>
      </p:sp>
      <p:pic>
        <p:nvPicPr>
          <p:cNvPr id="6" name="Picture 5">
            <a:extLst>
              <a:ext uri="{FF2B5EF4-FFF2-40B4-BE49-F238E27FC236}">
                <a16:creationId xmlns:a16="http://schemas.microsoft.com/office/drawing/2014/main" id="{3C03ADEB-676F-4096-8D51-CDE80015659A}"/>
              </a:ext>
            </a:extLst>
          </p:cNvPr>
          <p:cNvPicPr>
            <a:picLocks noChangeAspect="1"/>
          </p:cNvPicPr>
          <p:nvPr/>
        </p:nvPicPr>
        <p:blipFill>
          <a:blip r:embed="rId2"/>
          <a:stretch>
            <a:fillRect/>
          </a:stretch>
        </p:blipFill>
        <p:spPr>
          <a:xfrm>
            <a:off x="1375687" y="0"/>
            <a:ext cx="4087906" cy="6858000"/>
          </a:xfrm>
          <a:prstGeom prst="rect">
            <a:avLst/>
          </a:prstGeom>
        </p:spPr>
      </p:pic>
      <p:pic>
        <p:nvPicPr>
          <p:cNvPr id="8" name="Picture 7">
            <a:extLst>
              <a:ext uri="{FF2B5EF4-FFF2-40B4-BE49-F238E27FC236}">
                <a16:creationId xmlns:a16="http://schemas.microsoft.com/office/drawing/2014/main" id="{9AF093BD-7077-405A-A2E5-5CA3B3FCA22B}"/>
              </a:ext>
            </a:extLst>
          </p:cNvPr>
          <p:cNvPicPr>
            <a:picLocks noChangeAspect="1"/>
          </p:cNvPicPr>
          <p:nvPr/>
        </p:nvPicPr>
        <p:blipFill>
          <a:blip r:embed="rId3"/>
          <a:stretch>
            <a:fillRect/>
          </a:stretch>
        </p:blipFill>
        <p:spPr>
          <a:xfrm>
            <a:off x="6096000" y="0"/>
            <a:ext cx="4061398" cy="6858000"/>
          </a:xfrm>
          <a:prstGeom prst="rect">
            <a:avLst/>
          </a:prstGeom>
        </p:spPr>
      </p:pic>
      <p:sp>
        <p:nvSpPr>
          <p:cNvPr id="9" name="TextBox 8">
            <a:extLst>
              <a:ext uri="{FF2B5EF4-FFF2-40B4-BE49-F238E27FC236}">
                <a16:creationId xmlns:a16="http://schemas.microsoft.com/office/drawing/2014/main" id="{0CC4A66B-DF34-42CB-8AC2-B986B389A911}"/>
              </a:ext>
            </a:extLst>
          </p:cNvPr>
          <p:cNvSpPr txBox="1"/>
          <p:nvPr/>
        </p:nvSpPr>
        <p:spPr>
          <a:xfrm>
            <a:off x="105697" y="6533791"/>
            <a:ext cx="4456669" cy="253916"/>
          </a:xfrm>
          <a:prstGeom prst="rect">
            <a:avLst/>
          </a:prstGeom>
          <a:noFill/>
        </p:spPr>
        <p:txBody>
          <a:bodyPr wrap="none" rtlCol="0">
            <a:spAutoFit/>
          </a:bodyPr>
          <a:lstStyle/>
          <a:p>
            <a:r>
              <a:rPr lang="en-US" sz="1000" dirty="0"/>
              <a:t>https://www.visualcapitalist.com/are-you-suffering-from-impostor-syndrome</a:t>
            </a:r>
            <a:r>
              <a:rPr lang="en-US" sz="1050" dirty="0"/>
              <a:t>/</a:t>
            </a:r>
          </a:p>
        </p:txBody>
      </p:sp>
    </p:spTree>
    <p:extLst>
      <p:ext uri="{BB962C8B-B14F-4D97-AF65-F5344CB8AC3E}">
        <p14:creationId xmlns:p14="http://schemas.microsoft.com/office/powerpoint/2010/main" val="388784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F2FC0-8FE4-463E-97F4-45E6CA201268}"/>
              </a:ext>
            </a:extLst>
          </p:cNvPr>
          <p:cNvSpPr>
            <a:spLocks noGrp="1"/>
          </p:cNvSpPr>
          <p:nvPr>
            <p:ph type="dt" sz="half" idx="10"/>
          </p:nvPr>
        </p:nvSpPr>
        <p:spPr/>
        <p:txBody>
          <a:bodyPr/>
          <a:lstStyle/>
          <a:p>
            <a:r>
              <a:rPr lang="en-US" dirty="0"/>
              <a:t>1/22/2023</a:t>
            </a:r>
          </a:p>
        </p:txBody>
      </p:sp>
      <p:sp>
        <p:nvSpPr>
          <p:cNvPr id="3" name="Footer Placeholder 2">
            <a:extLst>
              <a:ext uri="{FF2B5EF4-FFF2-40B4-BE49-F238E27FC236}">
                <a16:creationId xmlns:a16="http://schemas.microsoft.com/office/drawing/2014/main" id="{23E1D64C-5138-4951-BDBB-074AC2DE4675}"/>
              </a:ext>
            </a:extLst>
          </p:cNvPr>
          <p:cNvSpPr>
            <a:spLocks noGrp="1"/>
          </p:cNvSpPr>
          <p:nvPr>
            <p:ph type="ftr" sz="quarter" idx="11"/>
          </p:nvPr>
        </p:nvSpPr>
        <p:spPr/>
        <p:txBody>
          <a:bodyPr/>
          <a:lstStyle/>
          <a:p>
            <a:r>
              <a:rPr lang="en-US" dirty="0" err="1"/>
              <a:t>CUWiP</a:t>
            </a:r>
            <a:endParaRPr lang="en-US" dirty="0"/>
          </a:p>
        </p:txBody>
      </p:sp>
      <p:sp>
        <p:nvSpPr>
          <p:cNvPr id="4" name="Slide Number Placeholder 3">
            <a:extLst>
              <a:ext uri="{FF2B5EF4-FFF2-40B4-BE49-F238E27FC236}">
                <a16:creationId xmlns:a16="http://schemas.microsoft.com/office/drawing/2014/main" id="{5CD20C7A-3E44-4825-B703-3EA7747017FF}"/>
              </a:ext>
            </a:extLst>
          </p:cNvPr>
          <p:cNvSpPr>
            <a:spLocks noGrp="1"/>
          </p:cNvSpPr>
          <p:nvPr>
            <p:ph type="sldNum" sz="quarter" idx="12"/>
          </p:nvPr>
        </p:nvSpPr>
        <p:spPr/>
        <p:txBody>
          <a:bodyPr/>
          <a:lstStyle/>
          <a:p>
            <a:fld id="{294461B9-6C01-4598-AA04-D52C3CF04B44}" type="slidenum">
              <a:rPr lang="en-US" smtClean="0"/>
              <a:t>7</a:t>
            </a:fld>
            <a:endParaRPr lang="en-US"/>
          </a:p>
        </p:txBody>
      </p:sp>
      <p:pic>
        <p:nvPicPr>
          <p:cNvPr id="6" name="Picture 5">
            <a:extLst>
              <a:ext uri="{FF2B5EF4-FFF2-40B4-BE49-F238E27FC236}">
                <a16:creationId xmlns:a16="http://schemas.microsoft.com/office/drawing/2014/main" id="{CEE21B7A-8B01-4C2C-AE31-04C1D876BBA9}"/>
              </a:ext>
            </a:extLst>
          </p:cNvPr>
          <p:cNvPicPr>
            <a:picLocks noChangeAspect="1"/>
          </p:cNvPicPr>
          <p:nvPr/>
        </p:nvPicPr>
        <p:blipFill>
          <a:blip r:embed="rId2"/>
          <a:stretch>
            <a:fillRect/>
          </a:stretch>
        </p:blipFill>
        <p:spPr>
          <a:xfrm>
            <a:off x="4143375" y="1033462"/>
            <a:ext cx="3905250" cy="4791075"/>
          </a:xfrm>
          <a:prstGeom prst="rect">
            <a:avLst/>
          </a:prstGeom>
        </p:spPr>
      </p:pic>
    </p:spTree>
    <p:extLst>
      <p:ext uri="{BB962C8B-B14F-4D97-AF65-F5344CB8AC3E}">
        <p14:creationId xmlns:p14="http://schemas.microsoft.com/office/powerpoint/2010/main" val="9427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4AEF-DE55-4476-9B94-05F2BE4EF7DB}"/>
              </a:ext>
            </a:extLst>
          </p:cNvPr>
          <p:cNvSpPr>
            <a:spLocks noGrp="1"/>
          </p:cNvSpPr>
          <p:nvPr>
            <p:ph type="title"/>
          </p:nvPr>
        </p:nvSpPr>
        <p:spPr/>
        <p:txBody>
          <a:bodyPr/>
          <a:lstStyle/>
          <a:p>
            <a:r>
              <a:rPr lang="en-US" dirty="0"/>
              <a:t>How has this concept been used in research?</a:t>
            </a:r>
          </a:p>
        </p:txBody>
      </p:sp>
      <p:sp>
        <p:nvSpPr>
          <p:cNvPr id="6" name="Content Placeholder 5">
            <a:extLst>
              <a:ext uri="{FF2B5EF4-FFF2-40B4-BE49-F238E27FC236}">
                <a16:creationId xmlns:a16="http://schemas.microsoft.com/office/drawing/2014/main" id="{4BE1EE54-C3D2-479F-A14D-ADF18EA3623E}"/>
              </a:ext>
            </a:extLst>
          </p:cNvPr>
          <p:cNvSpPr>
            <a:spLocks noGrp="1"/>
          </p:cNvSpPr>
          <p:nvPr>
            <p:ph idx="1"/>
          </p:nvPr>
        </p:nvSpPr>
        <p:spPr/>
        <p:txBody>
          <a:bodyPr/>
          <a:lstStyle/>
          <a:p>
            <a:r>
              <a:rPr lang="en-US" dirty="0"/>
              <a:t>Often used to try to explain why women drop out or are less successful</a:t>
            </a:r>
          </a:p>
          <a:p>
            <a:r>
              <a:rPr lang="en-US" dirty="0"/>
              <a:t>We wanted to know whether women who had gone to grad school in astronomy or astrophysics would be less likely than men to stay in astronomy</a:t>
            </a:r>
          </a:p>
          <a:p>
            <a:endParaRPr lang="en-US" dirty="0"/>
          </a:p>
        </p:txBody>
      </p:sp>
      <p:sp>
        <p:nvSpPr>
          <p:cNvPr id="3" name="Date Placeholder 2">
            <a:extLst>
              <a:ext uri="{FF2B5EF4-FFF2-40B4-BE49-F238E27FC236}">
                <a16:creationId xmlns:a16="http://schemas.microsoft.com/office/drawing/2014/main" id="{126F3D12-5AF6-4CBF-B684-8616DE531FB7}"/>
              </a:ext>
            </a:extLst>
          </p:cNvPr>
          <p:cNvSpPr>
            <a:spLocks noGrp="1"/>
          </p:cNvSpPr>
          <p:nvPr>
            <p:ph type="dt" sz="half" idx="10"/>
          </p:nvPr>
        </p:nvSpPr>
        <p:spPr/>
        <p:txBody>
          <a:bodyPr/>
          <a:lstStyle/>
          <a:p>
            <a:r>
              <a:rPr lang="en-US"/>
              <a:t>1/22/2023</a:t>
            </a:r>
            <a:endParaRPr lang="en-US" dirty="0"/>
          </a:p>
        </p:txBody>
      </p:sp>
      <p:sp>
        <p:nvSpPr>
          <p:cNvPr id="4" name="Footer Placeholder 3">
            <a:extLst>
              <a:ext uri="{FF2B5EF4-FFF2-40B4-BE49-F238E27FC236}">
                <a16:creationId xmlns:a16="http://schemas.microsoft.com/office/drawing/2014/main" id="{E5DBFA9E-53FA-43D9-A950-608A3E84433B}"/>
              </a:ext>
            </a:extLst>
          </p:cNvPr>
          <p:cNvSpPr>
            <a:spLocks noGrp="1"/>
          </p:cNvSpPr>
          <p:nvPr>
            <p:ph type="ftr" sz="quarter" idx="11"/>
          </p:nvPr>
        </p:nvSpPr>
        <p:spPr/>
        <p:txBody>
          <a:bodyPr/>
          <a:lstStyle/>
          <a:p>
            <a:r>
              <a:rPr lang="en-US"/>
              <a:t>CUWiP</a:t>
            </a:r>
            <a:endParaRPr lang="en-US" dirty="0"/>
          </a:p>
        </p:txBody>
      </p:sp>
      <p:sp>
        <p:nvSpPr>
          <p:cNvPr id="5" name="Slide Number Placeholder 4">
            <a:extLst>
              <a:ext uri="{FF2B5EF4-FFF2-40B4-BE49-F238E27FC236}">
                <a16:creationId xmlns:a16="http://schemas.microsoft.com/office/drawing/2014/main" id="{567FFF7C-D635-4089-85E8-3C8DC10D106C}"/>
              </a:ext>
            </a:extLst>
          </p:cNvPr>
          <p:cNvSpPr>
            <a:spLocks noGrp="1"/>
          </p:cNvSpPr>
          <p:nvPr>
            <p:ph type="sldNum" sz="quarter" idx="12"/>
          </p:nvPr>
        </p:nvSpPr>
        <p:spPr/>
        <p:txBody>
          <a:bodyPr/>
          <a:lstStyle/>
          <a:p>
            <a:fld id="{294461B9-6C01-4598-AA04-D52C3CF04B44}" type="slidenum">
              <a:rPr lang="en-US" smtClean="0"/>
              <a:t>8</a:t>
            </a:fld>
            <a:endParaRPr lang="en-US"/>
          </a:p>
        </p:txBody>
      </p:sp>
    </p:spTree>
    <p:extLst>
      <p:ext uri="{BB962C8B-B14F-4D97-AF65-F5344CB8AC3E}">
        <p14:creationId xmlns:p14="http://schemas.microsoft.com/office/powerpoint/2010/main" val="242953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Longitudinal Study of Astronomy Graduate Students (funded by NSF)</a:t>
            </a:r>
          </a:p>
        </p:txBody>
      </p:sp>
      <p:sp>
        <p:nvSpPr>
          <p:cNvPr id="2" name="Subtitle 1"/>
          <p:cNvSpPr>
            <a:spLocks noGrp="1"/>
          </p:cNvSpPr>
          <p:nvPr>
            <p:ph idx="1"/>
          </p:nvPr>
        </p:nvSpPr>
        <p:spPr/>
        <p:txBody>
          <a:bodyPr>
            <a:normAutofit/>
          </a:bodyPr>
          <a:lstStyle/>
          <a:p>
            <a:r>
              <a:rPr lang="en-US" dirty="0"/>
              <a:t>Includes everyone who was in graduate school in astronomy or astrophysics in the US, 2006-07</a:t>
            </a:r>
          </a:p>
          <a:p>
            <a:r>
              <a:rPr lang="en-US" dirty="0"/>
              <a:t>Data have been collected from the same cohort of people in order to document individual career paths</a:t>
            </a:r>
          </a:p>
          <a:p>
            <a:r>
              <a:rPr lang="en-US" dirty="0"/>
              <a:t>Three waves of data have been collected: </a:t>
            </a:r>
          </a:p>
          <a:p>
            <a:pPr lvl="1"/>
            <a:r>
              <a:rPr lang="en-US" dirty="0"/>
              <a:t>2007-08 </a:t>
            </a:r>
          </a:p>
          <a:p>
            <a:pPr lvl="1"/>
            <a:r>
              <a:rPr lang="en-US" dirty="0"/>
              <a:t>2012-13 </a:t>
            </a:r>
            <a:r>
              <a:rPr lang="en-US" i="1" dirty="0"/>
              <a:t>five years later</a:t>
            </a:r>
            <a:endParaRPr lang="en-US" dirty="0"/>
          </a:p>
          <a:p>
            <a:pPr lvl="1"/>
            <a:r>
              <a:rPr lang="en-US" dirty="0"/>
              <a:t>2015-16 </a:t>
            </a:r>
            <a:r>
              <a:rPr lang="en-US" i="1" dirty="0"/>
              <a:t>eight years later</a:t>
            </a:r>
            <a:endParaRPr lang="en-US" dirty="0"/>
          </a:p>
        </p:txBody>
      </p:sp>
    </p:spTree>
    <p:extLst>
      <p:ext uri="{BB962C8B-B14F-4D97-AF65-F5344CB8AC3E}">
        <p14:creationId xmlns:p14="http://schemas.microsoft.com/office/powerpoint/2010/main" val="22487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P Official">
      <a:dk1>
        <a:srgbClr val="000000"/>
      </a:dk1>
      <a:lt1>
        <a:srgbClr val="FFFFFF"/>
      </a:lt1>
      <a:dk2>
        <a:srgbClr val="0F0051"/>
      </a:dk2>
      <a:lt2>
        <a:srgbClr val="E7E6E6"/>
      </a:lt2>
      <a:accent1>
        <a:srgbClr val="2815BC"/>
      </a:accent1>
      <a:accent2>
        <a:srgbClr val="FFFF1E"/>
      </a:accent2>
      <a:accent3>
        <a:srgbClr val="FF7500"/>
      </a:accent3>
      <a:accent4>
        <a:srgbClr val="FC4038"/>
      </a:accent4>
      <a:accent5>
        <a:srgbClr val="12E7FF"/>
      </a:accent5>
      <a:accent6>
        <a:srgbClr val="20DE79"/>
      </a:accent6>
      <a:hlink>
        <a:srgbClr val="2815BC"/>
      </a:hlink>
      <a:folHlink>
        <a:srgbClr val="9564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P Rebrand (2022) PPT Template-D2F" id="{1EC09C73-4818-FD4B-B508-25FB0C90AE32}" vid="{BD939593-000A-C14F-874A-137D0CFA6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C40C9A947B7940879996EFFBFAFF6C" ma:contentTypeVersion="4" ma:contentTypeDescription="Create a new document." ma:contentTypeScope="" ma:versionID="05c77a51e371794ba04fb82d6114b460">
  <xsd:schema xmlns:xsd="http://www.w3.org/2001/XMLSchema" xmlns:xs="http://www.w3.org/2001/XMLSchema" xmlns:p="http://schemas.microsoft.com/office/2006/metadata/properties" xmlns:ns2="adb98d6b-d41f-45b0-ae60-80d169b0a610" xmlns:ns3="7cfea030-5f51-4484-8eb0-5dd9f2670a0e" targetNamespace="http://schemas.microsoft.com/office/2006/metadata/properties" ma:root="true" ma:fieldsID="c57104e4f384c1f08be8a7ccc5d2e55d" ns2:_="" ns3:_="">
    <xsd:import namespace="adb98d6b-d41f-45b0-ae60-80d169b0a610"/>
    <xsd:import namespace="7cfea030-5f51-4484-8eb0-5dd9f2670a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98d6b-d41f-45b0-ae60-80d169b0a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ea030-5f51-4484-8eb0-5dd9f2670a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fea030-5f51-4484-8eb0-5dd9f2670a0e">
      <UserInfo>
        <DisplayName>Frank Graeff</DisplayName>
        <AccountId>88</AccountId>
        <AccountType/>
      </UserInfo>
    </SharedWithUsers>
  </documentManagement>
</p:properties>
</file>

<file path=customXml/itemProps1.xml><?xml version="1.0" encoding="utf-8"?>
<ds:datastoreItem xmlns:ds="http://schemas.openxmlformats.org/officeDocument/2006/customXml" ds:itemID="{7E149324-D26C-4F44-B9B3-147596695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98d6b-d41f-45b0-ae60-80d169b0a610"/>
    <ds:schemaRef ds:uri="7cfea030-5f51-4484-8eb0-5dd9f2670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0C9F57-F078-4607-9455-F293E8983F51}">
  <ds:schemaRefs>
    <ds:schemaRef ds:uri="http://schemas.microsoft.com/sharepoint/v3/contenttype/forms"/>
  </ds:schemaRefs>
</ds:datastoreItem>
</file>

<file path=customXml/itemProps3.xml><?xml version="1.0" encoding="utf-8"?>
<ds:datastoreItem xmlns:ds="http://schemas.openxmlformats.org/officeDocument/2006/customXml" ds:itemID="{449839D0-94C9-4176-B184-310EEF02E928}">
  <ds:schemaRefs>
    <ds:schemaRef ds:uri="http://schemas.microsoft.com/office/2006/metadata/properties"/>
    <ds:schemaRef ds:uri="http://schemas.microsoft.com/office/infopath/2007/PartnerControls"/>
    <ds:schemaRef ds:uri="7cfea030-5f51-4484-8eb0-5dd9f2670a0e"/>
  </ds:schemaRefs>
</ds:datastoreItem>
</file>

<file path=docProps/app.xml><?xml version="1.0" encoding="utf-8"?>
<Properties xmlns="http://schemas.openxmlformats.org/officeDocument/2006/extended-properties" xmlns:vt="http://schemas.openxmlformats.org/officeDocument/2006/docPropsVTypes">
  <Template>AIP Rebrand (2022) PPT Template-D2F</Template>
  <TotalTime>4979</TotalTime>
  <Words>2012</Words>
  <Application>Microsoft Office PowerPoint</Application>
  <PresentationFormat>Widescreen</PresentationFormat>
  <Paragraphs>345</Paragraphs>
  <Slides>39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Trebuchet MS</vt:lpstr>
      <vt:lpstr>Office Theme</vt:lpstr>
      <vt:lpstr>Impostorism in Science</vt:lpstr>
      <vt:lpstr>Topics today </vt:lpstr>
      <vt:lpstr>Imposter syndrome</vt:lpstr>
      <vt:lpstr>Imposter syndrome characteristics</vt:lpstr>
      <vt:lpstr>PowerPoint Presentation</vt:lpstr>
      <vt:lpstr>PowerPoint Presentation</vt:lpstr>
      <vt:lpstr>PowerPoint Presentation</vt:lpstr>
      <vt:lpstr>How has this concept been used in research?</vt:lpstr>
      <vt:lpstr>Longitudinal Study of Astronomy Graduate Students (funded by NSF)</vt:lpstr>
      <vt:lpstr>Measures of imposter syndrome in our study</vt:lpstr>
      <vt:lpstr>Interpretation of Imposter Syndrome Measures for Women, published 2011</vt:lpstr>
      <vt:lpstr>Maya Angelou</vt:lpstr>
      <vt:lpstr>Imposter?</vt:lpstr>
      <vt:lpstr>Why would Maya Angelou feel like an imposter?</vt:lpstr>
      <vt:lpstr>It’s not 1978 </vt:lpstr>
      <vt:lpstr>Difference between imposter syndrome and impostorism</vt:lpstr>
      <vt:lpstr>Imposter syndrome </vt:lpstr>
      <vt:lpstr>PowerPoint Presentation</vt:lpstr>
      <vt:lpstr>Impostorism  </vt:lpstr>
      <vt:lpstr>Impostorism  </vt:lpstr>
      <vt:lpstr>Experiencing harassment and discrimination by gender and race/ethnicity, Longitudinal Study of Astronomy Graduate Students, Second Survey</vt:lpstr>
      <vt:lpstr>Why would Maya Angelou feel like an imposter?</vt:lpstr>
      <vt:lpstr>In our research we wanted to know if showing characteristics of the imposter syndrome made it more likely that you would leave the field </vt:lpstr>
      <vt:lpstr>Second survey Is working in or out of field affected by</vt:lpstr>
      <vt:lpstr>Model we tested, Longitudinal Study of Astronomy Graduate Students</vt:lpstr>
      <vt:lpstr>Factors that influence working out of field</vt:lpstr>
      <vt:lpstr>Why is reducing impostorism important?</vt:lpstr>
      <vt:lpstr>PowerPoint Presentation</vt:lpstr>
      <vt:lpstr>PowerPoint Presentation</vt:lpstr>
      <vt:lpstr>Percentage of Bachelor’s Degrees in Physics Earned by African American and Hispanic People </vt:lpstr>
      <vt:lpstr>Race and Ethnicity of Physics Bachelors Classes of 2017 and 2018 (2-Year Average)</vt:lpstr>
      <vt:lpstr>Number of African American and Hispanic Women  Earning Physics Bachelor’s Degrees </vt:lpstr>
      <vt:lpstr>Science is more innovative with diversity</vt:lpstr>
      <vt:lpstr>Science goes farther with diversity</vt:lpstr>
      <vt:lpstr>PowerPoint Presentation</vt:lpstr>
      <vt:lpstr>Goal:</vt:lpstr>
      <vt:lpstr>Things that reduced impostorism in the Longitudinal Study of Astronomy Graduate Students </vt:lpstr>
      <vt:lpstr>Solutions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Demographics Committee Survey</dc:title>
  <dc:creator>Rachel L Ivie</dc:creator>
  <cp:lastModifiedBy>Rachel L Ivie</cp:lastModifiedBy>
  <cp:revision>6</cp:revision>
  <dcterms:created xsi:type="dcterms:W3CDTF">2022-11-07T16:35:04Z</dcterms:created>
  <dcterms:modified xsi:type="dcterms:W3CDTF">2023-01-22T21:27:57Z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0x01010014C40C9A947B7940879996EFFBFAFF6C</vt:lpwstr>
  </property>
</Properties>
</file>