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273" r:id="rId4"/>
    <p:sldId id="340" r:id="rId5"/>
    <p:sldId id="313" r:id="rId6"/>
    <p:sldId id="321" r:id="rId7"/>
    <p:sldId id="326" r:id="rId8"/>
    <p:sldId id="314" r:id="rId9"/>
    <p:sldId id="315" r:id="rId10"/>
    <p:sldId id="329" r:id="rId11"/>
    <p:sldId id="316" r:id="rId12"/>
    <p:sldId id="327" r:id="rId13"/>
    <p:sldId id="318" r:id="rId14"/>
    <p:sldId id="319" r:id="rId15"/>
    <p:sldId id="320" r:id="rId16"/>
    <p:sldId id="322" r:id="rId17"/>
    <p:sldId id="323" r:id="rId18"/>
    <p:sldId id="324" r:id="rId19"/>
    <p:sldId id="344" r:id="rId20"/>
    <p:sldId id="342" r:id="rId21"/>
    <p:sldId id="328" r:id="rId22"/>
    <p:sldId id="325" r:id="rId23"/>
    <p:sldId id="330" r:id="rId24"/>
    <p:sldId id="331" r:id="rId25"/>
    <p:sldId id="333" r:id="rId26"/>
    <p:sldId id="334" r:id="rId27"/>
    <p:sldId id="335" r:id="rId28"/>
    <p:sldId id="336" r:id="rId29"/>
    <p:sldId id="339" r:id="rId30"/>
    <p:sldId id="341" r:id="rId31"/>
    <p:sldId id="337" r:id="rId32"/>
    <p:sldId id="338" r:id="rId33"/>
    <p:sldId id="317" r:id="rId34"/>
    <p:sldId id="296" r:id="rId35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uang Liu" initials="YL" lastIdx="1" clrIdx="0">
    <p:extLst>
      <p:ext uri="{19B8F6BF-5375-455C-9EA6-DF929625EA0E}">
        <p15:presenceInfo xmlns:p15="http://schemas.microsoft.com/office/powerpoint/2012/main" userId="f68ebb4eb9380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754B3"/>
    <a:srgbClr val="D6A300"/>
    <a:srgbClr val="343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76" d="100"/>
          <a:sy n="76" d="100"/>
        </p:scale>
        <p:origin x="67" y="9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2021/1/16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  <a:pPr/>
              <a:t>2021/1/16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22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0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2021/1/16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2021/1/16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10884">
              <a:schemeClr val="accent6"/>
            </a:gs>
            <a:gs pos="92000">
              <a:srgbClr val="002060"/>
            </a:gs>
            <a:gs pos="59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2021/1/16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85900" y="836712"/>
            <a:ext cx="9144000" cy="2691978"/>
          </a:xfrm>
        </p:spPr>
        <p:txBody>
          <a:bodyPr rtlCol="0"/>
          <a:lstStyle/>
          <a:p>
            <a:pPr rtl="0"/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Quantum Anomalous Energy </a:t>
            </a:r>
            <a:b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</a:b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Effects on the Nucleon Mass</a:t>
            </a:r>
            <a:endParaRPr lang="zh-CN" altLang="en-US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9916" y="4077072"/>
            <a:ext cx="9143999" cy="1066800"/>
          </a:xfrm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en-US" altLang="zh-C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Yizhuang Liu , University of Regensburg</a:t>
            </a:r>
          </a:p>
          <a:p>
            <a:pPr rtl="0"/>
            <a:endParaRPr lang="zh-CN" alt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0EF6DC-E63B-4389-B0FC-E3DF4ACB44E4}"/>
              </a:ext>
            </a:extLst>
          </p:cNvPr>
          <p:cNvSpPr txBox="1"/>
          <p:nvPr/>
        </p:nvSpPr>
        <p:spPr>
          <a:xfrm>
            <a:off x="6526460" y="5373216"/>
            <a:ext cx="37866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Based on work with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XD.Ji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, 2101.04483 </a:t>
            </a:r>
            <a:endParaRPr kumimoji="0" lang="zh-CN" altLang="en-US" sz="18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8D57D-94C0-4CF2-A319-5B0D2D0F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Anomalous Energy Effect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1DEB5-0437-4115-A958-316B39833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𝑆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𝛿𝜆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den>
                    </m:f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∫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 </m:t>
                    </m:r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𝛿𝜆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𝛿𝜆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cs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The coupling must depend on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𝛿𝜆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to be equivalent to the time-rescaled theory.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cs"/>
                  </a:rPr>
                  <a:t>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One can prove rigorously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𝛿𝜆</m:t>
                        </m:r>
                      </m:den>
                    </m:f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CN" altLang="en-US" sz="2800" b="0" i="0" u="none" strike="noStrike" kern="1200" cap="none" spc="0" normalizeH="0" baseline="0" noProof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𝛿𝜆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=0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C1DEB5-0437-4115-A958-316B39833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85D42A7-BD28-4C72-BF06-F6810D6029C6}"/>
              </a:ext>
            </a:extLst>
          </p:cNvPr>
          <p:cNvSpPr txBox="1"/>
          <p:nvPr/>
        </p:nvSpPr>
        <p:spPr>
          <a:xfrm>
            <a:off x="7606580" y="692696"/>
            <a:ext cx="41044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F. Karsch, Nucl. Phys. B 205, 285 (1982)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Rothe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364, 227 (1995)</a:t>
            </a:r>
          </a:p>
        </p:txBody>
      </p:sp>
    </p:spTree>
    <p:extLst>
      <p:ext uri="{BB962C8B-B14F-4D97-AF65-F5344CB8AC3E}">
        <p14:creationId xmlns:p14="http://schemas.microsoft.com/office/powerpoint/2010/main" val="39817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C3730-5D4E-4440-8E31-E3F8EE00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Anomalous Energy Effect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4CF5C4-972A-4F9E-A82D-5265E5E78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868993"/>
                <a:ext cx="9144000" cy="4303207"/>
              </a:xfrm>
            </p:spPr>
            <p:txBody>
              <a:bodyPr/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Thus, by taking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𝛿𝜆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derivative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⟨</m:t>
                    </m:r>
                    <m:f>
                      <m:fPr>
                        <m:ctrlPr>
                          <a:rPr lang="en-US" altLang="zh-CN" sz="2800" i="1" dirty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dirty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zh-CN" sz="2800" b="0" i="1" dirty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Precisely Ji’s mass sum rule. 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anomalous contribution naturally arises due to quantum fluctuations at short distance.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Dimensional regularization is trickier. 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4CF5C4-972A-4F9E-A82D-5265E5E78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868993"/>
                <a:ext cx="9144000" cy="430320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8B2675C-A837-445C-BD84-816CD63AF342}"/>
              </a:ext>
            </a:extLst>
          </p:cNvPr>
          <p:cNvSpPr txBox="1"/>
          <p:nvPr/>
        </p:nvSpPr>
        <p:spPr>
          <a:xfrm>
            <a:off x="2566020" y="2420888"/>
            <a:ext cx="3384376" cy="792088"/>
          </a:xfrm>
          <a:prstGeom prst="rect">
            <a:avLst/>
          </a:prstGeom>
          <a:noFill/>
          <a:ln w="22225">
            <a:solidFill>
              <a:schemeClr val="bg1">
                <a:alpha val="96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92322A-C236-4243-A58C-B1A7BA8CBF4D}"/>
                  </a:ext>
                </a:extLst>
              </p:cNvPr>
              <p:cNvSpPr txBox="1"/>
              <p:nvPr/>
            </p:nvSpPr>
            <p:spPr>
              <a:xfrm>
                <a:off x="8542684" y="1988840"/>
                <a:ext cx="619272" cy="424732"/>
              </a:xfrm>
              <a:prstGeom prst="rect">
                <a:avLst/>
              </a:prstGeom>
              <a:noFill/>
              <a:ln w="22225">
                <a:solidFill>
                  <a:schemeClr val="bg1">
                    <a:alpha val="96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92322A-C236-4243-A58C-B1A7BA8C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84" y="1988840"/>
                <a:ext cx="619272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bg1">
                    <a:alpha val="96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AF67AAE-48B5-4748-AA11-1847BC37B380}"/>
              </a:ext>
            </a:extLst>
          </p:cNvPr>
          <p:cNvSpPr txBox="1"/>
          <p:nvPr/>
        </p:nvSpPr>
        <p:spPr>
          <a:xfrm>
            <a:off x="7606580" y="692696"/>
            <a:ext cx="41044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F. Karsch, Nucl. Phys. B 205, 285 (1982)    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J.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Rothe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364, 227 (1995)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7B9ACC-7F9B-49DE-8C3D-4D3D6A3CBF04}"/>
              </a:ext>
            </a:extLst>
          </p:cNvPr>
          <p:cNvSpPr txBox="1"/>
          <p:nvPr/>
        </p:nvSpPr>
        <p:spPr>
          <a:xfrm>
            <a:off x="6310436" y="2420888"/>
            <a:ext cx="3767954" cy="792088"/>
          </a:xfrm>
          <a:prstGeom prst="rect">
            <a:avLst/>
          </a:prstGeom>
          <a:noFill/>
          <a:ln w="22225">
            <a:solidFill>
              <a:schemeClr val="bg1">
                <a:alpha val="96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    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Anomalous Energy Effects</a:t>
            </a:r>
          </a:p>
          <a:p>
            <a:r>
              <a:rPr lang="en-US" altLang="zh-CN" sz="2800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lifornian FB" panose="0207040306080B030204" pitchFamily="18" charset="0"/>
              </a:rPr>
              <a:t>QAE and mass decomposition in 1+1 non-linear sigma model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7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DEBA9-275D-4A19-B8A8-A323F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8720"/>
            <a:ext cx="9143998" cy="1020762"/>
          </a:xfr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 more interesting case with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dimensional transmutation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: 1+1 non-linear sigma model.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nary>
                      <m:naryPr>
                        <m:chr m:val="∑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lives on a sphere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The theory can be solved in large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limit,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fixed.</a:t>
                </a:r>
                <a:endParaRPr lang="zh-CN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2C079CA7-0C0F-4C47-A479-2CF2970FCA5A}"/>
              </a:ext>
            </a:extLst>
          </p:cNvPr>
          <p:cNvSpPr txBox="1"/>
          <p:nvPr/>
        </p:nvSpPr>
        <p:spPr>
          <a:xfrm>
            <a:off x="8102119" y="548680"/>
            <a:ext cx="410445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V. Novikov, M. A. Shifman, A. Vainshtein, and V. I. Zakharov, Phys. Rept. 116, 103 (1984).</a:t>
            </a:r>
            <a:endParaRPr kumimoji="0" lang="en-US" altLang="zh-CN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DEBA9-275D-4A19-B8A8-A323F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8720"/>
            <a:ext cx="9143998" cy="1020762"/>
          </a:xfr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QAE in 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Auxiliary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nary>
                      <m:naryPr>
                        <m:chr m:val="∑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+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 effective potential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generated.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Minimum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mass term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endParaRPr lang="zh-CN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0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DEBA9-275D-4A19-B8A8-A323F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8720"/>
            <a:ext cx="9143998" cy="1020762"/>
          </a:xfr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5900" y="1844824"/>
                <a:ext cx="9144000" cy="4267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Dimensional transmutation: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𝑈𝑉</m:t>
                                </m:r>
                              </m:sub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anomalous energy reads: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nary>
                      <m:naryPr>
                        <m:chr m:val="∑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endParaRPr lang="zh-CN" altLang="en-US" sz="2800" dirty="0">
                  <a:ln>
                    <a:solidFill>
                      <a:schemeClr val="bg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1844824"/>
                <a:ext cx="9144000" cy="4267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1941FF0-897C-41B8-A9F2-B2E014D5210B}"/>
              </a:ext>
            </a:extLst>
          </p:cNvPr>
          <p:cNvSpPr txBox="1"/>
          <p:nvPr/>
        </p:nvSpPr>
        <p:spPr>
          <a:xfrm>
            <a:off x="8182644" y="620688"/>
            <a:ext cx="410445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V. Novikov, M. A. Shifman, A. Vainshtein, and V. I. Zakharov, Phys. Rept. 116, 103 (1984).</a:t>
            </a:r>
            <a:endParaRPr kumimoji="0" lang="en-US" altLang="zh-CN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DEBA9-275D-4A19-B8A8-A323F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36712"/>
            <a:ext cx="9143998" cy="1020762"/>
          </a:xfr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图片占位符 7" descr="形状, 圆圈&#10;&#10;描述已自动生成">
            <a:extLst>
              <a:ext uri="{FF2B5EF4-FFF2-40B4-BE49-F238E27FC236}">
                <a16:creationId xmlns:a16="http://schemas.microsoft.com/office/drawing/2014/main" id="{68C65035-110E-4162-BF63-00E4D046E4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780928"/>
            <a:ext cx="5420120" cy="35283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tree-level and one-loop diagram 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Solid lines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dashed line is the auxiliary field.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Easy to check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UV divergence from the loop cancels the overall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0CA2D28-E873-4E3D-8B94-6B0750639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772816"/>
            <a:ext cx="5472608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7D884-BD9E-4FB7-B3CC-3FC46442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908720"/>
            <a:ext cx="9143998" cy="1020762"/>
          </a:xfrm>
        </p:spPr>
        <p:txBody>
          <a:bodyPr/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35F5E-522E-44EB-AE73-865411DD6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For the 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“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classical”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	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</m:oMath>
                </a14:m>
                <a:r>
                  <a:rPr kumimoji="0" lang="zh-CN" altLang="en-US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part: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  <a:defRPr/>
                </a:pPr>
                <a:r>
                  <a:rPr kumimoji="0" lang="en-US" altLang="zh-CN" sz="2800" b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∫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symmetric cutoff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⟨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⟩=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The one-loop diagram vanishes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due to lattice symmetry.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zh-CN" altLang="en-US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cs typeface="+mn-cs"/>
                  </a:rPr>
                  <a:t> 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35F5E-522E-44EB-AE73-865411DD6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8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7D884-BD9E-4FB7-B3CC-3FC46442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908720"/>
            <a:ext cx="9143998" cy="1020762"/>
          </a:xfrm>
        </p:spPr>
        <p:txBody>
          <a:bodyPr/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35F5E-522E-44EB-AE73-865411DD6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In DR, the naïve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contains</a:t>
                </a:r>
                <a:r>
                  <a:rPr kumimoji="0" lang="en-US" altLang="zh-CN" sz="2800" b="0" i="0" u="none" strike="noStrike" kern="1200" cap="none" spc="0" normalizeH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the </a:t>
                </a:r>
                <a:r>
                  <a:rPr lang="en-US" altLang="zh-CN" sz="280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anomalous energy.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One-loop diagram proportional to</a:t>
                </a:r>
              </a:p>
              <a:p>
                <a:pPr lvl="0">
                  <a:defRPr/>
                </a:pPr>
                <a:r>
                  <a:rPr kumimoji="0" lang="en-US" altLang="zh-CN" sz="2800" b="0" i="0" u="none" strike="noStrike" kern="1200" cap="none" spc="0" normalizeH="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∫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2−2</m:t>
                            </m:r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𝜖</m:t>
                            </m:r>
                          </m:sup>
                        </m:sSup>
                        <m:r>
                          <a:rPr kumimoji="0" lang="en-US" altLang="zh-CN" sz="2800" b="0" i="1" u="none" strike="noStrike" kern="1200" cap="none" spc="0" normalizeH="0" baseline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  <a:cs typeface="+mn-cs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2−2</m:t>
                            </m:r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𝜖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zh-CN" sz="2800" b="0" i="1" u="none" strike="noStrike" kern="1200" cap="none" spc="0" normalizeH="0" baseline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𝜏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altLang="zh-CN" sz="2800" b="0" i="1" u="none" strike="noStrike" kern="1200" cap="none" spc="0" normalizeH="0" baseline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𝑥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icrosoft YaHei UI" panose="020B0503020204020204" pitchFamily="34" charset="-122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zh-CN" sz="2800" b="0" i="1" u="none" strike="noStrike" kern="1200" cap="none" spc="0" normalizeH="0" baseline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Microsoft YaHei UI" panose="020B0503020204020204" pitchFamily="34" charset="-122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zh-CN" sz="2800" b="0" i="1" u="none" strike="noStrike" kern="1200" cap="none" spc="0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∼</m:t>
                    </m:r>
                    <m:r>
                      <a:rPr kumimoji="0" lang="en-US" altLang="zh-CN" sz="2800" b="0" i="1" u="none" strike="noStrike" kern="1200" cap="none" spc="0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𝜖</m:t>
                    </m:r>
                    <m:r>
                      <a:rPr kumimoji="0" lang="en-US" altLang="zh-CN" sz="2800" b="0" i="1" u="none" strike="noStrike" kern="1200" cap="none" spc="0" normalizeH="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×∫</m:t>
                    </m:r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2−2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2−2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</a:t>
                </a:r>
                <a:r>
                  <a:rPr lang="en-US" altLang="zh-CN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finite .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contribution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exactly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800" b="0" i="0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is always there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! In DR it is just hidden in loop-corrections.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D35F5E-522E-44EB-AE73-865411DD6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7D884-BD9E-4FB7-B3CC-3FC46442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36712"/>
            <a:ext cx="9143998" cy="1020762"/>
          </a:xfrm>
        </p:spPr>
        <p:txBody>
          <a:bodyPr/>
          <a:lstStyle/>
          <a:p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20B857E2-A1E7-4DD3-9227-6A11B30A058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73402457"/>
                  </p:ext>
                </p:extLst>
              </p:nvPr>
            </p:nvGraphicFramePr>
            <p:xfrm>
              <a:off x="621804" y="2060848"/>
              <a:ext cx="6336703" cy="329666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498901">
                      <a:extLst>
                        <a:ext uri="{9D8B030D-6E8A-4147-A177-3AD203B41FA5}">
                          <a16:colId xmlns:a16="http://schemas.microsoft.com/office/drawing/2014/main" val="2264331132"/>
                        </a:ext>
                      </a:extLst>
                    </a:gridCol>
                    <a:gridCol w="1389531">
                      <a:extLst>
                        <a:ext uri="{9D8B030D-6E8A-4147-A177-3AD203B41FA5}">
                          <a16:colId xmlns:a16="http://schemas.microsoft.com/office/drawing/2014/main" val="4141688938"/>
                        </a:ext>
                      </a:extLst>
                    </a:gridCol>
                    <a:gridCol w="2448271">
                      <a:extLst>
                        <a:ext uri="{9D8B030D-6E8A-4147-A177-3AD203B41FA5}">
                          <a16:colId xmlns:a16="http://schemas.microsoft.com/office/drawing/2014/main" val="3364016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Regulator</a:t>
                          </a:r>
                          <a:endParaRPr lang="zh-CN" altLang="en-US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2678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𝑈𝑉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741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</a:rPr>
                            <a:t>       </a:t>
                          </a:r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lifornian FB" panose="0207040306080B030204" pitchFamily="18" charset="0"/>
                            </a:rPr>
                            <a:t>Symmetric lattice </a:t>
                          </a:r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  <a:latin typeface="Californian FB" panose="0207040306080B030204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6489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|&lt;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𝑈𝑉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80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</a:rPr>
                            <a:t>                   DR</a:t>
                          </a:r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  <a:p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6053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b="0" i="1" smtClean="0"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𝑈𝑉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1+|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kumimoji="0" lang="en-US" altLang="zh-CN" sz="1800" b="0" i="1" u="none" strike="noStrike" kern="1200" cap="none" spc="0" normalizeH="0" baseline="0" noProof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4047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20B857E2-A1E7-4DD3-9227-6A11B30A058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73402457"/>
                  </p:ext>
                </p:extLst>
              </p:nvPr>
            </p:nvGraphicFramePr>
            <p:xfrm>
              <a:off x="621804" y="2060848"/>
              <a:ext cx="6336703" cy="329666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2498901">
                      <a:extLst>
                        <a:ext uri="{9D8B030D-6E8A-4147-A177-3AD203B41FA5}">
                          <a16:colId xmlns:a16="http://schemas.microsoft.com/office/drawing/2014/main" val="2264331132"/>
                        </a:ext>
                      </a:extLst>
                    </a:gridCol>
                    <a:gridCol w="1389531">
                      <a:extLst>
                        <a:ext uri="{9D8B030D-6E8A-4147-A177-3AD203B41FA5}">
                          <a16:colId xmlns:a16="http://schemas.microsoft.com/office/drawing/2014/main" val="4141688938"/>
                        </a:ext>
                      </a:extLst>
                    </a:gridCol>
                    <a:gridCol w="2448271">
                      <a:extLst>
                        <a:ext uri="{9D8B030D-6E8A-4147-A177-3AD203B41FA5}">
                          <a16:colId xmlns:a16="http://schemas.microsoft.com/office/drawing/2014/main" val="3364016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Regulator</a:t>
                          </a:r>
                          <a:endParaRPr lang="zh-CN" altLang="en-US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4918" r="-177193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4918" r="-498" b="-7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2678729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69565" r="-154146" b="-4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69565" r="-177193" b="-4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69565" r="-498" b="-4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741124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</a:rPr>
                            <a:t>       </a:t>
                          </a:r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  <a:latin typeface="Californian FB" panose="0207040306080B030204" pitchFamily="18" charset="0"/>
                            </a:rPr>
                            <a:t>Symmetric lattice </a:t>
                          </a:r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  <a:latin typeface="Californian FB" panose="0207040306080B030204" pitchFamily="18" charset="0"/>
                          </a:endParaRP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171429" r="-177193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171429" r="-498" b="-3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6489882"/>
                      </a:ext>
                    </a:extLst>
                  </a:tr>
                  <a:tr h="5594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268478" r="-154146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268478" r="-17719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268478" r="-498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5808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n>
                                <a:solidFill>
                                  <a:schemeClr val="bg1"/>
                                </a:solidFill>
                              </a:ln>
                            </a:rPr>
                            <a:t>                   DR</a:t>
                          </a:r>
                          <a:endParaRPr lang="zh-CN" altLang="en-US" dirty="0">
                            <a:ln>
                              <a:solidFill>
                                <a:schemeClr val="bg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322857" r="-177193" b="-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322857" r="-498" b="-9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6053210"/>
                      </a:ext>
                    </a:extLst>
                  </a:tr>
                  <a:tr h="607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t="-444000" r="-154146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9825" t="-444000" r="-17719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8706" t="-444000" r="-49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0474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43A5D9F-F3C5-4B9F-89E4-EAD0F327AF3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102524" y="1772816"/>
                <a:ext cx="4680520" cy="4608512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naive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is scheme dependent.</a:t>
                </a:r>
                <a:r>
                  <a:rPr lang="en-US" altLang="zh-CN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Finer temporal cutoff 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. </a:t>
                </a:r>
                <a:r>
                  <a:rPr lang="zh-CN" altLang="en-US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</a:t>
                </a:r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Natural and scheme independent decomposition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.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symmetric cutoff,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the anomalous contribution is explicit.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relates to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first moments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of PDFs.</a:t>
                </a:r>
                <a:endParaRPr lang="zh-CN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43A5D9F-F3C5-4B9F-89E4-EAD0F327A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02524" y="1772816"/>
                <a:ext cx="4680520" cy="4608512"/>
              </a:xfrm>
              <a:blipFill>
                <a:blip r:embed="rId4"/>
                <a:stretch>
                  <a:fillRect b="-5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E4A0F6A-2A0B-4B2F-B955-B7B145B0314B}"/>
                  </a:ext>
                </a:extLst>
              </p:cNvPr>
              <p:cNvSpPr txBox="1"/>
              <p:nvPr/>
            </p:nvSpPr>
            <p:spPr>
              <a:xfrm>
                <a:off x="981844" y="5589240"/>
                <a:ext cx="5760640" cy="949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800"/>
                  </a:spcBef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800" i="1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800" i="1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i="1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2800" b="0" i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CN" sz="2800" b="0" i="1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n>
                                    <a:solidFill>
                                      <a:prstClr val="black"/>
                                    </a:solidFill>
                                  </a:ln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800" b="0" i="1" smtClean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ln>
                                            <a:solidFill>
                                              <a:prstClr val="black"/>
                                            </a:solidFill>
                                          </a:ln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num>
                                <m:den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prstClr val="black"/>
                                        </a:solidFill>
                                      </a:ln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E4A0F6A-2A0B-4B2F-B955-B7B145B0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44" y="5589240"/>
                <a:ext cx="5760640" cy="949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lifornian FB" panose="0207040306080B030204" pitchFamily="18" charset="0"/>
              </a:rPr>
              <a:t>Proton Mass Decomposition    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Anomalous Energy Effects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and mass decomposition in 1+1 non-linear sigma model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Anomalous Energy as Dynamical Higgs Effect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86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371C5-0AAE-41F0-A6E0-4365D38F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0DF2BAB0-07A9-47BC-B255-912105D345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468542" cy="44043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 decomposition</a:t>
                </a: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dirty="0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00B0F0"/>
                                      </a:solidFill>
                                    </a:ln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dirty="0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: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gluon energy.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00B0F0"/>
                                  </a:solidFill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: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quark kinematic energy.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altLang="zh-CN" sz="28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800" b="0" i="1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: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quark mass 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FF00FF"/>
                                      </a:solidFill>
                                    </a:ln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sz="2800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: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anomalous energy 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Three RG-invariant parts.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F0"/>
                              </a:solidFill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00B050"/>
                              </a:solidFill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rgbClr val="00B050"/>
                      </a:solidFill>
                    </a:ln>
                    <a:solidFill>
                      <a:srgbClr val="00B050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0DF2BAB0-07A9-47BC-B255-912105D34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468542" cy="44043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6BE2437-5C4E-48D6-A7E0-9B6AFF8A6E82}"/>
              </a:ext>
            </a:extLst>
          </p:cNvPr>
          <p:cNvSpPr txBox="1"/>
          <p:nvPr/>
        </p:nvSpPr>
        <p:spPr>
          <a:xfrm>
            <a:off x="7606580" y="692696"/>
            <a:ext cx="41044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X.-D. Ji, Phys. Rev. Lett. 74, 1071 (1995)  X.-D. Ji, Phys. Rev. D 52, 271 (1995)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89087A-76BF-40A5-89F3-7DFBDB1773B0}"/>
              </a:ext>
            </a:extLst>
          </p:cNvPr>
          <p:cNvSpPr txBox="1"/>
          <p:nvPr/>
        </p:nvSpPr>
        <p:spPr>
          <a:xfrm>
            <a:off x="5734372" y="1916832"/>
            <a:ext cx="252028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5F9A6A-F5AB-410D-AFE8-F68260960B25}"/>
              </a:ext>
            </a:extLst>
          </p:cNvPr>
          <p:cNvSpPr txBox="1"/>
          <p:nvPr/>
        </p:nvSpPr>
        <p:spPr>
          <a:xfrm>
            <a:off x="8470676" y="1916832"/>
            <a:ext cx="180020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A0B941-33DC-4E74-8F92-72F3E6BC6700}"/>
                  </a:ext>
                </a:extLst>
              </p:cNvPr>
              <p:cNvSpPr txBox="1"/>
              <p:nvPr/>
            </p:nvSpPr>
            <p:spPr>
              <a:xfrm>
                <a:off x="5878388" y="1484784"/>
                <a:ext cx="62837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A0B941-33DC-4E74-8F92-72F3E6BC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88" y="1484784"/>
                <a:ext cx="628377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E6F2F3-8114-46F8-90D1-C05E52F262DA}"/>
                  </a:ext>
                </a:extLst>
              </p:cNvPr>
              <p:cNvSpPr txBox="1"/>
              <p:nvPr/>
            </p:nvSpPr>
            <p:spPr>
              <a:xfrm>
                <a:off x="8542684" y="1484784"/>
                <a:ext cx="59176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FE6F2F3-8114-46F8-90D1-C05E52F2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684" y="1484784"/>
                <a:ext cx="591764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2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    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Anomalous Energy Effects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and mass decomposition in 1+1 non-linear sigma model</a:t>
            </a:r>
          </a:p>
          <a:p>
            <a:r>
              <a:rPr lang="en-US" altLang="zh-CN" sz="2800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lifornian FB" panose="0207040306080B030204" pitchFamily="18" charset="0"/>
              </a:rPr>
              <a:t>QAE as Dynamical Higgs Effect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38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A simple model: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</m:d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𝜆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4!</m:t>
                        </m:r>
                      </m:den>
                    </m:f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Couples to fermion through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altLang="zh-CN" sz="28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𝜆</m:t>
                        </m:r>
                      </m:den>
                    </m:f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altLang="zh-CN" sz="2800" b="0" i="0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Φ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CN" sz="2800" b="0" i="0" u="none" strike="noStrike" kern="1200" cap="none" spc="0" normalizeH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altLang="zh-CN" sz="28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 term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Ψ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=</m:t>
                    </m:r>
                    <m:r>
                      <a:rPr kumimoji="0" lang="en-US" altLang="zh-CN" sz="2800" b="0" i="1" u="none" strike="noStrike" kern="1200" cap="none" spc="0" normalizeH="0" baseline="0" noProof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𝑔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On the other hand,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∫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𝑥</m:t>
                        </m:r>
                      </m:e>
                    </m:acc>
                    <m:d>
                      <m:dPr>
                        <m:begChr m:val="⟨"/>
                        <m:endChr m:val="⟩"/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Φ</m:t>
                        </m:r>
                      </m:e>
                    </m:d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h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+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altLang="zh-CN" sz="2800" b="0" i="0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  <a:cs typeface="+mn-cs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presence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the response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contributes to the fermion mass through an intermediate Higgs particle.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a scalar constant.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 can be measured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both by mass term and response of Higgs field.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  <a:defRPr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8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0CB2C-1D09-495B-830B-1A9252ED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692696"/>
            <a:ext cx="9143998" cy="1020762"/>
          </a:xfrm>
        </p:spPr>
        <p:txBody>
          <a:bodyPr/>
          <a:lstStyle/>
          <a:p>
            <a:r>
              <a:rPr kumimoji="0" lang="en-US" altLang="zh-CN" sz="29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QAE as Dynamical Higgs Effect</a:t>
            </a:r>
            <a:br>
              <a:rPr kumimoji="0" lang="en-US" altLang="zh-CN" sz="29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图片占位符 6" descr="图示, 示意图&#10;&#10;描述已自动生成">
            <a:extLst>
              <a:ext uri="{FF2B5EF4-FFF2-40B4-BE49-F238E27FC236}">
                <a16:creationId xmlns:a16="http://schemas.microsoft.com/office/drawing/2014/main" id="{813365B0-C729-4273-956D-5B69CED13D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b="12207"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C16EA5-0C28-4485-85BF-8EBF994E3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Dynamical response of the scalar Hamiltonian HS in the presence of a fermion.  The coupling g is proportional to the fermion mass.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Similar scenario for the non-linear sigma model.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anomalous energy 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𝑖𝑁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0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rgbClr val="FF00FF"/>
                    </a:solidFill>
                  </a:ln>
                  <a:solidFill>
                    <a:srgbClr val="FF00FF"/>
                  </a:solidFill>
                </a:endParaRP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−⟨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the fluctuation part of the auxiliary field.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Using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one has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above can be applied to QCD.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scalar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altLang="zh-CN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altLang="zh-CN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i="1" dirty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i="1" dirty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the massless limit,  the only scale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Gluon condensate. </a:t>
                </a:r>
              </a:p>
              <a:p>
                <a:pPr marL="0" lvl="0" indent="0">
                  <a:buNone/>
                  <a:defRPr/>
                </a:pPr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F6B8030-D876-42CA-8FF8-DE48CD1FC470}"/>
              </a:ext>
            </a:extLst>
          </p:cNvPr>
          <p:cNvSpPr txBox="1"/>
          <p:nvPr/>
        </p:nvSpPr>
        <p:spPr>
          <a:xfrm>
            <a:off x="8542684" y="188640"/>
            <a:ext cx="34563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M. A. Shifman, A. Vainshtein, and V. I. Zakharov, Nucl.Phys. B 147, 385 (1979).  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M. A.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Shifman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A.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Vainshtein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and V. I.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Zakharov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Nucl.Phys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B 147, 448 (1979)</a:t>
            </a:r>
          </a:p>
        </p:txBody>
      </p:sp>
    </p:spTree>
    <p:extLst>
      <p:ext uri="{BB962C8B-B14F-4D97-AF65-F5344CB8AC3E}">
        <p14:creationId xmlns:p14="http://schemas.microsoft.com/office/powerpoint/2010/main" val="15683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10476654" cy="4764360"/>
              </a:xfrm>
            </p:spPr>
            <p:txBody>
              <a:bodyPr>
                <a:normAutofit/>
              </a:bodyPr>
              <a:lstStyle/>
              <a:p>
                <a:pPr lvl="0">
                  <a:defRPr/>
                </a:pPr>
                <a:r>
                  <a:rPr lang="en-US" altLang="zh-CN" sz="26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Fluctuation part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60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6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. Dynamical version of the bag-constant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sz="26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of MIT bag model. 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altLang="zh-CN" sz="26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𝐵𝑉</m:t>
                    </m:r>
                  </m:oMath>
                </a14:m>
                <a:r>
                  <a:rPr lang="en-US" altLang="zh-CN" sz="26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6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is the volume of the nucleon.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In chiral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80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Scale setting.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contributes to a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negative pressure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Compensated by the gluon and quark kinetic energies.  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Can be measured in photoproduction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r>
                  <a:rPr lang="en-US" altLang="zh-CN" sz="2200" dirty="0">
                    <a:ln>
                      <a:solidFill>
                        <a:srgbClr val="7030A0"/>
                      </a:solidFill>
                    </a:ln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See Dmitri and Hatta’s talk. </a:t>
                </a:r>
              </a:p>
              <a:p>
                <a:pPr marL="0" lvl="0" indent="0">
                  <a:buNone/>
                  <a:defRPr/>
                </a:pPr>
                <a:r>
                  <a:rPr lang="en-US" altLang="zh-CN" sz="280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latin typeface="Californian FB" panose="0207040306080B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10476654" cy="4764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F6B8030-D876-42CA-8FF8-DE48CD1FC470}"/>
              </a:ext>
            </a:extLst>
          </p:cNvPr>
          <p:cNvSpPr txBox="1"/>
          <p:nvPr/>
        </p:nvSpPr>
        <p:spPr>
          <a:xfrm>
            <a:off x="8542684" y="476672"/>
            <a:ext cx="35283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Chodos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R. Jae, K. Johnson, C. B. Thorn, and V. Weisskopf, Phys. Rev. D 9, 3471 (1974)</a:t>
            </a:r>
          </a:p>
        </p:txBody>
      </p:sp>
    </p:spTree>
    <p:extLst>
      <p:ext uri="{BB962C8B-B14F-4D97-AF65-F5344CB8AC3E}">
        <p14:creationId xmlns:p14="http://schemas.microsoft.com/office/powerpoint/2010/main" val="27562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756574" cy="476436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creates a series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glueball states.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Response can be measured through nucleon-glueball coupling.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8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one has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𝑁𝑁𝑠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𝑁𝑁𝑠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𝜙𝜙</m:t>
                        </m:r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0"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Lowest glueball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</m:oMath>
                </a14:m>
                <a:r>
                  <a:rPr kumimoji="0" lang="zh-CN" altLang="en-US" sz="2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dorminates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:</m:t>
                    </m:r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sub>
                    </m:sSub>
                    <m:r>
                      <a:rPr kumimoji="0" lang="en-US" altLang="zh-CN" sz="2800" b="0" i="1" u="none" strike="noStrike" kern="1200" cap="none" spc="0" normalizeH="0" baseline="0" noProof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zh-CN" sz="2800" b="0" i="1" u="none" strike="noStrike" kern="1200" cap="none" spc="0" normalizeH="0" baseline="0" noProof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Φ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Proportional to nucleon mass. Like Higgs coupling measured at LHC.</a:t>
                </a:r>
              </a:p>
              <a:p>
                <a:pPr lvl="0">
                  <a:defRPr/>
                </a:pPr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  <a:defRPr/>
                </a:pPr>
                <a:endParaRPr lang="zh-CN" altLang="en-US" sz="2800" dirty="0">
                  <a:ln>
                    <a:solidFill>
                      <a:prstClr val="white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756574" cy="476436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E6C17EE-6FD6-42F5-A0DD-B05DD071844A}"/>
              </a:ext>
            </a:extLst>
          </p:cNvPr>
          <p:cNvSpPr txBox="1"/>
          <p:nvPr/>
        </p:nvSpPr>
        <p:spPr>
          <a:xfrm>
            <a:off x="8642677" y="692696"/>
            <a:ext cx="3528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J. R. Ellis and J.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Lanik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150, 289 (1985)</a:t>
            </a:r>
          </a:p>
        </p:txBody>
      </p:sp>
    </p:spTree>
    <p:extLst>
      <p:ext uri="{BB962C8B-B14F-4D97-AF65-F5344CB8AC3E}">
        <p14:creationId xmlns:p14="http://schemas.microsoft.com/office/powerpoint/2010/main" val="40945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0CB2C-1D09-495B-830B-1A9252ED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620688"/>
            <a:ext cx="9143998" cy="1020762"/>
          </a:xfrm>
        </p:spPr>
        <p:txBody>
          <a:bodyPr/>
          <a:lstStyle/>
          <a:p>
            <a:r>
              <a:rPr kumimoji="0" lang="en-US" altLang="zh-CN" sz="29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QAE as Dynamical Higgs Effect</a:t>
            </a:r>
            <a:br>
              <a:rPr kumimoji="0" lang="en-US" altLang="zh-CN" sz="29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13365B0-C729-4273-956D-5B69CED13D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5687" r="-908" b="8167"/>
          <a:stretch/>
        </p:blipFill>
        <p:spPr>
          <a:xfrm>
            <a:off x="2277988" y="1844823"/>
            <a:ext cx="4752528" cy="41280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3AC16EA5-0C28-4485-85BF-8EBF994E3A3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905958" y="3411748"/>
                <a:ext cx="2940981" cy="28255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Dynamical response of the anomalous Hamiltonian in the presence of a fermion.  The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𝑁𝑁𝑠</m:t>
                        </m:r>
                      </m:sub>
                    </m:sSub>
                  </m:oMath>
                </a14:m>
                <a:r>
                  <a:rPr lang="en-US" altLang="zh-CN" sz="24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proportional to the fermion mass.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	</a:t>
                </a:r>
                <a:endParaRPr lang="zh-CN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3AC16EA5-0C28-4485-85BF-8EBF994E3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905958" y="3411748"/>
                <a:ext cx="2940981" cy="282556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5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0F061-93DE-46DE-B689-5E7F275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08" y="1988840"/>
            <a:ext cx="5040560" cy="4123184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Origin of electron mass: Higgs mechanism</a:t>
            </a:r>
          </a:p>
          <a:p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Origin of proton mass:  Millennium problem</a:t>
            </a:r>
          </a:p>
          <a:p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High-precision numerical calculations in Lattice QCD</a:t>
            </a:r>
          </a:p>
          <a:p>
            <a:pPr marL="0" indent="0">
              <a:buNone/>
            </a:pPr>
            <a:endParaRPr lang="en-US" altLang="zh-CN" sz="26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endParaRPr lang="en-US" altLang="zh-CN" sz="26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  <p:pic>
        <p:nvPicPr>
          <p:cNvPr id="8" name="图片 7" descr="图表, 散点图&#10;&#10;描述已自动生成">
            <a:extLst>
              <a:ext uri="{FF2B5EF4-FFF2-40B4-BE49-F238E27FC236}">
                <a16:creationId xmlns:a16="http://schemas.microsoft.com/office/drawing/2014/main" id="{1861E119-CFE3-487A-95C1-5939FBED6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916832"/>
            <a:ext cx="5609527" cy="3600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ABD2E35-8B73-417B-B19C-EB19CDF2071B}"/>
              </a:ext>
            </a:extLst>
          </p:cNvPr>
          <p:cNvSpPr txBox="1"/>
          <p:nvPr/>
        </p:nvSpPr>
        <p:spPr>
          <a:xfrm>
            <a:off x="6454452" y="5805264"/>
            <a:ext cx="4945585" cy="82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altLang="zh-CN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fornian FB" panose="0207040306080B030204" pitchFamily="18" charset="0"/>
                <a:ea typeface="Microsoft YaHei UI" panose="020B0503020204020204" pitchFamily="34" charset="-122"/>
              </a:rPr>
              <a:t>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Ab-initio Determination of Light Hadron Masses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C39DC2-8960-4A79-A6A4-6E3FCF86E6F1}"/>
              </a:ext>
            </a:extLst>
          </p:cNvPr>
          <p:cNvSpPr txBox="1"/>
          <p:nvPr/>
        </p:nvSpPr>
        <p:spPr>
          <a:xfrm>
            <a:off x="7606580" y="260648"/>
            <a:ext cx="41044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S.Durr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Z. Fodor, J.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Frison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C.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Hoelbling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R. Hoffmann, S.D. Katz, S. Krieg, T.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Kurth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L.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Lellouch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T. Lippert, K.K. Szabo, G.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Vulvert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Science 322 (2008)</a:t>
            </a:r>
          </a:p>
        </p:txBody>
      </p:sp>
    </p:spTree>
    <p:extLst>
      <p:ext uri="{BB962C8B-B14F-4D97-AF65-F5344CB8AC3E}">
        <p14:creationId xmlns:p14="http://schemas.microsoft.com/office/powerpoint/2010/main" val="25710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015D0-8EFB-416B-83FA-AF686D1C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图片占位符 6" descr="图表, 散点图&#10;&#10;描述已自动生成">
            <a:extLst>
              <a:ext uri="{FF2B5EF4-FFF2-40B4-BE49-F238E27FC236}">
                <a16:creationId xmlns:a16="http://schemas.microsoft.com/office/drawing/2014/main" id="{3D3A4E11-AC1B-4DFA-822E-A913EFB5D4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17" b="335"/>
          <a:stretch/>
        </p:blipFill>
        <p:spPr>
          <a:xfrm>
            <a:off x="2494012" y="1916832"/>
            <a:ext cx="4563016" cy="423372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DCC203-81D6-4BC4-8B97-553F7059F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ATLAS Collaboration,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101 (2020) 1, 012002 </a:t>
            </a:r>
          </a:p>
          <a:p>
            <a:endParaRPr lang="zh-CN" altLang="en-US" sz="1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A294D8-BA84-4E17-B751-81DA81272935}"/>
                  </a:ext>
                </a:extLst>
              </p:cNvPr>
              <p:cNvSpPr txBox="1"/>
              <p:nvPr/>
            </p:nvSpPr>
            <p:spPr>
              <a:xfrm>
                <a:off x="7750596" y="1988840"/>
                <a:ext cx="4625625" cy="2326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Higgs Mechanism: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endParaRPr kumimoji="0" lang="en-US" altLang="zh-CN" sz="3200" b="0" i="1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−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altLang="zh-CN" sz="3200" b="0" i="0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Ψ</m:t>
                          </m:r>
                        </m:e>
                      </m:acc>
                      <m:r>
                        <m:rPr>
                          <m:sty m:val="p"/>
                        </m:rPr>
                        <a:rPr kumimoji="0" lang="en-US" altLang="zh-CN" sz="3200" b="0" i="0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ΨΦ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→</m:t>
                      </m:r>
                      <m:sSub>
                        <m:sSub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3200" b="0" i="0" u="none" strike="noStrike" kern="1200" cap="none" spc="0" normalizeH="0" baseline="0" noProof="0" smtClean="0">
                              <a:ln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Ψ</m:t>
                          </m:r>
                        </m:sub>
                      </m:sSub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=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𝑔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⟨</m:t>
                      </m:r>
                      <m:r>
                        <m:rPr>
                          <m:sty m:val="p"/>
                        </m:rPr>
                        <a:rPr kumimoji="0" lang="en-US" altLang="zh-CN" sz="3200" b="0" i="0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Φ</m:t>
                      </m:r>
                      <m:r>
                        <a:rPr kumimoji="0" lang="en-US" altLang="zh-CN" sz="3200" b="0" i="1" u="none" strike="noStrike" kern="1200" cap="none" spc="0" normalizeH="0" baseline="0" noProof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icrosoft YaHei UI" panose="020B0503020204020204" pitchFamily="34" charset="-122"/>
                          <a:cs typeface="+mn-cs"/>
                        </a:rPr>
                        <m:t>⟩</m:t>
                      </m:r>
                    </m:oMath>
                  </m:oMathPara>
                </a14:m>
                <a:endParaRPr kumimoji="0" lang="en-US" altLang="zh-CN" sz="3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A294D8-BA84-4E17-B751-81DA81272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96" y="1988840"/>
                <a:ext cx="4625625" cy="2326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6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468542" cy="4548336"/>
              </a:xfrm>
            </p:spPr>
            <p:txBody>
              <a:bodyPr/>
              <a:lstStyle/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 effective theory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consistent with Ward-identities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at tree level.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unc>
                      <m:func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func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Minimal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64|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Couple to nucleon: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468542" cy="454833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C0944FB-0E6F-4F1B-8292-A1055E99A5DE}"/>
              </a:ext>
            </a:extLst>
          </p:cNvPr>
          <p:cNvSpPr txBox="1"/>
          <p:nvPr/>
        </p:nvSpPr>
        <p:spPr>
          <a:xfrm>
            <a:off x="8642677" y="692696"/>
            <a:ext cx="35283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J. R. Ellis and J.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Lanik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150, 289 (1985)</a:t>
            </a:r>
          </a:p>
        </p:txBody>
      </p:sp>
    </p:spTree>
    <p:extLst>
      <p:ext uri="{BB962C8B-B14F-4D97-AF65-F5344CB8AC3E}">
        <p14:creationId xmlns:p14="http://schemas.microsoft.com/office/powerpoint/2010/main" val="8864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8095B-87D3-44E6-89AC-4595E391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908720"/>
            <a:ext cx="9108504" cy="890736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  <a:b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540550" cy="4692352"/>
              </a:xfrm>
            </p:spPr>
            <p:txBody>
              <a:bodyPr>
                <a:normAutofit/>
              </a:bodyPr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Pion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mass term contributes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  <a:defRPr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Thus, the anomalous energy reads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d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  <a:ea typeface="Cambria Math" panose="02040503050406030204" pitchFamily="18" charset="0"/>
                  </a:rPr>
                  <a:t>The scalar glueball couples to pion: </a:t>
                </a:r>
                <a:endParaRPr lang="en-US" altLang="zh-CN" sz="2800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nary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𝜋𝜋𝜎</m:t>
                        </m:r>
                      </m:sub>
                    </m:sSub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  <a:endParaRPr lang="zh-CN" altLang="en-US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A8FB-BE8D-48C4-A1E5-4833DB302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540550" cy="46923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FD0CE9C-20EB-4898-8C24-371884CDD9F8}"/>
              </a:ext>
            </a:extLst>
          </p:cNvPr>
          <p:cNvSpPr txBox="1"/>
          <p:nvPr/>
        </p:nvSpPr>
        <p:spPr>
          <a:xfrm>
            <a:off x="8326660" y="404664"/>
            <a:ext cx="35283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X.-D. Ji, Phys. Rev. D 52, 271 (1995) J. R. Ellis and J.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Lanik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150, 289 (1985)</a:t>
            </a:r>
          </a:p>
        </p:txBody>
      </p:sp>
    </p:spTree>
    <p:extLst>
      <p:ext uri="{BB962C8B-B14F-4D97-AF65-F5344CB8AC3E}">
        <p14:creationId xmlns:p14="http://schemas.microsoft.com/office/powerpoint/2010/main" val="27517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DEBA9-275D-4A19-B8A8-A323F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8720"/>
            <a:ext cx="9143998" cy="1020762"/>
          </a:xfr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QAE in 1+1 non-linear sigma model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10044606" cy="4476328"/>
              </a:xfrm>
            </p:spPr>
            <p:txBody>
              <a:bodyPr>
                <a:noAutofit/>
              </a:bodyPr>
              <a:lstStyle/>
              <a:p>
                <a:r>
                  <a:rPr kumimoji="0" lang="en-US" altLang="zh-CN" sz="26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In QED, the only scale is the electron mass</a:t>
                </a:r>
                <a:r>
                  <a:rPr kumimoji="0" lang="en-US" altLang="zh-CN" sz="2600" b="0" i="0" u="none" strike="noStrike" kern="1200" cap="none" spc="0" normalizeH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600" b="0" i="1" u="none" strike="noStrike" kern="1200" cap="none" spc="0" normalizeH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600" b="0" i="1" u="none" strike="noStrike" kern="1200" cap="none" spc="0" normalizeH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2600" b="0" i="1" u="none" strike="noStrike" kern="1200" cap="none" spc="0" normalizeH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zh-CN" sz="2600" b="0" i="0" u="none" strike="noStrike" kern="1200" cap="none" spc="0" normalizeH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although UV divergence 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electron mass, one has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at one-loop.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b>
                          <m:sSub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den>
                        </m:f>
                      </m:e>
                    </m:d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 external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6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6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Contributes to the Lamb shift.</a:t>
                </a:r>
                <a:endParaRPr lang="zh-CN" altLang="en-US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738B-4207-4DFD-A52E-F276D3759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10044606" cy="44763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C291D87-00F6-4F93-9E57-27A25B6A8A79}"/>
              </a:ext>
            </a:extLst>
          </p:cNvPr>
          <p:cNvSpPr txBox="1"/>
          <p:nvPr/>
        </p:nvSpPr>
        <p:spPr>
          <a:xfrm>
            <a:off x="8974732" y="1052736"/>
            <a:ext cx="25922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X.-D. Ji,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YZ.Liu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to appear</a:t>
            </a:r>
          </a:p>
        </p:txBody>
      </p:sp>
    </p:spTree>
    <p:extLst>
      <p:ext uri="{BB962C8B-B14F-4D97-AF65-F5344CB8AC3E}">
        <p14:creationId xmlns:p14="http://schemas.microsoft.com/office/powerpoint/2010/main" val="39573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99816-34BF-4A6D-AD41-8637A52F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Summary </a:t>
            </a:r>
            <a:endParaRPr lang="zh-CN" alt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75195-59D9-4DD8-A777-4206615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Quantum anomalous energy exists due to short distance effect. Relation to a theory on an anisotropic lattice.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The Lamb-shift receives QAE contribution. Detailed study in 1+1 model.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The QAE contribution is similar to  a dynamical Higgs effect. The coupling to the anomaly scalar proportional to fermion mass. 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The QAE contributes as negative pressure. </a:t>
            </a:r>
          </a:p>
          <a:p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28FBA-B55C-4411-BC7E-01F1503D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44A729-2088-42EF-956A-B0CB7C1E55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5826"/>
          <a:stretch/>
        </p:blipFill>
        <p:spPr/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CBCF4A1-52A7-4045-9D98-07A3AAB4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Ab initio calculation of the neutron-proton mass difference</a:t>
            </a:r>
            <a:endParaRPr lang="zh-CN" altLang="en-U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5AD072-890E-4E73-944E-C778BAB3393B}"/>
              </a:ext>
            </a:extLst>
          </p:cNvPr>
          <p:cNvSpPr txBox="1"/>
          <p:nvPr/>
        </p:nvSpPr>
        <p:spPr>
          <a:xfrm>
            <a:off x="7894612" y="548680"/>
            <a:ext cx="41044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Sz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Borsanyi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S.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Durr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Z. Fodor, C.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Hoelbling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S.D. Katz, S. Krieg, L.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Lellouch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T. Lippert, A.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Portelli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K.K. Szabo, B.C. Toth, Science 347 (2015) 1452-1455</a:t>
            </a:r>
          </a:p>
        </p:txBody>
      </p:sp>
    </p:spTree>
    <p:extLst>
      <p:ext uri="{BB962C8B-B14F-4D97-AF65-F5344CB8AC3E}">
        <p14:creationId xmlns:p14="http://schemas.microsoft.com/office/powerpoint/2010/main" val="42052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371C5-0AAE-41F0-A6E0-4365D38F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62C26D-EC4C-4F3B-AE70-AAC7EE22467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57908" y="1772816"/>
                <a:ext cx="4608512" cy="38164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00 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the stress tensor.</a:t>
                </a:r>
              </a:p>
              <a:p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(1,1)+(0,0):</a:t>
                </a:r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Tensor and scalar parts.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Scale-setting.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Californian FB" panose="0207040306080B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62C26D-EC4C-4F3B-AE70-AAC7EE22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57908" y="1772816"/>
                <a:ext cx="4608512" cy="38164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3DF161C-4158-4189-99A8-F38BA1DE802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526460" y="1844824"/>
                <a:ext cx="4416552" cy="3352801"/>
              </a:xfrm>
            </p:spPr>
            <p:txBody>
              <a:bodyPr/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the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Virial theorem.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Leads to virial theorm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𝐾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in NR limit. 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Relation between energies</a:t>
                </a:r>
                <a:r>
                  <a:rPr lang="en-US" altLang="zh-CN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. No pressure  for hydrogen atom. 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/>
                  <a:uLnTx/>
                  <a:uFillTx/>
                  <a:latin typeface="Californian FB" panose="0207040306080B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3DF161C-4158-4189-99A8-F38BA1DE8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526460" y="1844824"/>
                <a:ext cx="4416552" cy="335280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6BE2437-5C4E-48D6-A7E0-9B6AFF8A6E82}"/>
              </a:ext>
            </a:extLst>
          </p:cNvPr>
          <p:cNvSpPr txBox="1"/>
          <p:nvPr/>
        </p:nvSpPr>
        <p:spPr>
          <a:xfrm>
            <a:off x="7606580" y="692696"/>
            <a:ext cx="41044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X.-D. Ji, Phys. Rev. Lett. 74, 1071 (1995)  X.-D. Ji, Phys. Rev. D 52, 271 (1995)</a:t>
            </a:r>
          </a:p>
        </p:txBody>
      </p:sp>
    </p:spTree>
    <p:extLst>
      <p:ext uri="{BB962C8B-B14F-4D97-AF65-F5344CB8AC3E}">
        <p14:creationId xmlns:p14="http://schemas.microsoft.com/office/powerpoint/2010/main" val="11989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371C5-0AAE-41F0-A6E0-4365D38F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62C26D-EC4C-4F3B-AE70-AAC7EE22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∫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acc>
                          <m:accPr>
                            <m:chr m:val="̅"/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  <m: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altLang="zh-CN" sz="2400" b="0" i="1" u="none" strike="noStrike" kern="1200" cap="none" spc="0" normalizeH="0" baseline="0" noProof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∫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i="1" dirty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dirty="0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  <m:r>
                          <a:rPr kumimoji="0" lang="en-US" altLang="zh-CN" sz="2400" b="0" i="1" u="none" strike="noStrike" kern="1200" cap="none" spc="0" normalizeH="0" baseline="0" noProof="0" dirty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𝜓</m:t>
                        </m:r>
                      </m:e>
                    </m:d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: the </a:t>
                </a:r>
                <a:r>
                  <a:rPr lang="en-US" altLang="zh-CN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q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uantum</a:t>
                </a:r>
                <a:r>
                  <a:rPr lang="en-US" altLang="zh-CN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anomalous </a:t>
                </a:r>
                <a:r>
                  <a:rPr lang="en-US" altLang="zh-CN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e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nergy (QAE).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Scale invariant.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Lattice studies. 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62C26D-EC4C-4F3B-AE70-AAC7EE22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5B19E4-776B-431E-9F8B-5E9CA052BD49}"/>
                  </a:ext>
                </a:extLst>
              </p:cNvPr>
              <p:cNvSpPr txBox="1"/>
              <p:nvPr/>
            </p:nvSpPr>
            <p:spPr>
              <a:xfrm>
                <a:off x="8182644" y="1988840"/>
                <a:ext cx="2232248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𝐻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solidFill>
                                  <a:srgbClr val="FF00FF"/>
                                </a:solidFill>
                              </a:ln>
                              <a:solidFill>
                                <a:srgbClr val="FF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5B19E4-776B-431E-9F8B-5E9CA052B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44" y="1988840"/>
                <a:ext cx="2232248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6BE2437-5C4E-48D6-A7E0-9B6AFF8A6E82}"/>
              </a:ext>
            </a:extLst>
          </p:cNvPr>
          <p:cNvSpPr txBox="1"/>
          <p:nvPr/>
        </p:nvSpPr>
        <p:spPr>
          <a:xfrm>
            <a:off x="7606580" y="692696"/>
            <a:ext cx="40324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X.-D. Ji, Phys. Rev. Lett. 74, 1071 (1995)  X.-D. Ji, Phys. Rev. D 52, 271 (1995)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359E03D-2AED-4BFD-9172-42452E610E0D}"/>
              </a:ext>
            </a:extLst>
          </p:cNvPr>
          <p:cNvCxnSpPr>
            <a:cxnSpLocks/>
          </p:cNvCxnSpPr>
          <p:nvPr/>
        </p:nvCxnSpPr>
        <p:spPr>
          <a:xfrm>
            <a:off x="8470676" y="2204864"/>
            <a:ext cx="432048" cy="0"/>
          </a:xfrm>
          <a:prstGeom prst="straightConnector1">
            <a:avLst/>
          </a:prstGeom>
          <a:ln w="25400">
            <a:solidFill>
              <a:srgbClr val="FF00FF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表, 漏斗图&#10;&#10;描述已自动生成">
            <a:extLst>
              <a:ext uri="{FF2B5EF4-FFF2-40B4-BE49-F238E27FC236}">
                <a16:creationId xmlns:a16="http://schemas.microsoft.com/office/drawing/2014/main" id="{1437EA25-2447-4E5A-90A5-4276A39B0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2564904"/>
            <a:ext cx="4104456" cy="40297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9D948CD-E451-4428-82CD-95B923B6679F}"/>
              </a:ext>
            </a:extLst>
          </p:cNvPr>
          <p:cNvSpPr txBox="1"/>
          <p:nvPr/>
        </p:nvSpPr>
        <p:spPr>
          <a:xfrm>
            <a:off x="3430116" y="4653136"/>
            <a:ext cx="4104456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Y.-B. Yang, J. Liang, Y.-J. Bi, Y. Chen, T. Draper, K.-F. Liu, and Z. Liu, Phys. Rev. Lett. 121, 212001 (2018)                               ETMC, Phys. Rev. Lett. 116, 252001 (2016)   ETMC, Phys. Rev. Lett. 119, 142002(2017)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altLang="zh-CN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Proton Mass Decomposition     </a:t>
            </a:r>
          </a:p>
          <a:p>
            <a:r>
              <a:rPr lang="en-US" altLang="zh-CN" sz="2800" dirty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  <a:latin typeface="Californian FB" panose="0207040306080B030204" pitchFamily="18" charset="0"/>
              </a:rPr>
              <a:t>Quantum Anomalous Energy Effect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and mass decomposition in 1+1 non-linear sigma model</a:t>
            </a:r>
          </a:p>
          <a:p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QAE as Dynamical Higgs Effect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66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962AB-D576-4249-A7C4-4259C043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692696"/>
            <a:ext cx="9143998" cy="1020762"/>
          </a:xfr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Anomalous Energy Effect</a:t>
            </a:r>
            <a:br>
              <a:rPr kumimoji="0" lang="en-US" altLang="zh-CN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</a:br>
            <a:endParaRPr lang="zh-CN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790A5A-900A-473A-B28C-B13227965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10116614" cy="4267200"/>
              </a:xfrm>
            </p:spPr>
            <p:txBody>
              <a:bodyPr>
                <a:normAutofit/>
              </a:bodyPr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Rescale in time: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𝛿𝜆</m:t>
                        </m:r>
                      </m:e>
                    </m:d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.</a:t>
                </a:r>
              </a:p>
              <a:p>
                <a:pPr marL="274320" marR="0" lvl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Arial" pitchFamily="34" charset="0"/>
                  <a:buChar char="▪"/>
                  <a:tabLst/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action changes as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𝛿𝜆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 For</a:t>
                </a:r>
                <a:r>
                  <a:rPr kumimoji="0" lang="en-US" altLang="zh-CN" sz="2800" b="0" i="0" u="none" strike="noStrike" kern="1200" cap="none" spc="0" normalizeH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 pure gauge theory.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None/>
                  <a:tabLst/>
                  <a:defRPr/>
                </a:pPr>
                <a:r>
                  <a:rPr kumimoji="0" lang="en-US" altLang="zh-CN" sz="2800" b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𝛿𝜆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𝛿𝜆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. </a:t>
                </a:r>
              </a:p>
              <a:p>
                <a:pPr lvl="0">
                  <a:defRPr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Naively,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. True</a:t>
                </a:r>
                <a:r>
                  <a:rPr kumimoji="0" lang="en-US" altLang="zh-CN" sz="2800" b="0" i="0" u="none" strike="noStrike" kern="1200" cap="none" spc="0" normalizeH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</a:rPr>
                  <a:t> for classical theory. </a:t>
                </a:r>
              </a:p>
              <a:p>
                <a:pPr marL="0" indent="0">
                  <a:buNone/>
                </a:pPr>
                <a:endParaRPr lang="zh-CN" altLang="en-US" sz="28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9790A5A-900A-473A-B28C-B13227965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10116614" cy="4267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4E9EF6A-619F-40B7-ABF1-04A5EB416F44}"/>
              </a:ext>
            </a:extLst>
          </p:cNvPr>
          <p:cNvSpPr txBox="1"/>
          <p:nvPr/>
        </p:nvSpPr>
        <p:spPr>
          <a:xfrm>
            <a:off x="8156377" y="1052736"/>
            <a:ext cx="40324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X.-D. Ji,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YZ.Liu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to appear</a:t>
            </a:r>
          </a:p>
        </p:txBody>
      </p:sp>
    </p:spTree>
    <p:extLst>
      <p:ext uri="{BB962C8B-B14F-4D97-AF65-F5344CB8AC3E}">
        <p14:creationId xmlns:p14="http://schemas.microsoft.com/office/powerpoint/2010/main" val="4825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356D8-7042-4063-BFE2-2FA4395E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08" y="764704"/>
            <a:ext cx="9143998" cy="1020762"/>
          </a:xfrm>
        </p:spPr>
        <p:txBody>
          <a:bodyPr/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Anomalous Energy Effect</a:t>
            </a:r>
            <a:br>
              <a:rPr kumimoji="0" lang="en-US" altLang="zh-CN" sz="32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537E6A-04B8-4A9B-AE7E-77D90AF1EA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or quantum theory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a cutoff is needed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, such as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lattice spacing.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By rescaling time, the cutoff in temporal direction is also rescales.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This leads to </a:t>
                </a:r>
                <a:r>
                  <a:rPr lang="en-US" altLang="zh-CN" sz="2800" dirty="0">
                    <a:ln>
                      <a:solidFill>
                        <a:srgbClr val="FF00FF"/>
                      </a:solidFill>
                    </a:ln>
                    <a:solidFill>
                      <a:srgbClr val="FF00FF"/>
                    </a:solidFill>
                    <a:latin typeface="Californian FB" panose="0207040306080B030204" pitchFamily="18" charset="0"/>
                  </a:rPr>
                  <a:t>an anisotropic lattice,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rgbClr val="FF00FF"/>
                              </a:solidFill>
                            </a:ln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FF00FF"/>
                                  </a:solidFill>
                                </a:ln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zh-CN" sz="2800" b="0" i="1" smtClean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537E6A-04B8-4A9B-AE7E-77D90AF1EA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400540B-E7F3-4F73-8C42-64521C866A4B}"/>
              </a:ext>
            </a:extLst>
          </p:cNvPr>
          <p:cNvSpPr txBox="1"/>
          <p:nvPr/>
        </p:nvSpPr>
        <p:spPr>
          <a:xfrm>
            <a:off x="7606580" y="692696"/>
            <a:ext cx="41044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de-DE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F. Karsch, Nucl. Phys. B 205, 285 (1982)    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J.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Rothe</a:t>
            </a:r>
            <a:r>
              <a:rPr kumimoji="0" lang="en-US" altLang="zh-CN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Phys. Lett. B 364, 227 (1995)</a:t>
            </a:r>
          </a:p>
        </p:txBody>
      </p:sp>
    </p:spTree>
    <p:extLst>
      <p:ext uri="{BB962C8B-B14F-4D97-AF65-F5344CB8AC3E}">
        <p14:creationId xmlns:p14="http://schemas.microsoft.com/office/powerpoint/2010/main" val="18740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Pct val="100000"/>
          <a:buFontTx/>
          <a:buNone/>
          <a:tabLst/>
          <a:defRPr kumimoji="0" sz="1800" b="0" i="0" u="none" strike="noStrike" kern="1200" cap="none" spc="0" normalizeH="0" baseline="0" noProof="0" dirty="0">
            <a:ln>
              <a:solidFill>
                <a:srgbClr val="FFC000"/>
              </a:solidFill>
            </a:ln>
            <a:solidFill>
              <a:srgbClr val="FFC000"/>
            </a:solidFill>
            <a:effectLst/>
            <a:uLnTx/>
            <a:uFillTx/>
            <a:latin typeface="CMR9"/>
            <a:ea typeface="Microsoft YaHei UI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2297</Words>
  <Application>Microsoft Office PowerPoint</Application>
  <PresentationFormat>自定义</PresentationFormat>
  <Paragraphs>218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CMR9</vt:lpstr>
      <vt:lpstr>Microsoft YaHei UI</vt:lpstr>
      <vt:lpstr>Arial</vt:lpstr>
      <vt:lpstr>Californian FB</vt:lpstr>
      <vt:lpstr>Cambria</vt:lpstr>
      <vt:lpstr>Cambria Math</vt:lpstr>
      <vt:lpstr>Consolas</vt:lpstr>
      <vt:lpstr>Monotype Corsiva</vt:lpstr>
      <vt:lpstr>黑板 16 x 9</vt:lpstr>
      <vt:lpstr>Quantum Anomalous Energy  Effects on the Nucleon Mass</vt:lpstr>
      <vt:lpstr>Outline</vt:lpstr>
      <vt:lpstr>Proton Mass Decomposition</vt:lpstr>
      <vt:lpstr>Proton Mass Decomposition</vt:lpstr>
      <vt:lpstr>Proton Mass Decomposition</vt:lpstr>
      <vt:lpstr>Proton Mass Decomposition</vt:lpstr>
      <vt:lpstr>Outline</vt:lpstr>
      <vt:lpstr>Anomalous Energy Effect </vt:lpstr>
      <vt:lpstr>Anomalous Energy Effect </vt:lpstr>
      <vt:lpstr>Anomalous Energy Effect</vt:lpstr>
      <vt:lpstr>Anomalous Energy Effect</vt:lpstr>
      <vt:lpstr>Outline</vt:lpstr>
      <vt:lpstr>QAE in 1+1 non-linear sigma model </vt:lpstr>
      <vt:lpstr>QAE in  1+1 non-linear sigma model </vt:lpstr>
      <vt:lpstr>QAE in 1+1 non-linear sigma model </vt:lpstr>
      <vt:lpstr>QAE in 1+1 non-linear sigma model </vt:lpstr>
      <vt:lpstr>QAE in 1+1 non-linear sigma model </vt:lpstr>
      <vt:lpstr>QAE in 1+1 non-linear sigma model </vt:lpstr>
      <vt:lpstr>QAE in 1+1 non-linear sigma model </vt:lpstr>
      <vt:lpstr>Proton Mass Decomposition</vt:lpstr>
      <vt:lpstr>Outline</vt:lpstr>
      <vt:lpstr>QAE as Dynamical Higgs Effect </vt:lpstr>
      <vt:lpstr>QAE as Dynamical Higgs Effect </vt:lpstr>
      <vt:lpstr>QAE as Dynamical Higgs Effect </vt:lpstr>
      <vt:lpstr>QAE as Dynamical Higgs Effect </vt:lpstr>
      <vt:lpstr>QAE as Dynamical Higgs Effect </vt:lpstr>
      <vt:lpstr>QAE as Dynamical Higgs Effect </vt:lpstr>
      <vt:lpstr>QAE as Dynamical Higgs Effect </vt:lpstr>
      <vt:lpstr>QAE as Dynamical Higgs Effect </vt:lpstr>
      <vt:lpstr>Proton Mass Decomposition</vt:lpstr>
      <vt:lpstr>QAE as Dynamical Higgs Effect </vt:lpstr>
      <vt:lpstr>QAE as Dynamical Higgs Effect </vt:lpstr>
      <vt:lpstr>QAE in 1+1 non-linear sigma model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momentum dependent (TMD) PDFs  from large momentum effective theory (LaMET)</dc:title>
  <dc:creator>Yizhuang Liu</dc:creator>
  <cp:lastModifiedBy>Yizhuang Liu</cp:lastModifiedBy>
  <cp:revision>183</cp:revision>
  <dcterms:created xsi:type="dcterms:W3CDTF">2020-09-04T03:50:01Z</dcterms:created>
  <dcterms:modified xsi:type="dcterms:W3CDTF">2021-01-16T18:33:16Z</dcterms:modified>
</cp:coreProperties>
</file>