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09" r:id="rId2"/>
    <p:sldMasterId id="2147483941" r:id="rId3"/>
  </p:sldMasterIdLst>
  <p:notesMasterIdLst>
    <p:notesMasterId r:id="rId37"/>
  </p:notesMasterIdLst>
  <p:sldIdLst>
    <p:sldId id="256" r:id="rId4"/>
    <p:sldId id="1196" r:id="rId5"/>
    <p:sldId id="1231" r:id="rId6"/>
    <p:sldId id="1232" r:id="rId7"/>
    <p:sldId id="1200" r:id="rId8"/>
    <p:sldId id="1262" r:id="rId9"/>
    <p:sldId id="1259" r:id="rId10"/>
    <p:sldId id="1260" r:id="rId11"/>
    <p:sldId id="1264" r:id="rId12"/>
    <p:sldId id="1266" r:id="rId13"/>
    <p:sldId id="1255" r:id="rId14"/>
    <p:sldId id="1236" r:id="rId15"/>
    <p:sldId id="1242" r:id="rId16"/>
    <p:sldId id="1234" r:id="rId17"/>
    <p:sldId id="1263" r:id="rId18"/>
    <p:sldId id="1252" r:id="rId19"/>
    <p:sldId id="1235" r:id="rId20"/>
    <p:sldId id="1248" r:id="rId21"/>
    <p:sldId id="1247" r:id="rId22"/>
    <p:sldId id="1233" r:id="rId23"/>
    <p:sldId id="1244" r:id="rId24"/>
    <p:sldId id="1241" r:id="rId25"/>
    <p:sldId id="1250" r:id="rId26"/>
    <p:sldId id="1258" r:id="rId27"/>
    <p:sldId id="1257" r:id="rId28"/>
    <p:sldId id="1230" r:id="rId29"/>
    <p:sldId id="1256" r:id="rId30"/>
    <p:sldId id="1240" r:id="rId31"/>
    <p:sldId id="1265" r:id="rId32"/>
    <p:sldId id="1249" r:id="rId33"/>
    <p:sldId id="1254" r:id="rId34"/>
    <p:sldId id="1239" r:id="rId35"/>
    <p:sldId id="1253" r:id="rId36"/>
  </p:sldIdLst>
  <p:sldSz cx="9144000" cy="6858000" type="screen4x3"/>
  <p:notesSz cx="6858000" cy="9144000"/>
  <p:defaultTex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f Ent" initials="RE" lastIdx="1" clrIdx="0">
    <p:extLst>
      <p:ext uri="{19B8F6BF-5375-455C-9EA6-DF929625EA0E}">
        <p15:presenceInfo xmlns:p15="http://schemas.microsoft.com/office/powerpoint/2012/main" userId="8ebfca37ba3b38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0796F7"/>
    <a:srgbClr val="A4A4FE"/>
    <a:srgbClr val="BAD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5280" autoAdjust="0"/>
  </p:normalViewPr>
  <p:slideViewPr>
    <p:cSldViewPr snapToGrid="0" snapToObjects="1">
      <p:cViewPr>
        <p:scale>
          <a:sx n="53" d="100"/>
          <a:sy n="53" d="100"/>
        </p:scale>
        <p:origin x="1680" y="252"/>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08:39.0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19,'1'2,"-1"0,1 0,0 0,0-1,0 1,0 0,1-1,-1 1,0-1,1 1,-1-1,1 1,-1-1,4 2,4 4,-4-2,6 4,-1 1,-1 0,1 1,-2-1,11 17,-15-18,2 1,0-1,0 0,0-1,1 1,0-2,1 1,12 10,-10-12,0 1,-1 0,0 1,-1 0,0 1,0-1,0 1,7 14,11 12,-21-30,-1 0,1 1,-1 0,0 0,-1 0,1 0,-1 1,0-1,-1 1,3 8,-5-14,0 0,-1 1,1-1,0 1,0-1,-1 0,1 0,-1 1,1-1,-1 0,0 0,1 1,-1-1,0 0,0 0,0 0,0 0,0 0,0 0,0 0,0-1,0 1,0 0,0-1,-1 1,1 0,0-1,0 0,-1 1,1-1,0 0,-1 1,-1-1,-7 2,0-1,0 0,-13-1,17 0,1 0,0 0,0-1,0 1,0-1,0 0,0 0,0-1,1 0,-1 1,0-2,-6-3,0-2,2 1,-1-2,-12-14,-10-9,16 17,-27-34,39 45,1-1,0 0,0 0,1-1,0 1,-1 0,2-1,-1 0,1 1,0-1,0 0,0 0,1 0,0 1,0-1,0 0,1 0,0 0,0 1,0-1,1 0,0 1,0-1,1 1,-1 0,1 0,0 0,0 0,1 0,0 1,-1-1,2 1,-1 0,0 0,1 0,6-3,77-36,-27 15,-54 24,-2 1,0 0,0 1,0-1,1 1,-1 1,1-1,-1 1,7-1,-12 2,0 0,1 0,-1 0,0 0,1 1,-1-1,0 0,0 0,1 0,-1 0,0 1,0-1,0 0,1 0,-1 1,0-1,0 0,0 0,0 1,1-1,-1 0,0 1,0-1,0 0,0 1,0-1,0 0,0 0,0 1,0-1,0 0,0 1,0-1,0 0,0 1,0-1,0 0,0 0,-1 1,1-1,0 0,0 1,-6 14,6-15,-5 8,-1 0,0-1,0 1,-1-1,0 0,0-1,-1 0,-7 6,-11 8,-92 91,117-110,0 0,0 0,0 0,0 0,0-1,1 1,-1 0,0 1,0-1,1 0,-1 0,0 0,1 0,-1 0,1 1,0-1,-1 0,1 0,0 1,0-1,0 0,0 1,0-1,0 0,0 0,1 3,0-3,0 1,0-1,1 0,-1 1,1-1,-1 0,1 0,-1 0,1 0,-1 0,1-1,0 1,0-1,-1 1,1-1,0 1,0-1,0 0,1 0,54 1,-47-1,0-1,1 2,-1-1,1 1,18 5,-28-6,1 1,-1-1,1 1,-1-1,1 1,-1 0,0 0,1 0,-1 0,0 0,0 0,0 0,0 0,0 0,0 0,0 1,0-1,0 0,0 1,-1-1,2 3,-2-1,1-1,-1 1,0-1,0 1,0-1,0 1,-1-1,1 1,-1-1,1 1,-1-1,-2 4,1-1,0 0,-1 1,0-1,-1-1,1 1,-1 0,0-1,0 0,0 0,0 0,-7 4,2-4,0 0,-1 0,0-2,1 1,-1-1,0-1,-20 2,-27 4,33 0,22-4,15 0,56-2,-46-2,0 1,39 6,-36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5:31.396"/>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6:35.254"/>
    </inkml:context>
    <inkml:brush xml:id="br0">
      <inkml:brushProperty name="width" value="0.1" units="cm"/>
      <inkml:brushProperty name="height" value="0.1" units="cm"/>
      <inkml:brushProperty name="color" value="#E71224"/>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8:37.835"/>
    </inkml:context>
    <inkml:brush xml:id="br0">
      <inkml:brushProperty name="width" value="0.1" units="cm"/>
      <inkml:brushProperty name="height" value="0.1" units="cm"/>
      <inkml:brushProperty name="color" value="#FFFFFF"/>
      <inkml:brushProperty name="ignorePressure" value="1"/>
    </inkml:brush>
  </inkml:definitions>
  <inkml:trace contextRef="#ctx0" brushRef="#br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9:35.04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0,'744'0,"-717"2,0 0,37 10,0-1,259 44,-277-46,65 25,-81-23,0-2,1 0,1-2,-1-2,38 3,323-10,-364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9:38.26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1,'1258'0,"-1229"2,-1 1,51 12,-46-8,26 4,0-2,104 2,-141-11,-5-1,0 1,31 5,-24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9:44.78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84,'39'-2,"0"-2,56-13,-27 5,-22 4,44-8,0 4,112-1,-165 15,0 2,0 1,44 13,109 39,-77-21,168 45,-59-24,-46-14,-129-31,1-1,84 6,-95-15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19:56.902"/>
    </inkml:context>
    <inkml:brush xml:id="br0">
      <inkml:brushProperty name="width" value="0.1" units="cm"/>
      <inkml:brushProperty name="height" value="0.1" units="cm"/>
      <inkml:brushProperty name="color" value="#FFFFFF"/>
      <inkml:brushProperty name="ignorePressure" value="1"/>
    </inkml:brush>
  </inkml:definitions>
  <inkml:trace contextRef="#ctx0" brushRef="#br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09.798"/>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0,'602'0,"-585"1,0 1,1 1,22 6,-20-4,39 4,266-6,-166-6,356 4,-494-3,-1 0,38-9,9-1,-41 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13.959"/>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88,'38'0,"-15"1,-1-1,1 0,-1-2,38-8,54-13,-12 4,-48 7,1 3,-1 2,2 3,56 2,-81 2,-9-1,1 1,-1 2,0 0,1 1,-1 1,29 9,27 19,52 19,-105-41,0 0,-2 2,26 17,32 16,-70-41,-1 0,1-1,0 0,0-1,0 0,17 1,72-4,-56 0,356-1,-376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17.292"/>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3,'78'-1,"-19"0,-1 2,81 11,-78-3,86 2,62-12,-73-1,148 2,-258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08:44.16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25.592"/>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30,'490'0,"-453"-2,57-10,-54 5,44 0,-48 5,78 3,-102-1,0 2,0 0,0 0,-1 1,1 1,-1 0,15 7,-9-3,1-1,33 9,-15-5,85 18,-68-13,54 7,-80-19,0-1,0-2,0 0,29-4,-51 2,-1 0,1 0,-1 0,0-1,1 0,-1 1,0-2,0 1,0 0,-1-1,1 0,4-4,5-4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30.206"/>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1,'373'0,"-350"1,0 1,37 9,-32-5,35 2,-34-4,0 0,54 17,-55-13,1-1,-1-1,32 2,-31-5,38 8,-41-5,53 3,312-8,-180-2,-195 0,1-1,-1 0,0-2,0 1,0-2,0 0,15-8,-13 7,0 1,0 1,31-4,-25 5,-21 2,0 0,0 0,0 0,0-1,0 1,0-1,0 1,0-1,-1 0,1 0,-1 0,1-1,2-3,-4 6,9-11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53.287"/>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61,'0'-5,"5"-1,2-5,4-1,5 2,5 3,8 2,5 2,1 2,-6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55.66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31,'4'0,"2"-5,5-2,5 1,10 1,5 1,2 2,1 1,-6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6T04:20:58.391"/>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30,'4'0,"2"-5,5-1,5 0,5 1,4 2,7 0,3 2,-4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27.69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28.44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24.07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25.0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08:47.49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13.9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16.3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17.40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19.6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20.66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9:10:21.91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186" rtl="0" eaLnBrk="1" latinLnBrk="0" hangingPunct="1">
      <a:defRPr sz="1200" kern="1200">
        <a:solidFill>
          <a:schemeClr val="tx1"/>
        </a:solidFill>
        <a:latin typeface="+mn-lt"/>
        <a:ea typeface="+mn-ea"/>
        <a:cs typeface="+mn-cs"/>
      </a:defRPr>
    </a:lvl1pPr>
    <a:lvl2pPr marL="457092" algn="l" defTabSz="914186" rtl="0" eaLnBrk="1" latinLnBrk="0" hangingPunct="1">
      <a:defRPr sz="1200" kern="1200">
        <a:solidFill>
          <a:schemeClr val="tx1"/>
        </a:solidFill>
        <a:latin typeface="+mn-lt"/>
        <a:ea typeface="+mn-ea"/>
        <a:cs typeface="+mn-cs"/>
      </a:defRPr>
    </a:lvl2pPr>
    <a:lvl3pPr marL="914186" algn="l" defTabSz="914186" rtl="0" eaLnBrk="1" latinLnBrk="0" hangingPunct="1">
      <a:defRPr sz="1200" kern="1200">
        <a:solidFill>
          <a:schemeClr val="tx1"/>
        </a:solidFill>
        <a:latin typeface="+mn-lt"/>
        <a:ea typeface="+mn-ea"/>
        <a:cs typeface="+mn-cs"/>
      </a:defRPr>
    </a:lvl3pPr>
    <a:lvl4pPr marL="1371279" algn="l" defTabSz="914186" rtl="0" eaLnBrk="1" latinLnBrk="0" hangingPunct="1">
      <a:defRPr sz="1200" kern="1200">
        <a:solidFill>
          <a:schemeClr val="tx1"/>
        </a:solidFill>
        <a:latin typeface="+mn-lt"/>
        <a:ea typeface="+mn-ea"/>
        <a:cs typeface="+mn-cs"/>
      </a:defRPr>
    </a:lvl4pPr>
    <a:lvl5pPr marL="1828373" algn="l" defTabSz="914186" rtl="0" eaLnBrk="1" latinLnBrk="0" hangingPunct="1">
      <a:defRPr sz="1200" kern="1200">
        <a:solidFill>
          <a:schemeClr val="tx1"/>
        </a:solidFill>
        <a:latin typeface="+mn-lt"/>
        <a:ea typeface="+mn-ea"/>
        <a:cs typeface="+mn-cs"/>
      </a:defRPr>
    </a:lvl5pPr>
    <a:lvl6pPr marL="2285466" algn="l" defTabSz="914186" rtl="0" eaLnBrk="1" latinLnBrk="0" hangingPunct="1">
      <a:defRPr sz="1200" kern="1200">
        <a:solidFill>
          <a:schemeClr val="tx1"/>
        </a:solidFill>
        <a:latin typeface="+mn-lt"/>
        <a:ea typeface="+mn-ea"/>
        <a:cs typeface="+mn-cs"/>
      </a:defRPr>
    </a:lvl6pPr>
    <a:lvl7pPr marL="2742558" algn="l" defTabSz="914186" rtl="0" eaLnBrk="1" latinLnBrk="0" hangingPunct="1">
      <a:defRPr sz="1200" kern="1200">
        <a:solidFill>
          <a:schemeClr val="tx1"/>
        </a:solidFill>
        <a:latin typeface="+mn-lt"/>
        <a:ea typeface="+mn-ea"/>
        <a:cs typeface="+mn-cs"/>
      </a:defRPr>
    </a:lvl7pPr>
    <a:lvl8pPr marL="3199652" algn="l" defTabSz="914186" rtl="0" eaLnBrk="1" latinLnBrk="0" hangingPunct="1">
      <a:defRPr sz="1200" kern="1200">
        <a:solidFill>
          <a:schemeClr val="tx1"/>
        </a:solidFill>
        <a:latin typeface="+mn-lt"/>
        <a:ea typeface="+mn-ea"/>
        <a:cs typeface="+mn-cs"/>
      </a:defRPr>
    </a:lvl8pPr>
    <a:lvl9pPr marL="3656744" algn="l" defTabSz="9141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3887083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33</a:t>
            </a:fld>
            <a:endParaRPr lang="en-US"/>
          </a:p>
        </p:txBody>
      </p:sp>
    </p:spTree>
    <p:extLst>
      <p:ext uri="{BB962C8B-B14F-4D97-AF65-F5344CB8AC3E}">
        <p14:creationId xmlns:p14="http://schemas.microsoft.com/office/powerpoint/2010/main" val="2924727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8" y="2941864"/>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2400" baseline="0">
                <a:solidFill>
                  <a:schemeClr val="accent1"/>
                </a:solidFill>
                <a:latin typeface="Arial" charset="0"/>
              </a:defRPr>
            </a:lvl1pPr>
            <a:lvl2pPr marL="457092" indent="0" algn="ctr">
              <a:buNone/>
              <a:defRPr sz="2000"/>
            </a:lvl2pPr>
            <a:lvl3pPr marL="914186" indent="0" algn="ctr">
              <a:buNone/>
              <a:defRPr sz="1800"/>
            </a:lvl3pPr>
            <a:lvl4pPr marL="1371279" indent="0" algn="ctr">
              <a:buNone/>
              <a:defRPr sz="1600"/>
            </a:lvl4pPr>
            <a:lvl5pPr marL="1828373" indent="0" algn="ctr">
              <a:buNone/>
              <a:defRPr sz="1600"/>
            </a:lvl5pPr>
            <a:lvl6pPr marL="2285466" indent="0" algn="ctr">
              <a:buNone/>
              <a:defRPr sz="1600"/>
            </a:lvl6pPr>
            <a:lvl7pPr marL="2742558" indent="0" algn="ctr">
              <a:buNone/>
              <a:defRPr sz="1600"/>
            </a:lvl7pPr>
            <a:lvl8pPr marL="3199652" indent="0" algn="ctr">
              <a:buNone/>
              <a:defRPr sz="1600"/>
            </a:lvl8pPr>
            <a:lvl9pPr marL="3656744"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9" name="Picture Placeholder 8"/>
          <p:cNvSpPr>
            <a:spLocks noGrp="1"/>
          </p:cNvSpPr>
          <p:nvPr>
            <p:ph type="pic" sz="quarter" idx="13"/>
          </p:nvPr>
        </p:nvSpPr>
        <p:spPr>
          <a:xfrm>
            <a:off x="4506687" y="1725955"/>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8"/>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8" y="2941864"/>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9" name="Picture Placeholder 8"/>
          <p:cNvSpPr>
            <a:spLocks noGrp="1"/>
          </p:cNvSpPr>
          <p:nvPr>
            <p:ph type="pic" sz="quarter" idx="13"/>
          </p:nvPr>
        </p:nvSpPr>
        <p:spPr>
          <a:xfrm>
            <a:off x="4506687" y="1725955"/>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8"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8"/>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8"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9"/>
            <a:ext cx="4098242" cy="3861333"/>
          </a:xfrm>
        </p:spPr>
        <p:txBody>
          <a:bodyPr>
            <a:normAutofit/>
          </a:bodyPr>
          <a:lstStyle>
            <a:lvl1pPr marL="342820" indent="-342820">
              <a:buFont typeface="Arial" charset="0"/>
              <a:buChar char="•"/>
              <a:defRPr sz="2200" baseline="0">
                <a:solidFill>
                  <a:schemeClr val="accent1"/>
                </a:solidFill>
              </a:defRPr>
            </a:lvl1pPr>
            <a:lvl2pPr marL="685639" indent="-228546">
              <a:buFont typeface=".PingFangSC-Regular" charset="-122"/>
              <a:buChar char="－"/>
              <a:defRPr sz="2200" baseline="0">
                <a:solidFill>
                  <a:schemeClr val="accent1"/>
                </a:solidFill>
              </a:defRPr>
            </a:lvl2pPr>
            <a:lvl3pPr marL="1142733" indent="-228546">
              <a:buFont typeface="Arial" charset="0"/>
              <a:buChar char="•"/>
              <a:defRPr sz="2200" baseline="0">
                <a:solidFill>
                  <a:schemeClr val="accent1"/>
                </a:solidFill>
              </a:defRPr>
            </a:lvl3pPr>
            <a:lvl4pPr marL="1599825" indent="-228546">
              <a:buFont typeface=".PingFangSC-Regular" charset="-122"/>
              <a:buChar char="－"/>
              <a:defRPr sz="2200" baseline="0">
                <a:solidFill>
                  <a:schemeClr val="accent1"/>
                </a:solidFill>
              </a:defRPr>
            </a:lvl4pPr>
            <a:lvl5pPr marL="2056919" indent="-228546">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l" defTabSz="914186"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a:ln>
                <a:noFill/>
              </a:ln>
              <a:solidFill>
                <a:srgbClr val="002060"/>
              </a:solidFill>
              <a:effectLst/>
              <a:latin typeface="Times" pitchFamily="18" charset="0"/>
            </a:endParaRPr>
          </a:p>
          <a:p>
            <a:pPr marL="0" marR="0" indent="0" algn="l" defTabSz="914186"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ctr" defTabSz="914186"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48"/>
            <a:ext cx="341760" cy="246221"/>
          </a:xfrm>
          <a:prstGeom prst="rect">
            <a:avLst/>
          </a:prstGeom>
        </p:spPr>
        <p:txBody>
          <a:bodyPr wrap="none" lIns="91418" tIns="45709" rIns="91418" bIns="45709">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12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a:t>Click to edit Master title style</a:t>
            </a:r>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l" defTabSz="914186"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a:ln>
                <a:noFill/>
              </a:ln>
              <a:solidFill>
                <a:srgbClr val="002060"/>
              </a:solidFill>
              <a:effectLst/>
              <a:latin typeface="Times" pitchFamily="18" charset="0"/>
            </a:endParaRPr>
          </a:p>
          <a:p>
            <a:pPr marL="0" marR="0" indent="0" algn="l" defTabSz="914186"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ctr" defTabSz="914186"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rgbClr val="C00000"/>
              </a:solidFill>
              <a:effectLst/>
              <a:latin typeface="Arial" pitchFamily="34" charset="0"/>
              <a:cs typeface="Arial" pitchFamily="34" charset="0"/>
            </a:endParaRPr>
          </a:p>
        </p:txBody>
      </p:sp>
      <p:sp>
        <p:nvSpPr>
          <p:cNvPr id="6" name="Rectangle 5"/>
          <p:cNvSpPr/>
          <p:nvPr userDrawn="1"/>
        </p:nvSpPr>
        <p:spPr>
          <a:xfrm>
            <a:off x="4552974" y="6542648"/>
            <a:ext cx="341760" cy="246221"/>
          </a:xfrm>
          <a:prstGeom prst="rect">
            <a:avLst/>
          </a:prstGeom>
        </p:spPr>
        <p:txBody>
          <a:bodyPr wrap="none" lIns="91418" tIns="45709" rIns="91418" bIns="45709">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09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092" indent="0" algn="ctr">
              <a:buNone/>
              <a:defRPr sz="2000"/>
            </a:lvl2pPr>
            <a:lvl3pPr marL="914186" indent="0" algn="ctr">
              <a:buNone/>
              <a:defRPr sz="1800"/>
            </a:lvl3pPr>
            <a:lvl4pPr marL="1371279" indent="0" algn="ctr">
              <a:buNone/>
              <a:defRPr sz="1600"/>
            </a:lvl4pPr>
            <a:lvl5pPr marL="1828373" indent="0" algn="ctr">
              <a:buNone/>
              <a:defRPr sz="1600"/>
            </a:lvl5pPr>
            <a:lvl6pPr marL="2285466" indent="0" algn="ctr">
              <a:buNone/>
              <a:defRPr sz="1600"/>
            </a:lvl6pPr>
            <a:lvl7pPr marL="2742558" indent="0" algn="ctr">
              <a:buNone/>
              <a:defRPr sz="1600"/>
            </a:lvl7pPr>
            <a:lvl8pPr marL="3199652" indent="0" algn="ctr">
              <a:buNone/>
              <a:defRPr sz="1600"/>
            </a:lvl8pPr>
            <a:lvl9pPr marL="3656744" indent="0" algn="ctr">
              <a:buNone/>
              <a:defRPr sz="1600"/>
            </a:lvl9pPr>
          </a:lstStyle>
          <a:p>
            <a:r>
              <a:rPr lang="en-US" dirty="0"/>
              <a:t>Subtitle Here</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sp>
        <p:nvSpPr>
          <p:cNvPr id="32" name="Date Placeholder 31"/>
          <p:cNvSpPr>
            <a:spLocks noGrp="1"/>
          </p:cNvSpPr>
          <p:nvPr>
            <p:ph type="dt" sz="half" idx="12"/>
          </p:nvPr>
        </p:nvSpPr>
        <p:spPr>
          <a:xfrm>
            <a:off x="332386" y="5560503"/>
            <a:ext cx="2406093" cy="365125"/>
          </a:xfrm>
          <a:prstGeom prst="rect">
            <a:avLst/>
          </a:prstGeom>
        </p:spPr>
        <p:txBody>
          <a:bodyPr lIns="91418" tIns="45709" rIns="91418" bIns="45709"/>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15" name="Text Placeholder 14"/>
          <p:cNvSpPr>
            <a:spLocks noGrp="1"/>
          </p:cNvSpPr>
          <p:nvPr>
            <p:ph type="body" sz="quarter" idx="14" hasCustomPrompt="1"/>
          </p:nvPr>
        </p:nvSpPr>
        <p:spPr>
          <a:xfrm>
            <a:off x="332388"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1377713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Arial" panose="020B0604020202020204" pitchFamily="34" charset="0"/>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Arial" panose="020B0604020202020204" pitchFamily="34" charset="0"/>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spTree>
    <p:extLst>
      <p:ext uri="{BB962C8B-B14F-4D97-AF65-F5344CB8AC3E}">
        <p14:creationId xmlns:p14="http://schemas.microsoft.com/office/powerpoint/2010/main" val="248229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318639" y="659733"/>
            <a:ext cx="8537575" cy="461379"/>
          </a:xfrm>
        </p:spPr>
        <p:txBody>
          <a:bodyPr>
            <a:noAutofit/>
          </a:bodyPr>
          <a:lstStyle>
            <a:lvl1pPr marL="0" indent="0">
              <a:buFontTx/>
              <a:buNone/>
              <a:defRPr sz="3000" b="1" i="0" cap="none" baseline="0"/>
            </a:lvl1pPr>
            <a:lvl2pPr marL="457092" indent="0">
              <a:buFontTx/>
              <a:buNone/>
              <a:defRPr sz="3000" cap="none" baseline="0"/>
            </a:lvl2pPr>
            <a:lvl3pPr marL="914186" indent="0">
              <a:buFontTx/>
              <a:buNone/>
              <a:defRPr sz="3000" cap="none" baseline="0"/>
            </a:lvl3pPr>
            <a:lvl4pPr marL="1371279" indent="0">
              <a:buFontTx/>
              <a:buNone/>
              <a:defRPr sz="3000" cap="none" baseline="0"/>
            </a:lvl4pPr>
            <a:lvl5pPr marL="1828373"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820" indent="-342820">
              <a:buFont typeface="Arial" charset="0"/>
              <a:buChar char="•"/>
              <a:defRPr sz="2200" baseline="0">
                <a:solidFill>
                  <a:schemeClr val="accent1"/>
                </a:solidFill>
              </a:defRPr>
            </a:lvl1pPr>
            <a:lvl2pPr marL="685639" indent="-228546">
              <a:buFont typeface=".AppleSystemUIFont" charset="-120"/>
              <a:buChar char="-"/>
              <a:defRPr sz="2200" baseline="0">
                <a:solidFill>
                  <a:schemeClr val="accent1"/>
                </a:solidFill>
              </a:defRPr>
            </a:lvl2pPr>
            <a:lvl3pPr marL="1142733" indent="-228546">
              <a:buFont typeface="Arial" charset="0"/>
              <a:buChar char="•"/>
              <a:defRPr sz="2200" baseline="0">
                <a:solidFill>
                  <a:schemeClr val="accent1"/>
                </a:solidFill>
              </a:defRPr>
            </a:lvl3pPr>
            <a:lvl4pPr marL="1599825" indent="-228546">
              <a:buFont typeface=".AppleSystemUIFont" charset="-120"/>
              <a:buChar char="-"/>
              <a:defRPr sz="2200" baseline="0">
                <a:solidFill>
                  <a:schemeClr val="accent1"/>
                </a:solidFill>
              </a:defRPr>
            </a:lvl4pPr>
            <a:lvl5pPr marL="2056919" indent="-228546">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318639" y="5588001"/>
            <a:ext cx="2898775" cy="257629"/>
          </a:xfrm>
        </p:spPr>
        <p:txBody>
          <a:bodyPr>
            <a:noAutofit/>
          </a:bodyPr>
          <a:lstStyle>
            <a:lvl1pPr marL="0" indent="0">
              <a:buFontTx/>
              <a:buNone/>
              <a:defRPr sz="1000" baseline="0"/>
            </a:lvl1pPr>
            <a:lvl2pPr marL="457092" indent="0">
              <a:buFontTx/>
              <a:buNone/>
              <a:defRPr sz="1000" baseline="0"/>
            </a:lvl2pPr>
            <a:lvl3pPr marL="914186" indent="0">
              <a:buFontTx/>
              <a:buNone/>
              <a:defRPr sz="1000" baseline="0"/>
            </a:lvl3pPr>
            <a:lvl4pPr marL="1371279" indent="0">
              <a:buFontTx/>
              <a:buNone/>
              <a:defRPr sz="1000" baseline="0"/>
            </a:lvl4pPr>
            <a:lvl5pPr marL="1828373" indent="0">
              <a:buFontTx/>
              <a:buNone/>
              <a:defRPr sz="1000" baseline="0"/>
            </a:lvl5pPr>
          </a:lstStyle>
          <a:p>
            <a:pPr lvl="0"/>
            <a:r>
              <a:rPr lang="en-US"/>
              <a:t>Edit Master text styles</a:t>
            </a:r>
          </a:p>
        </p:txBody>
      </p:sp>
    </p:spTree>
    <p:extLst>
      <p:ext uri="{BB962C8B-B14F-4D97-AF65-F5344CB8AC3E}">
        <p14:creationId xmlns:p14="http://schemas.microsoft.com/office/powerpoint/2010/main" val="2366604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4"/>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4"/>
            <a:ext cx="6629400" cy="246221"/>
          </a:xfrm>
          <a:prstGeom prst="rect">
            <a:avLst/>
          </a:prstGeom>
          <a:noFill/>
          <a:ln w="9525">
            <a:noFill/>
            <a:miter lim="800000"/>
            <a:headEnd/>
            <a:tailEnd/>
          </a:ln>
          <a:effectLst/>
        </p:spPr>
        <p:txBody>
          <a:bodyPr wrap="square" lIns="91418" tIns="45709" rIns="91418" bIns="45709">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5"/>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panose="020B0604020202020204" pitchFamily="34" charset="0"/>
                <a:cs typeface="Arial" panose="020B0604020202020204" pitchFamily="34" charset="0"/>
              </a:rPr>
              <a:t>DOE-OMB Visit Sept. 7, 2017</a:t>
            </a:r>
          </a:p>
        </p:txBody>
      </p:sp>
      <p:sp>
        <p:nvSpPr>
          <p:cNvPr id="11"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dirty="0"/>
              <a:t>Click to edit Master title style</a:t>
            </a:r>
          </a:p>
        </p:txBody>
      </p:sp>
      <p:sp>
        <p:nvSpPr>
          <p:cNvPr id="12" name="Content Placeholder 2"/>
          <p:cNvSpPr>
            <a:spLocks noGrp="1"/>
          </p:cNvSpPr>
          <p:nvPr>
            <p:ph idx="1"/>
          </p:nvPr>
        </p:nvSpPr>
        <p:spPr>
          <a:xfrm>
            <a:off x="308919" y="966055"/>
            <a:ext cx="8464378" cy="5381694"/>
          </a:xfrm>
        </p:spPr>
        <p:txBody>
          <a:bodyPr/>
          <a:lstStyle>
            <a:lvl1pPr>
              <a:defRPr sz="24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21" name="Straight Connector 20"/>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103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4"/>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5"/>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panose="020B0604020202020204" pitchFamily="34" charset="0"/>
                <a:cs typeface="Arial" panose="020B0604020202020204" pitchFamily="34" charset="0"/>
              </a:rPr>
              <a:t>DOE-OMB Visit Sept. 7, 2017</a:t>
            </a:r>
          </a:p>
        </p:txBody>
      </p:sp>
      <p:sp>
        <p:nvSpPr>
          <p:cNvPr id="11"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9870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3104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2" y="966055"/>
            <a:ext cx="4086997"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45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39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6" y="3439836"/>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664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6" y="983118"/>
            <a:ext cx="4148781" cy="5364633"/>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7466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39514"/>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22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8"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399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8" y="2941864"/>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16" name="Text Placeholder 6"/>
          <p:cNvSpPr>
            <a:spLocks noGrp="1"/>
          </p:cNvSpPr>
          <p:nvPr>
            <p:ph type="body" sz="quarter" idx="17" hasCustomPrompt="1"/>
          </p:nvPr>
        </p:nvSpPr>
        <p:spPr>
          <a:xfrm>
            <a:off x="318638" y="1750851"/>
            <a:ext cx="4098242" cy="3861333"/>
          </a:xfrm>
        </p:spPr>
        <p:txBody>
          <a:bodyPr>
            <a:normAutofit/>
          </a:bodyPr>
          <a:lstStyle>
            <a:lvl1pPr marL="342820" indent="-342820">
              <a:buFont typeface="Arial" charset="0"/>
              <a:buChar char="•"/>
              <a:defRPr sz="2200" baseline="0">
                <a:solidFill>
                  <a:schemeClr val="accent1"/>
                </a:solidFill>
              </a:defRPr>
            </a:lvl1pPr>
            <a:lvl2pPr marL="685639" indent="-228546">
              <a:buFont typeface=".PingFangSC-Regular" charset="-122"/>
              <a:buChar char="－"/>
              <a:defRPr sz="2200" baseline="0">
                <a:solidFill>
                  <a:schemeClr val="accent1"/>
                </a:solidFill>
              </a:defRPr>
            </a:lvl2pPr>
            <a:lvl3pPr marL="1142733" indent="-228546">
              <a:buFont typeface="Arial" charset="0"/>
              <a:buChar char="•"/>
              <a:defRPr sz="2200" baseline="0">
                <a:solidFill>
                  <a:schemeClr val="accent1"/>
                </a:solidFill>
              </a:defRPr>
            </a:lvl3pPr>
            <a:lvl4pPr marL="1599825" indent="-228546">
              <a:buFont typeface=".PingFangSC-Regular" charset="-122"/>
              <a:buChar char="－"/>
              <a:defRPr sz="2200" baseline="0">
                <a:solidFill>
                  <a:schemeClr val="accent1"/>
                </a:solidFill>
              </a:defRPr>
            </a:lvl4pPr>
            <a:lvl5pPr marL="2056919" indent="-228546">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86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407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0311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254167615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1" i="0" baseline="0"/>
            </a:lvl1pPr>
          </a:lstStyle>
          <a:p>
            <a:r>
              <a:rPr lang="en-US" dirty="0"/>
              <a:t>Click to edit Master title style</a:t>
            </a:r>
          </a:p>
        </p:txBody>
      </p:sp>
    </p:spTree>
    <p:extLst>
      <p:ext uri="{BB962C8B-B14F-4D97-AF65-F5344CB8AC3E}">
        <p14:creationId xmlns:p14="http://schemas.microsoft.com/office/powerpoint/2010/main" val="25007999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2" y="966055"/>
            <a:ext cx="4086997"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0" i="0" baseline="0"/>
            </a:lvl1pPr>
          </a:lstStyle>
          <a:p>
            <a:r>
              <a:rPr lang="en-US" dirty="0"/>
              <a:t>Click to edit Master title style</a:t>
            </a:r>
          </a:p>
        </p:txBody>
      </p:sp>
    </p:spTree>
    <p:extLst>
      <p:ext uri="{BB962C8B-B14F-4D97-AF65-F5344CB8AC3E}">
        <p14:creationId xmlns:p14="http://schemas.microsoft.com/office/powerpoint/2010/main" val="30002647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a:xfrm>
            <a:off x="8674217" y="6492875"/>
            <a:ext cx="469783" cy="365125"/>
          </a:xfrm>
          <a:prstGeom prst="rect">
            <a:avLst/>
          </a:prstGeom>
          <a:ln/>
        </p:spPr>
        <p:txBody>
          <a:bodyPr/>
          <a:lstStyle>
            <a:lvl1pPr>
              <a:defRPr sz="1000">
                <a:latin typeface="Arial" panose="020B0604020202020204" pitchFamily="34" charset="0"/>
                <a:cs typeface="Arial" panose="020B0604020202020204" pitchFamily="34" charset="0"/>
              </a:defRPr>
            </a:lvl1pPr>
          </a:lstStyle>
          <a:p>
            <a:pPr>
              <a:defRPr/>
            </a:pPr>
            <a:fld id="{0E35970C-66DA-42B4-8591-6E363A3B576E}" type="slidenum">
              <a:rPr lang="en-US" smtClean="0"/>
              <a:pPr>
                <a:defRPr/>
              </a:pPr>
              <a:t>‹#›</a:t>
            </a:fld>
            <a:endParaRPr lang="en-US" dirty="0"/>
          </a:p>
        </p:txBody>
      </p:sp>
    </p:spTree>
    <p:extLst>
      <p:ext uri="{BB962C8B-B14F-4D97-AF65-F5344CB8AC3E}">
        <p14:creationId xmlns:p14="http://schemas.microsoft.com/office/powerpoint/2010/main" val="24194427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1" i="0" baseline="0"/>
            </a:lvl1pPr>
          </a:lstStyle>
          <a:p>
            <a:r>
              <a:rPr lang="en-US" dirty="0"/>
              <a:t>Click to edit Master title style</a:t>
            </a:r>
          </a:p>
        </p:txBody>
      </p:sp>
    </p:spTree>
    <p:extLst>
      <p:ext uri="{BB962C8B-B14F-4D97-AF65-F5344CB8AC3E}">
        <p14:creationId xmlns:p14="http://schemas.microsoft.com/office/powerpoint/2010/main" val="3012228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3439836"/>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983118"/>
            <a:ext cx="4148781" cy="5364633"/>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8"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6"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39514"/>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6"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18" tIns="45709" rIns="91418" bIns="4570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18" tIns="45709" rIns="91418" bIns="4570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18" tIns="45709" rIns="91418" bIns="45709"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18" tIns="45709" rIns="91418" bIns="45709"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18" tIns="45709" rIns="91418" bIns="45709"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hf hdr="0" ftr="0" dt="0"/>
  <p:txStyles>
    <p:titleStyle>
      <a:lvl1pPr algn="l" defTabSz="914186"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546" indent="-228546" algn="l" defTabSz="914186"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25"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18" tIns="45709" rIns="91418" bIns="4570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18" tIns="45709" rIns="91418" bIns="4570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18" tIns="45709" rIns="91418" bIns="45709"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96036151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7" r:id="rId4"/>
    <p:sldLayoutId id="2147483918"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40" r:id="rId14"/>
  </p:sldLayoutIdLst>
  <p:hf hdr="0" ftr="0" dt="0"/>
  <p:txStyles>
    <p:titleStyle>
      <a:lvl1pPr algn="l" defTabSz="914186"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546" indent="-228546" algn="l" defTabSz="914186"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25"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1030" name="Picture 9" descr="horizontal-logo-green-tex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1"/>
          <p:cNvSpPr txBox="1">
            <a:spLocks/>
          </p:cNvSpPr>
          <p:nvPr/>
        </p:nvSpPr>
        <p:spPr>
          <a:xfrm>
            <a:off x="3009900" y="6404356"/>
            <a:ext cx="4294904"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6636"/>
                </a:solidFill>
                <a:effectLst/>
                <a:uLnTx/>
                <a:uFillTx/>
                <a:latin typeface="Arial" charset="0"/>
                <a:ea typeface="+mn-ea"/>
                <a:cs typeface="+mn-cs"/>
              </a:rPr>
              <a:t>EIC Users Meeting Paris</a:t>
            </a:r>
            <a:r>
              <a:rPr kumimoji="0" lang="en-US" sz="1400" b="0" i="0" u="none" strike="noStrike" kern="1200" cap="none" spc="0" normalizeH="0" noProof="0" dirty="0">
                <a:ln>
                  <a:noFill/>
                </a:ln>
                <a:solidFill>
                  <a:srgbClr val="106636"/>
                </a:solidFill>
                <a:effectLst/>
                <a:uLnTx/>
                <a:uFillTx/>
                <a:latin typeface="Arial" charset="0"/>
                <a:ea typeface="+mn-ea"/>
                <a:cs typeface="+mn-cs"/>
              </a:rPr>
              <a:t>	</a:t>
            </a:r>
            <a:endParaRPr kumimoji="0" lang="en-US" sz="14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8" name="Footer Placeholder 1"/>
          <p:cNvSpPr txBox="1">
            <a:spLocks/>
          </p:cNvSpPr>
          <p:nvPr/>
        </p:nvSpPr>
        <p:spPr>
          <a:xfrm>
            <a:off x="6699335" y="6404356"/>
            <a:ext cx="1682465"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6636"/>
                </a:solidFill>
                <a:effectLst/>
                <a:uLnTx/>
                <a:uFillTx/>
                <a:latin typeface="Arial" charset="0"/>
                <a:ea typeface="+mn-ea"/>
                <a:cs typeface="+mn-cs"/>
              </a:rPr>
              <a:t>July 22, 2019</a:t>
            </a:r>
          </a:p>
        </p:txBody>
      </p:sp>
      <p:sp>
        <p:nvSpPr>
          <p:cNvPr id="12" name="Rectangle 11"/>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47883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Lst>
  <p:transition/>
  <p:hf hdr="0" dt="0"/>
  <p:txStyles>
    <p:title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wmf"/><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6.xml"/><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1.em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31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wmf"/><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6.xml"/><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44.png"/><Relationship Id="rId1" Type="http://schemas.openxmlformats.org/officeDocument/2006/relationships/slideLayout" Target="../slideLayouts/slideLayout26.xml"/><Relationship Id="rId4" Type="http://schemas.openxmlformats.org/officeDocument/2006/relationships/image" Target="../media/image5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60.wmf"/><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2.gif"/><Relationship Id="rId4" Type="http://schemas.openxmlformats.org/officeDocument/2006/relationships/image" Target="../media/image61.emf"/></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6.xml"/><Relationship Id="rId1" Type="http://schemas.openxmlformats.org/officeDocument/2006/relationships/vmlDrawing" Target="../drawings/vmlDrawing2.vml"/><Relationship Id="rId5" Type="http://schemas.openxmlformats.org/officeDocument/2006/relationships/image" Target="../media/image63.w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hyperlink" Target="https://link.springer.com/article/10.1140/epja/i2019-12885-0" TargetMode="External"/><Relationship Id="rId13" Type="http://schemas.openxmlformats.org/officeDocument/2006/relationships/image" Target="../media/image17.emf"/><Relationship Id="rId3" Type="http://schemas.openxmlformats.org/officeDocument/2006/relationships/hyperlink" Target="https://www.jlab.org/conferences/pieic18/" TargetMode="External"/><Relationship Id="rId7" Type="http://schemas.openxmlformats.org/officeDocument/2006/relationships/image" Target="../media/image15.png"/><Relationship Id="rId12" Type="http://schemas.openxmlformats.org/officeDocument/2006/relationships/hyperlink" Target="https://indico.cern.ch/event/971469/" TargetMode="External"/><Relationship Id="rId2" Type="http://schemas.openxmlformats.org/officeDocument/2006/relationships/hyperlink" Target="https://www.phy.anl.gov/theory/workshops/pieic2017/index.html" TargetMode="External"/><Relationship Id="rId1" Type="http://schemas.openxmlformats.org/officeDocument/2006/relationships/slideLayout" Target="../slideLayouts/slideLayout26.xml"/><Relationship Id="rId6" Type="http://schemas.openxmlformats.org/officeDocument/2006/relationships/image" Target="../media/image14.emf"/><Relationship Id="rId11" Type="http://schemas.openxmlformats.org/officeDocument/2006/relationships/hyperlink" Target="https://indico.bnl.gov/event/8315/overview" TargetMode="External"/><Relationship Id="rId5" Type="http://schemas.openxmlformats.org/officeDocument/2006/relationships/image" Target="../media/image13.jpg"/><Relationship Id="rId10" Type="http://schemas.openxmlformats.org/officeDocument/2006/relationships/hyperlink" Target="https://indico.cern.ch/event/880248/" TargetMode="External"/><Relationship Id="rId4" Type="http://schemas.openxmlformats.org/officeDocument/2006/relationships/hyperlink" Target="https://www.ectstar.eu/node/4224" TargetMode="External"/><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9.emf"/><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www.eicug.org/web/content/yellow-report-physics-working-group" TargetMode="External"/><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7.xml"/><Relationship Id="rId18" Type="http://schemas.openxmlformats.org/officeDocument/2006/relationships/customXml" Target="../ink/ink11.xml"/><Relationship Id="rId26" Type="http://schemas.openxmlformats.org/officeDocument/2006/relationships/customXml" Target="../ink/ink15.xml"/><Relationship Id="rId39" Type="http://schemas.openxmlformats.org/officeDocument/2006/relationships/customXml" Target="../ink/ink22.xml"/><Relationship Id="rId3" Type="http://schemas.openxmlformats.org/officeDocument/2006/relationships/image" Target="../media/image25.emf"/><Relationship Id="rId21" Type="http://schemas.openxmlformats.org/officeDocument/2006/relationships/image" Target="../media/image31.png"/><Relationship Id="rId34" Type="http://schemas.openxmlformats.org/officeDocument/2006/relationships/image" Target="../media/image37.png"/><Relationship Id="rId42" Type="http://schemas.openxmlformats.org/officeDocument/2006/relationships/image" Target="../media/image41.png"/><Relationship Id="rId7" Type="http://schemas.openxmlformats.org/officeDocument/2006/relationships/image" Target="../media/image30.png"/><Relationship Id="rId12" Type="http://schemas.openxmlformats.org/officeDocument/2006/relationships/customXml" Target="../ink/ink6.xml"/><Relationship Id="rId17" Type="http://schemas.openxmlformats.org/officeDocument/2006/relationships/image" Target="../media/image26.png"/><Relationship Id="rId25" Type="http://schemas.openxmlformats.org/officeDocument/2006/relationships/image" Target="../media/image33.png"/><Relationship Id="rId33" Type="http://schemas.openxmlformats.org/officeDocument/2006/relationships/customXml" Target="../ink/ink19.xml"/><Relationship Id="rId38" Type="http://schemas.openxmlformats.org/officeDocument/2006/relationships/image" Target="../media/image39.png"/><Relationship Id="rId2" Type="http://schemas.openxmlformats.org/officeDocument/2006/relationships/image" Target="../media/image24.emf"/><Relationship Id="rId16" Type="http://schemas.openxmlformats.org/officeDocument/2006/relationships/customXml" Target="../ink/ink10.xml"/><Relationship Id="rId20" Type="http://schemas.openxmlformats.org/officeDocument/2006/relationships/customXml" Target="../ink/ink12.xml"/><Relationship Id="rId29" Type="http://schemas.openxmlformats.org/officeDocument/2006/relationships/customXml" Target="../ink/ink17.xml"/><Relationship Id="rId41" Type="http://schemas.openxmlformats.org/officeDocument/2006/relationships/customXml" Target="../ink/ink23.xml"/><Relationship Id="rId1" Type="http://schemas.openxmlformats.org/officeDocument/2006/relationships/slideLayout" Target="../slideLayouts/slideLayout26.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4.xml"/><Relationship Id="rId32" Type="http://schemas.openxmlformats.org/officeDocument/2006/relationships/image" Target="../media/image36.png"/><Relationship Id="rId37" Type="http://schemas.openxmlformats.org/officeDocument/2006/relationships/customXml" Target="../ink/ink21.xml"/><Relationship Id="rId40" Type="http://schemas.openxmlformats.org/officeDocument/2006/relationships/image" Target="../media/image40.png"/><Relationship Id="rId5" Type="http://schemas.openxmlformats.org/officeDocument/2006/relationships/image" Target="../media/image29.png"/><Relationship Id="rId15" Type="http://schemas.openxmlformats.org/officeDocument/2006/relationships/customXml" Target="../ink/ink9.xml"/><Relationship Id="rId23" Type="http://schemas.openxmlformats.org/officeDocument/2006/relationships/image" Target="../media/image32.png"/><Relationship Id="rId28" Type="http://schemas.openxmlformats.org/officeDocument/2006/relationships/customXml" Target="../ink/ink16.xml"/><Relationship Id="rId36" Type="http://schemas.openxmlformats.org/officeDocument/2006/relationships/image" Target="../media/image38.png"/><Relationship Id="rId10" Type="http://schemas.openxmlformats.org/officeDocument/2006/relationships/customXml" Target="../ink/ink4.xml"/><Relationship Id="rId19" Type="http://schemas.openxmlformats.org/officeDocument/2006/relationships/image" Target="../media/image28.png"/><Relationship Id="rId31" Type="http://schemas.openxmlformats.org/officeDocument/2006/relationships/customXml" Target="../ink/ink18.xml"/><Relationship Id="rId44" Type="http://schemas.openxmlformats.org/officeDocument/2006/relationships/image" Target="../media/image42.png"/><Relationship Id="rId4" Type="http://schemas.openxmlformats.org/officeDocument/2006/relationships/customXml" Target="../ink/ink1.xml"/><Relationship Id="rId9" Type="http://schemas.openxmlformats.org/officeDocument/2006/relationships/image" Target="../media/image27.png"/><Relationship Id="rId14" Type="http://schemas.openxmlformats.org/officeDocument/2006/relationships/customXml" Target="../ink/ink8.xml"/><Relationship Id="rId22" Type="http://schemas.openxmlformats.org/officeDocument/2006/relationships/customXml" Target="../ink/ink13.xml"/><Relationship Id="rId27" Type="http://schemas.openxmlformats.org/officeDocument/2006/relationships/image" Target="../media/image34.png"/><Relationship Id="rId30" Type="http://schemas.openxmlformats.org/officeDocument/2006/relationships/image" Target="../media/image35.png"/><Relationship Id="rId35" Type="http://schemas.openxmlformats.org/officeDocument/2006/relationships/customXml" Target="../ink/ink20.xml"/><Relationship Id="rId43" Type="http://schemas.openxmlformats.org/officeDocument/2006/relationships/customXml" Target="../ink/ink24.xml"/></Relationships>
</file>

<file path=ppt/slides/_rels/slide7.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280.png"/><Relationship Id="rId1" Type="http://schemas.openxmlformats.org/officeDocument/2006/relationships/slideLayout" Target="../slideLayouts/slideLayout26.xml"/><Relationship Id="rId5" Type="http://schemas.openxmlformats.org/officeDocument/2006/relationships/customXml" Target="../ink/ink2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26.emf"/><Relationship Id="rId1" Type="http://schemas.openxmlformats.org/officeDocument/2006/relationships/slideLayout" Target="../slideLayouts/slideLayout26.xml"/><Relationship Id="rId5" Type="http://schemas.openxmlformats.org/officeDocument/2006/relationships/customXml" Target="../ink/ink2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6FEB1F-60E5-4FA4-8801-63223303D137}"/>
              </a:ext>
            </a:extLst>
          </p:cNvPr>
          <p:cNvSpPr>
            <a:spLocks noGrp="1"/>
          </p:cNvSpPr>
          <p:nvPr>
            <p:ph type="body" sz="quarter" idx="14"/>
          </p:nvPr>
        </p:nvSpPr>
        <p:spPr>
          <a:xfrm>
            <a:off x="262048" y="1441938"/>
            <a:ext cx="7474392" cy="3767060"/>
          </a:xfrm>
        </p:spPr>
        <p:txBody>
          <a:bodyPr>
            <a:normAutofit/>
          </a:bodyPr>
          <a:lstStyle/>
          <a:p>
            <a:r>
              <a:rPr lang="en-US" sz="2400" dirty="0">
                <a:solidFill>
                  <a:schemeClr val="tx1"/>
                </a:solidFill>
              </a:rPr>
              <a:t>Rolf Ent (Jefferson Lab)</a:t>
            </a:r>
          </a:p>
          <a:p>
            <a:endParaRPr lang="en-US" sz="2400" dirty="0">
              <a:solidFill>
                <a:schemeClr val="tx1"/>
              </a:solidFill>
            </a:endParaRPr>
          </a:p>
          <a:p>
            <a:r>
              <a:rPr lang="en-US" sz="2400" i="1" dirty="0">
                <a:solidFill>
                  <a:schemeClr val="tx1"/>
                </a:solidFill>
              </a:rPr>
              <a:t>3</a:t>
            </a:r>
            <a:r>
              <a:rPr lang="en-US" sz="2400" i="1" baseline="30000" dirty="0">
                <a:solidFill>
                  <a:schemeClr val="tx1"/>
                </a:solidFill>
              </a:rPr>
              <a:t>rd</a:t>
            </a:r>
            <a:r>
              <a:rPr lang="en-US" sz="2400" i="1" dirty="0">
                <a:solidFill>
                  <a:schemeClr val="tx1"/>
                </a:solidFill>
              </a:rPr>
              <a:t> Proton Mass Workshop; Origin and Perspective</a:t>
            </a:r>
          </a:p>
          <a:p>
            <a:r>
              <a:rPr lang="en-US" sz="2400" dirty="0">
                <a:solidFill>
                  <a:schemeClr val="tx1"/>
                </a:solidFill>
              </a:rPr>
              <a:t>Argonne National Lab</a:t>
            </a:r>
          </a:p>
          <a:p>
            <a:r>
              <a:rPr lang="en-US" sz="2400" dirty="0">
                <a:solidFill>
                  <a:schemeClr val="tx1"/>
                </a:solidFill>
              </a:rPr>
              <a:t>January 14-16, 2021</a:t>
            </a:r>
          </a:p>
        </p:txBody>
      </p:sp>
      <p:sp>
        <p:nvSpPr>
          <p:cNvPr id="3" name="Title 2">
            <a:extLst>
              <a:ext uri="{FF2B5EF4-FFF2-40B4-BE49-F238E27FC236}">
                <a16:creationId xmlns:a16="http://schemas.microsoft.com/office/drawing/2014/main" id="{C6F36381-206E-40EC-B36C-ADA61C06CDA7}"/>
              </a:ext>
            </a:extLst>
          </p:cNvPr>
          <p:cNvSpPr>
            <a:spLocks noGrp="1"/>
          </p:cNvSpPr>
          <p:nvPr>
            <p:ph type="ctrTitle"/>
          </p:nvPr>
        </p:nvSpPr>
        <p:spPr>
          <a:xfrm>
            <a:off x="0" y="276995"/>
            <a:ext cx="9143999" cy="617838"/>
          </a:xfrm>
        </p:spPr>
        <p:txBody>
          <a:bodyPr/>
          <a:lstStyle/>
          <a:p>
            <a:pPr algn="ctr"/>
            <a:r>
              <a:rPr lang="en-US" sz="2800" dirty="0"/>
              <a:t>Pion and Kaon Structure and the Origin of Mass</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Emergent- versus Higgs-Mass Generation</a:t>
            </a:r>
          </a:p>
        </p:txBody>
      </p:sp>
      <p:pic>
        <p:nvPicPr>
          <p:cNvPr id="16" name="Picture 15">
            <a:extLst>
              <a:ext uri="{FF2B5EF4-FFF2-40B4-BE49-F238E27FC236}">
                <a16:creationId xmlns:a16="http://schemas.microsoft.com/office/drawing/2014/main" id="{A7E31349-D336-41BB-810F-BE6A058134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94"/>
          <a:stretch/>
        </p:blipFill>
        <p:spPr bwMode="auto">
          <a:xfrm>
            <a:off x="272408" y="1030919"/>
            <a:ext cx="3987781" cy="2673540"/>
          </a:xfrm>
          <a:prstGeom prst="rect">
            <a:avLst/>
          </a:prstGeom>
          <a:noFill/>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E6FE7C71-121D-40C3-B985-F6759CD85F32}"/>
              </a:ext>
            </a:extLst>
          </p:cNvPr>
          <p:cNvSpPr txBox="1"/>
          <p:nvPr/>
        </p:nvSpPr>
        <p:spPr>
          <a:xfrm>
            <a:off x="676275" y="846253"/>
            <a:ext cx="3434082" cy="369332"/>
          </a:xfrm>
          <a:prstGeom prst="rect">
            <a:avLst/>
          </a:prstGeom>
          <a:noFill/>
        </p:spPr>
        <p:txBody>
          <a:bodyPr wrap="none" rtlCol="0">
            <a:spAutoFit/>
          </a:bodyPr>
          <a:lstStyle/>
          <a:p>
            <a:r>
              <a:rPr lang="en-US" dirty="0"/>
              <a:t>Twist-2 PDA at Scale </a:t>
            </a:r>
            <a:r>
              <a:rPr lang="en-US" dirty="0">
                <a:latin typeface="Symbol" panose="05050102010706020507" pitchFamily="18" charset="2"/>
              </a:rPr>
              <a:t>z</a:t>
            </a:r>
            <a:r>
              <a:rPr lang="en-US" dirty="0"/>
              <a:t> = 2 GeV</a:t>
            </a:r>
          </a:p>
        </p:txBody>
      </p:sp>
      <p:sp>
        <p:nvSpPr>
          <p:cNvPr id="18" name="TextBox 17">
            <a:extLst>
              <a:ext uri="{FF2B5EF4-FFF2-40B4-BE49-F238E27FC236}">
                <a16:creationId xmlns:a16="http://schemas.microsoft.com/office/drawing/2014/main" id="{36336F09-E8BA-494D-9907-486DF667E355}"/>
              </a:ext>
            </a:extLst>
          </p:cNvPr>
          <p:cNvSpPr txBox="1"/>
          <p:nvPr/>
        </p:nvSpPr>
        <p:spPr>
          <a:xfrm>
            <a:off x="4260189" y="907844"/>
            <a:ext cx="4759986" cy="3647152"/>
          </a:xfrm>
          <a:prstGeom prst="rect">
            <a:avLst/>
          </a:prstGeom>
          <a:noFill/>
        </p:spPr>
        <p:txBody>
          <a:bodyPr wrap="square" rtlCol="0">
            <a:spAutoFit/>
          </a:bodyPr>
          <a:lstStyle/>
          <a:p>
            <a:pPr>
              <a:spcAft>
                <a:spcPts val="600"/>
              </a:spcAft>
            </a:pPr>
            <a:r>
              <a:rPr lang="en-US" b="1" dirty="0"/>
              <a:t>A</a:t>
            </a:r>
            <a:r>
              <a:rPr lang="en-US" dirty="0"/>
              <a:t> solid (green) curve – </a:t>
            </a:r>
            <a:r>
              <a:rPr lang="en-US" dirty="0">
                <a:solidFill>
                  <a:srgbClr val="0000FF"/>
                </a:solidFill>
              </a:rPr>
              <a:t>pion</a:t>
            </a:r>
            <a:r>
              <a:rPr lang="en-US" dirty="0"/>
              <a:t> ⇐ emergent mass is dominant;</a:t>
            </a:r>
          </a:p>
          <a:p>
            <a:pPr>
              <a:spcAft>
                <a:spcPts val="600"/>
              </a:spcAft>
            </a:pPr>
            <a:r>
              <a:rPr lang="en-US" b="1" dirty="0"/>
              <a:t>B</a:t>
            </a:r>
            <a:r>
              <a:rPr lang="en-US" dirty="0"/>
              <a:t> dot-dashed (blue) curve – </a:t>
            </a:r>
            <a:r>
              <a:rPr lang="en-US" dirty="0" err="1">
                <a:solidFill>
                  <a:srgbClr val="0000FF"/>
                </a:solidFill>
              </a:rPr>
              <a:t>η</a:t>
            </a:r>
            <a:r>
              <a:rPr lang="en-US" baseline="-25000" dirty="0" err="1">
                <a:solidFill>
                  <a:srgbClr val="0000FF"/>
                </a:solidFill>
              </a:rPr>
              <a:t>c</a:t>
            </a:r>
            <a:r>
              <a:rPr lang="en-US" dirty="0"/>
              <a:t> ⇐ primarily, Higgs mass generation;</a:t>
            </a:r>
          </a:p>
          <a:p>
            <a:pPr>
              <a:spcAft>
                <a:spcPts val="600"/>
              </a:spcAft>
            </a:pPr>
            <a:r>
              <a:rPr lang="en-US" b="1" dirty="0"/>
              <a:t>C</a:t>
            </a:r>
            <a:r>
              <a:rPr lang="en-US" dirty="0"/>
              <a:t> solid (thin, purple) curve – </a:t>
            </a:r>
            <a:r>
              <a:rPr lang="en-US" dirty="0">
                <a:solidFill>
                  <a:srgbClr val="0000FF"/>
                </a:solidFill>
              </a:rPr>
              <a:t>conformal</a:t>
            </a:r>
            <a:r>
              <a:rPr lang="en-US" dirty="0"/>
              <a:t> limit result, 6x(1 - x); and</a:t>
            </a:r>
          </a:p>
          <a:p>
            <a:pPr>
              <a:spcAft>
                <a:spcPts val="600"/>
              </a:spcAft>
            </a:pPr>
            <a:r>
              <a:rPr lang="en-US" b="1" dirty="0"/>
              <a:t>D</a:t>
            </a:r>
            <a:r>
              <a:rPr lang="en-US" dirty="0"/>
              <a:t> dashed (black) curve – “heavy-pion”, i.e., a pion-like pseudo-scalar meson </a:t>
            </a:r>
            <a:r>
              <a:rPr lang="en-US" dirty="0">
                <a:solidFill>
                  <a:srgbClr val="0000FF"/>
                </a:solidFill>
              </a:rPr>
              <a:t>(~</a:t>
            </a:r>
            <a:r>
              <a:rPr lang="en-US" dirty="0" err="1">
                <a:solidFill>
                  <a:srgbClr val="0000FF"/>
                </a:solidFill>
                <a:latin typeface="Symbol" panose="05050102010706020507" pitchFamily="18" charset="2"/>
              </a:rPr>
              <a:t>h</a:t>
            </a:r>
            <a:r>
              <a:rPr lang="en-US" baseline="-25000" dirty="0" err="1">
                <a:solidFill>
                  <a:srgbClr val="0000FF"/>
                </a:solidFill>
              </a:rPr>
              <a:t>s</a:t>
            </a:r>
            <a:r>
              <a:rPr lang="en-US" dirty="0"/>
              <a:t>) in which the valence-quark current masses take values corresponding to a strange quark ⇐ the border, where emergent and Higgs mass generation are equally important.</a:t>
            </a:r>
          </a:p>
        </p:txBody>
      </p:sp>
      <p:sp>
        <p:nvSpPr>
          <p:cNvPr id="19" name="TextBox 18">
            <a:extLst>
              <a:ext uri="{FF2B5EF4-FFF2-40B4-BE49-F238E27FC236}">
                <a16:creationId xmlns:a16="http://schemas.microsoft.com/office/drawing/2014/main" id="{8BCC5CF0-C24D-485A-AF99-2C6B4D96D94D}"/>
              </a:ext>
            </a:extLst>
          </p:cNvPr>
          <p:cNvSpPr txBox="1"/>
          <p:nvPr/>
        </p:nvSpPr>
        <p:spPr>
          <a:xfrm>
            <a:off x="190502" y="4739662"/>
            <a:ext cx="8601074" cy="163121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In the limit of infinitely-heavy quark masses, the </a:t>
            </a:r>
            <a:r>
              <a:rPr lang="en-US" dirty="0">
                <a:solidFill>
                  <a:srgbClr val="0000FF"/>
                </a:solidFill>
              </a:rPr>
              <a:t>Higgs mechanism </a:t>
            </a:r>
            <a:r>
              <a:rPr lang="en-US" dirty="0"/>
              <a:t>overwhelms every other mass generating force, and the PDA becomes a </a:t>
            </a:r>
            <a:r>
              <a:rPr lang="en-US" dirty="0">
                <a:solidFill>
                  <a:srgbClr val="0000FF"/>
                </a:solidFill>
                <a:latin typeface="Symbol" panose="05050102010706020507" pitchFamily="18" charset="2"/>
              </a:rPr>
              <a:t>d</a:t>
            </a:r>
            <a:r>
              <a:rPr lang="en-US" dirty="0">
                <a:solidFill>
                  <a:srgbClr val="0000FF"/>
                </a:solidFill>
              </a:rPr>
              <a:t>-function at x = ½.</a:t>
            </a:r>
          </a:p>
          <a:p>
            <a:pPr marL="285750" indent="-285750">
              <a:spcAft>
                <a:spcPts val="600"/>
              </a:spcAft>
              <a:buFont typeface="Arial" panose="020B0604020202020204" pitchFamily="34" charset="0"/>
              <a:buChar char="•"/>
            </a:pPr>
            <a:r>
              <a:rPr lang="en-US" dirty="0"/>
              <a:t>The sufficiently heavy </a:t>
            </a:r>
            <a:r>
              <a:rPr lang="en-US" i="1" dirty="0" err="1">
                <a:latin typeface="Symbol" panose="05050102010706020507" pitchFamily="18" charset="2"/>
              </a:rPr>
              <a:t>h</a:t>
            </a:r>
            <a:r>
              <a:rPr lang="en-US" baseline="-25000" dirty="0" err="1"/>
              <a:t>c</a:t>
            </a:r>
            <a:r>
              <a:rPr lang="en-US" dirty="0"/>
              <a:t> meson (</a:t>
            </a:r>
            <a:r>
              <a:rPr lang="en-US" b="1" dirty="0"/>
              <a:t>B</a:t>
            </a:r>
            <a:r>
              <a:rPr lang="en-US" dirty="0"/>
              <a:t>), feels the Higgs mechanism strongly.</a:t>
            </a:r>
          </a:p>
          <a:p>
            <a:pPr marL="285750" indent="-285750">
              <a:spcAft>
                <a:spcPts val="600"/>
              </a:spcAft>
              <a:buFont typeface="Arial" panose="020B0604020202020204" pitchFamily="34" charset="0"/>
              <a:buChar char="•"/>
            </a:pPr>
            <a:r>
              <a:rPr lang="en-US" dirty="0"/>
              <a:t>The PDA for the light-quark pion (</a:t>
            </a:r>
            <a:r>
              <a:rPr lang="en-US" b="1" dirty="0"/>
              <a:t>A</a:t>
            </a:r>
            <a:r>
              <a:rPr lang="en-US" dirty="0"/>
              <a:t>) is a broad, concave function, a feature of </a:t>
            </a:r>
            <a:r>
              <a:rPr lang="en-US" dirty="0">
                <a:solidFill>
                  <a:srgbClr val="0000FF"/>
                </a:solidFill>
              </a:rPr>
              <a:t>emergent mass generation</a:t>
            </a:r>
            <a:r>
              <a:rPr lang="en-US" dirty="0"/>
              <a:t>.</a:t>
            </a:r>
          </a:p>
        </p:txBody>
      </p:sp>
      <p:sp>
        <p:nvSpPr>
          <p:cNvPr id="20" name="TextBox 19">
            <a:extLst>
              <a:ext uri="{FF2B5EF4-FFF2-40B4-BE49-F238E27FC236}">
                <a16:creationId xmlns:a16="http://schemas.microsoft.com/office/drawing/2014/main" id="{836C42DD-8DE5-4888-8FE9-5E220B4A6868}"/>
              </a:ext>
            </a:extLst>
          </p:cNvPr>
          <p:cNvSpPr txBox="1"/>
          <p:nvPr/>
        </p:nvSpPr>
        <p:spPr>
          <a:xfrm>
            <a:off x="989715" y="3804490"/>
            <a:ext cx="2807201" cy="830997"/>
          </a:xfrm>
          <a:prstGeom prst="rect">
            <a:avLst/>
          </a:prstGeom>
          <a:solidFill>
            <a:srgbClr val="FFFF00"/>
          </a:solidFill>
        </p:spPr>
        <p:txBody>
          <a:bodyPr wrap="square" rtlCol="0">
            <a:spAutoFit/>
          </a:bodyPr>
          <a:lstStyle/>
          <a:p>
            <a:r>
              <a:rPr lang="en-US" sz="1600" i="1" dirty="0"/>
              <a:t>Unfortunately, experimental signatures of the exact PDA form are, in general, difficult.</a:t>
            </a:r>
          </a:p>
        </p:txBody>
      </p:sp>
    </p:spTree>
    <p:extLst>
      <p:ext uri="{BB962C8B-B14F-4D97-AF65-F5344CB8AC3E}">
        <p14:creationId xmlns:p14="http://schemas.microsoft.com/office/powerpoint/2010/main" val="25105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Pion Form Factor and Emergent Mass</a:t>
            </a:r>
          </a:p>
        </p:txBody>
      </p:sp>
      <p:sp>
        <p:nvSpPr>
          <p:cNvPr id="5" name="Text Box 2">
            <a:extLst>
              <a:ext uri="{FF2B5EF4-FFF2-40B4-BE49-F238E27FC236}">
                <a16:creationId xmlns:a16="http://schemas.microsoft.com/office/drawing/2014/main" id="{77DF1ABF-C6C7-455B-89DB-9BB09824DA30}"/>
              </a:ext>
            </a:extLst>
          </p:cNvPr>
          <p:cNvSpPr txBox="1">
            <a:spLocks noChangeArrowheads="1"/>
          </p:cNvSpPr>
          <p:nvPr/>
        </p:nvSpPr>
        <p:spPr bwMode="auto">
          <a:xfrm>
            <a:off x="561975" y="3941445"/>
            <a:ext cx="8191500" cy="238315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just">
              <a:spcBef>
                <a:spcPts val="0"/>
              </a:spcBef>
              <a:spcAft>
                <a:spcPts val="1000"/>
              </a:spcAft>
            </a:pPr>
            <a:r>
              <a:rPr lang="en-US" i="1" u="sng" dirty="0">
                <a:effectLst/>
                <a:latin typeface="Times New Roman" panose="02020603050405020304" pitchFamily="18" charset="0"/>
                <a:ea typeface="Calibri" panose="020F0502020204030204" pitchFamily="34" charset="0"/>
                <a:cs typeface="Times New Roman" panose="02020603050405020304" pitchFamily="18" charset="0"/>
              </a:rPr>
              <a:t>Left panel</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Two dressed-quark mass functions distinguished by the amount of DCSB: emergent mass generation is 20% stronger in the system characterized by the solid green curve, which describes the more realistic case. </a:t>
            </a:r>
            <a:r>
              <a:rPr lang="en-US" i="1" u="sng" dirty="0">
                <a:effectLst/>
                <a:latin typeface="Times New Roman" panose="02020603050405020304" pitchFamily="18" charset="0"/>
                <a:ea typeface="Calibri" panose="020F0502020204030204" pitchFamily="34" charset="0"/>
                <a:cs typeface="Times New Roman" panose="02020603050405020304" pitchFamily="18" charset="0"/>
              </a:rPr>
              <a:t>Right panel</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F</a:t>
            </a:r>
            <a:r>
              <a:rPr lang="en-US" i="1" baseline="-25000" dirty="0">
                <a:effectLst/>
                <a:latin typeface="Times New Roman" panose="02020603050405020304" pitchFamily="18" charset="0"/>
                <a:ea typeface="Calibri" panose="020F0502020204030204" pitchFamily="34" charset="0"/>
                <a:cs typeface="Times New Roman" panose="02020603050405020304" pitchFamily="18" charset="0"/>
              </a:rPr>
              <a:t>π</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(Q</a:t>
            </a:r>
            <a:r>
              <a:rPr lang="en-US"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obtained with the mass function in the left panel: r</a:t>
            </a:r>
            <a:r>
              <a:rPr lang="en-US" i="1" baseline="-25000" dirty="0">
                <a:effectLst/>
                <a:latin typeface="Times New Roman" panose="02020603050405020304" pitchFamily="18" charset="0"/>
                <a:ea typeface="Calibri" panose="020F0502020204030204" pitchFamily="34" charset="0"/>
                <a:cs typeface="Times New Roman" panose="02020603050405020304" pitchFamily="18" charset="0"/>
              </a:rPr>
              <a:t>π</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 0.66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fm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with the solid green curve and r</a:t>
            </a:r>
            <a:r>
              <a:rPr lang="en-US" i="1" baseline="-25000" dirty="0">
                <a:effectLst/>
                <a:latin typeface="Times New Roman" panose="02020603050405020304" pitchFamily="18" charset="0"/>
                <a:ea typeface="Calibri" panose="020F0502020204030204" pitchFamily="34" charset="0"/>
                <a:cs typeface="Times New Roman" panose="02020603050405020304" pitchFamily="18" charset="0"/>
              </a:rPr>
              <a:t>π</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 0.73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fm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with the dashed blue curve. The long-dashed green and dot-dashed blue curves are predictions from the QCD hard-scattering formula, obtained with the related, computed pion PDAs. The dotted purple curve is the result obtained from that formula if the conformal-limit PDA is used, ϕ(x)=6x(1-x).</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DDC1709-D219-4E45-9F8F-5068E0991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016317"/>
            <a:ext cx="3838590" cy="2804160"/>
          </a:xfrm>
          <a:prstGeom prst="rect">
            <a:avLst/>
          </a:prstGeom>
          <a:noFill/>
          <a:ln>
            <a:noFill/>
          </a:ln>
        </p:spPr>
      </p:pic>
      <p:pic>
        <p:nvPicPr>
          <p:cNvPr id="7" name="Picture 6">
            <a:extLst>
              <a:ext uri="{FF2B5EF4-FFF2-40B4-BE49-F238E27FC236}">
                <a16:creationId xmlns:a16="http://schemas.microsoft.com/office/drawing/2014/main" id="{BA4C16B6-4B2D-4EC0-9C11-2B77FA9CCC2B}"/>
              </a:ext>
            </a:extLst>
          </p:cNvPr>
          <p:cNvPicPr>
            <a:picLocks noChangeAspect="1"/>
          </p:cNvPicPr>
          <p:nvPr/>
        </p:nvPicPr>
        <p:blipFill>
          <a:blip r:embed="rId3"/>
          <a:stretch>
            <a:fillRect/>
          </a:stretch>
        </p:blipFill>
        <p:spPr>
          <a:xfrm>
            <a:off x="4657724" y="1035399"/>
            <a:ext cx="3875808" cy="2829825"/>
          </a:xfrm>
          <a:prstGeom prst="rect">
            <a:avLst/>
          </a:prstGeom>
        </p:spPr>
      </p:pic>
      <p:sp>
        <p:nvSpPr>
          <p:cNvPr id="9" name="TextBox 8">
            <a:extLst>
              <a:ext uri="{FF2B5EF4-FFF2-40B4-BE49-F238E27FC236}">
                <a16:creationId xmlns:a16="http://schemas.microsoft.com/office/drawing/2014/main" id="{94317868-E3AD-4B60-B8CC-AF5F894B7587}"/>
              </a:ext>
            </a:extLst>
          </p:cNvPr>
          <p:cNvSpPr txBox="1"/>
          <p:nvPr/>
        </p:nvSpPr>
        <p:spPr>
          <a:xfrm>
            <a:off x="410443" y="847965"/>
            <a:ext cx="3172663" cy="369332"/>
          </a:xfrm>
          <a:prstGeom prst="rect">
            <a:avLst/>
          </a:prstGeom>
          <a:noFill/>
          <a:ln>
            <a:solidFill>
              <a:schemeClr val="tx1"/>
            </a:solidFill>
          </a:ln>
        </p:spPr>
        <p:txBody>
          <a:bodyPr wrap="none" rtlCol="0">
            <a:spAutoFit/>
          </a:bodyPr>
          <a:lstStyle/>
          <a:p>
            <a:r>
              <a:rPr lang="en-US" dirty="0" err="1"/>
              <a:t>Muyang</a:t>
            </a:r>
            <a:r>
              <a:rPr lang="en-US" dirty="0"/>
              <a:t> Chen, Craig Roberts</a:t>
            </a:r>
          </a:p>
        </p:txBody>
      </p:sp>
    </p:spTree>
    <p:extLst>
      <p:ext uri="{BB962C8B-B14F-4D97-AF65-F5344CB8AC3E}">
        <p14:creationId xmlns:p14="http://schemas.microsoft.com/office/powerpoint/2010/main" val="66500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12</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Pion Form Factor Prospects @ EIC</a:t>
            </a:r>
          </a:p>
        </p:txBody>
      </p:sp>
      <p:pic>
        <p:nvPicPr>
          <p:cNvPr id="5" name="Picture 1">
            <a:extLst>
              <a:ext uri="{FF2B5EF4-FFF2-40B4-BE49-F238E27FC236}">
                <a16:creationId xmlns:a16="http://schemas.microsoft.com/office/drawing/2014/main" id="{9FDB7006-9798-4704-B5BA-F3746D448E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0028"/>
            <a:ext cx="5013325"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9D527D26-14DB-46E3-B5E5-7483B9A04278}"/>
              </a:ext>
            </a:extLst>
          </p:cNvPr>
          <p:cNvSpPr txBox="1">
            <a:spLocks noChangeArrowheads="1"/>
          </p:cNvSpPr>
          <p:nvPr/>
        </p:nvSpPr>
        <p:spPr bwMode="auto">
          <a:xfrm>
            <a:off x="1792288" y="851767"/>
            <a:ext cx="7162800" cy="1200150"/>
          </a:xfrm>
          <a:prstGeom prst="rect">
            <a:avLst/>
          </a:prstGeom>
          <a:noFill/>
          <a:ln>
            <a:noFill/>
          </a:ln>
        </p:spPr>
        <p:txBody>
          <a:bodyPr>
            <a:spAutoFit/>
          </a:bodyPr>
          <a:lstStyle/>
          <a:p>
            <a:pPr defTabSz="914400" eaLnBrk="1" fontAlgn="auto" hangingPunct="1">
              <a:spcBef>
                <a:spcPts val="0"/>
              </a:spcBef>
              <a:spcAft>
                <a:spcPts val="0"/>
              </a:spcAft>
              <a:defRPr/>
            </a:pPr>
            <a:r>
              <a:rPr lang="en-US" altLang="en-US" sz="1800" dirty="0">
                <a:solidFill>
                  <a:prstClr val="black"/>
                </a:solidFill>
                <a:latin typeface="Arial" panose="020B0604020202020204"/>
                <a:cs typeface="+mn-cs"/>
              </a:rPr>
              <a:t>1. Models show a strong dominance of </a:t>
            </a:r>
            <a:r>
              <a:rPr lang="en-US" altLang="en-US" sz="1800" dirty="0" err="1">
                <a:solidFill>
                  <a:prstClr val="black"/>
                </a:solidFill>
                <a:latin typeface="Symbol" panose="05050102010706020507" pitchFamily="18" charset="2"/>
                <a:cs typeface="+mn-cs"/>
              </a:rPr>
              <a:t>s</a:t>
            </a:r>
            <a:r>
              <a:rPr lang="en-US" altLang="en-US" sz="1800" baseline="-25000" dirty="0" err="1">
                <a:solidFill>
                  <a:prstClr val="black"/>
                </a:solidFill>
                <a:latin typeface="Arial" panose="020B0604020202020204"/>
                <a:cs typeface="+mn-cs"/>
              </a:rPr>
              <a:t>L</a:t>
            </a:r>
            <a:r>
              <a:rPr lang="en-US" altLang="en-US" sz="1800" dirty="0">
                <a:solidFill>
                  <a:prstClr val="black"/>
                </a:solidFill>
                <a:latin typeface="Arial" panose="020B0604020202020204"/>
                <a:cs typeface="+mn-cs"/>
              </a:rPr>
              <a:t> at small –t at large Q</a:t>
            </a:r>
            <a:r>
              <a:rPr lang="en-US" altLang="en-US" sz="1800" baseline="30000" dirty="0">
                <a:solidFill>
                  <a:prstClr val="black"/>
                </a:solidFill>
                <a:latin typeface="Arial" panose="020B0604020202020204"/>
                <a:cs typeface="+mn-cs"/>
              </a:rPr>
              <a:t>2</a:t>
            </a:r>
            <a:r>
              <a:rPr lang="en-US" altLang="en-US" sz="1800" dirty="0">
                <a:solidFill>
                  <a:prstClr val="black"/>
                </a:solidFill>
                <a:latin typeface="Arial" panose="020B0604020202020204"/>
                <a:cs typeface="+mn-cs"/>
              </a:rPr>
              <a:t>.</a:t>
            </a:r>
          </a:p>
          <a:p>
            <a:pPr defTabSz="914400" eaLnBrk="1" fontAlgn="auto" hangingPunct="1">
              <a:spcBef>
                <a:spcPts val="0"/>
              </a:spcBef>
              <a:spcAft>
                <a:spcPts val="0"/>
              </a:spcAft>
              <a:defRPr/>
            </a:pPr>
            <a:r>
              <a:rPr lang="en-US" altLang="en-US" sz="1800" dirty="0">
                <a:solidFill>
                  <a:prstClr val="black"/>
                </a:solidFill>
                <a:latin typeface="Arial" panose="020B0604020202020204"/>
                <a:cs typeface="+mn-cs"/>
              </a:rPr>
              <a:t>2. Assume dominance of this longitudinal cross section</a:t>
            </a:r>
          </a:p>
          <a:p>
            <a:pPr defTabSz="914400" eaLnBrk="1" fontAlgn="auto" hangingPunct="1">
              <a:spcBef>
                <a:spcPts val="0"/>
              </a:spcBef>
              <a:spcAft>
                <a:spcPts val="0"/>
              </a:spcAft>
              <a:defRPr/>
            </a:pPr>
            <a:r>
              <a:rPr lang="en-US" altLang="en-US" sz="1800" dirty="0">
                <a:solidFill>
                  <a:prstClr val="black"/>
                </a:solidFill>
                <a:latin typeface="Arial" panose="020B0604020202020204"/>
                <a:cs typeface="+mn-cs"/>
              </a:rPr>
              <a:t>3. Measure the </a:t>
            </a:r>
            <a:r>
              <a:rPr lang="en-US" altLang="en-US" sz="1800" dirty="0">
                <a:solidFill>
                  <a:prstClr val="black"/>
                </a:solidFill>
                <a:latin typeface="Symbol" panose="05050102010706020507" pitchFamily="18" charset="2"/>
                <a:cs typeface="+mn-cs"/>
              </a:rPr>
              <a:t>p</a:t>
            </a:r>
            <a:r>
              <a:rPr lang="en-US" altLang="en-US" sz="1800" baseline="30000" dirty="0">
                <a:solidFill>
                  <a:prstClr val="black"/>
                </a:solidFill>
                <a:latin typeface="Arial" panose="020B0604020202020204"/>
                <a:cs typeface="+mn-cs"/>
              </a:rPr>
              <a:t>-</a:t>
            </a:r>
            <a:r>
              <a:rPr lang="en-US" altLang="en-US" sz="1800" dirty="0">
                <a:solidFill>
                  <a:prstClr val="black"/>
                </a:solidFill>
                <a:latin typeface="Arial" panose="020B0604020202020204"/>
                <a:cs typeface="+mn-cs"/>
              </a:rPr>
              <a:t>/</a:t>
            </a:r>
            <a:r>
              <a:rPr lang="en-US" altLang="en-US" sz="1800" dirty="0">
                <a:solidFill>
                  <a:prstClr val="black"/>
                </a:solidFill>
                <a:latin typeface="Symbol" panose="05050102010706020507" pitchFamily="18" charset="2"/>
                <a:cs typeface="+mn-cs"/>
              </a:rPr>
              <a:t>p</a:t>
            </a:r>
            <a:r>
              <a:rPr lang="en-US" altLang="en-US" sz="1800" baseline="30000" dirty="0">
                <a:solidFill>
                  <a:prstClr val="black"/>
                </a:solidFill>
                <a:latin typeface="Arial" panose="020B0604020202020204"/>
                <a:cs typeface="+mn-cs"/>
              </a:rPr>
              <a:t>+</a:t>
            </a:r>
            <a:r>
              <a:rPr lang="en-US" altLang="en-US" sz="1800" dirty="0">
                <a:solidFill>
                  <a:prstClr val="black"/>
                </a:solidFill>
                <a:latin typeface="Arial" panose="020B0604020202020204"/>
                <a:cs typeface="+mn-cs"/>
              </a:rPr>
              <a:t> ratio to verify – it will be diluted (smaller than 	unity) if </a:t>
            </a:r>
            <a:r>
              <a:rPr lang="en-US" altLang="en-US" sz="1800" dirty="0" err="1">
                <a:solidFill>
                  <a:prstClr val="black"/>
                </a:solidFill>
                <a:latin typeface="Symbol" panose="05050102010706020507" pitchFamily="18" charset="2"/>
                <a:cs typeface="+mn-cs"/>
              </a:rPr>
              <a:t>s</a:t>
            </a:r>
            <a:r>
              <a:rPr lang="en-US" altLang="en-US" sz="1800" baseline="-25000" dirty="0" err="1">
                <a:solidFill>
                  <a:prstClr val="black"/>
                </a:solidFill>
                <a:latin typeface="Arial" panose="020B0604020202020204"/>
                <a:cs typeface="+mn-cs"/>
              </a:rPr>
              <a:t>T</a:t>
            </a:r>
            <a:r>
              <a:rPr lang="en-US" altLang="en-US" sz="1800" dirty="0">
                <a:solidFill>
                  <a:prstClr val="black"/>
                </a:solidFill>
                <a:latin typeface="Arial" panose="020B0604020202020204"/>
                <a:cs typeface="+mn-cs"/>
              </a:rPr>
              <a:t> is not small, or if non-pole backgrounds are large</a:t>
            </a:r>
          </a:p>
        </p:txBody>
      </p:sp>
      <p:sp>
        <p:nvSpPr>
          <p:cNvPr id="7" name="TextBox 10">
            <a:extLst>
              <a:ext uri="{FF2B5EF4-FFF2-40B4-BE49-F238E27FC236}">
                <a16:creationId xmlns:a16="http://schemas.microsoft.com/office/drawing/2014/main" id="{99D115F5-C4F2-42E8-A3D4-88A2E4ACA6F5}"/>
              </a:ext>
            </a:extLst>
          </p:cNvPr>
          <p:cNvSpPr txBox="1">
            <a:spLocks noChangeArrowheads="1"/>
          </p:cNvSpPr>
          <p:nvPr/>
        </p:nvSpPr>
        <p:spPr bwMode="auto">
          <a:xfrm>
            <a:off x="530224" y="5821005"/>
            <a:ext cx="83363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defTabSz="914400" eaLnBrk="1" hangingPunct="1">
              <a:spcBef>
                <a:spcPts val="750"/>
              </a:spcBef>
              <a:buClr>
                <a:srgbClr val="000000"/>
              </a:buClr>
              <a:buSzPct val="100000"/>
              <a:buFont typeface="Times New Roman" panose="02020603050405020304" pitchFamily="18" charset="0"/>
              <a:buNone/>
            </a:pPr>
            <a:r>
              <a:rPr lang="en-US" altLang="en-US" sz="1800" dirty="0">
                <a:solidFill>
                  <a:srgbClr val="7030A0"/>
                </a:solidFill>
                <a:cs typeface="Arial" panose="020B0604020202020204" pitchFamily="34" charset="0"/>
              </a:rPr>
              <a:t>Can we measure the kaon form factor at EIC? Or only through L/T separations emphasizing lower energies? Not clear – needs guidance from </a:t>
            </a:r>
            <a:r>
              <a:rPr lang="en-US" altLang="en-US" sz="1800" dirty="0" err="1">
                <a:solidFill>
                  <a:srgbClr val="7030A0"/>
                </a:solidFill>
                <a:cs typeface="Arial" panose="020B0604020202020204" pitchFamily="34" charset="0"/>
              </a:rPr>
              <a:t>JLab</a:t>
            </a:r>
            <a:r>
              <a:rPr lang="en-US" altLang="en-US" sz="1800" dirty="0">
                <a:solidFill>
                  <a:srgbClr val="7030A0"/>
                </a:solidFill>
                <a:cs typeface="Arial" panose="020B0604020202020204" pitchFamily="34" charset="0"/>
              </a:rPr>
              <a:t> 12- GeV.</a:t>
            </a:r>
          </a:p>
        </p:txBody>
      </p:sp>
      <p:sp>
        <p:nvSpPr>
          <p:cNvPr id="9" name="TextBox 9">
            <a:extLst>
              <a:ext uri="{FF2B5EF4-FFF2-40B4-BE49-F238E27FC236}">
                <a16:creationId xmlns:a16="http://schemas.microsoft.com/office/drawing/2014/main" id="{633F1FEF-5B0A-41AA-8EE8-2D7F9AE64895}"/>
              </a:ext>
            </a:extLst>
          </p:cNvPr>
          <p:cNvSpPr txBox="1">
            <a:spLocks noChangeArrowheads="1"/>
          </p:cNvSpPr>
          <p:nvPr/>
        </p:nvSpPr>
        <p:spPr bwMode="auto">
          <a:xfrm>
            <a:off x="5373688" y="2198575"/>
            <a:ext cx="36036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defTabSz="914400" eaLnBrk="1" hangingPunct="1">
              <a:lnSpc>
                <a:spcPct val="110000"/>
              </a:lnSpc>
              <a:buFont typeface="Wingdings" panose="05000000000000000000" pitchFamily="2" charset="2"/>
              <a:buChar char="q"/>
            </a:pPr>
            <a:r>
              <a:rPr lang="en-US" altLang="en-US" sz="1800" b="1" dirty="0">
                <a:solidFill>
                  <a:srgbClr val="000000"/>
                </a:solidFill>
                <a:cs typeface="Arial" panose="020B0604020202020204" pitchFamily="34" charset="0"/>
              </a:rPr>
              <a:t> </a:t>
            </a:r>
            <a:r>
              <a:rPr lang="en-US" altLang="en-US" sz="1600" dirty="0">
                <a:solidFill>
                  <a:srgbClr val="000000"/>
                </a:solidFill>
                <a:cs typeface="Arial" panose="020B0604020202020204" pitchFamily="34" charset="0"/>
              </a:rPr>
              <a:t>Assumed 5 GeV(e</a:t>
            </a:r>
            <a:r>
              <a:rPr lang="en-US" altLang="en-US" sz="1600" baseline="30000" dirty="0">
                <a:solidFill>
                  <a:srgbClr val="000000"/>
                </a:solidFill>
                <a:cs typeface="Arial" panose="020B0604020202020204" pitchFamily="34" charset="0"/>
              </a:rPr>
              <a:t>-</a:t>
            </a:r>
            <a:r>
              <a:rPr lang="en-US" altLang="en-US" sz="1600" dirty="0">
                <a:solidFill>
                  <a:srgbClr val="000000"/>
                </a:solidFill>
                <a:cs typeface="Arial" panose="020B0604020202020204" pitchFamily="34" charset="0"/>
              </a:rPr>
              <a:t>) x 100 GeV(p) with an integrated luminosity of 20 fb</a:t>
            </a:r>
            <a:r>
              <a:rPr lang="en-US" altLang="en-US" sz="1600" baseline="30000" dirty="0">
                <a:solidFill>
                  <a:srgbClr val="000000"/>
                </a:solidFill>
                <a:cs typeface="Arial" panose="020B0604020202020204" pitchFamily="34" charset="0"/>
              </a:rPr>
              <a:t>-1</a:t>
            </a:r>
            <a:r>
              <a:rPr lang="en-US" altLang="en-US" sz="1600" dirty="0">
                <a:solidFill>
                  <a:srgbClr val="000000"/>
                </a:solidFill>
                <a:cs typeface="Arial" panose="020B0604020202020204" pitchFamily="34" charset="0"/>
              </a:rPr>
              <a:t>/year, and similar luminosities for d beam data</a:t>
            </a:r>
          </a:p>
        </p:txBody>
      </p:sp>
      <p:sp>
        <p:nvSpPr>
          <p:cNvPr id="10" name="TextBox 13">
            <a:extLst>
              <a:ext uri="{FF2B5EF4-FFF2-40B4-BE49-F238E27FC236}">
                <a16:creationId xmlns:a16="http://schemas.microsoft.com/office/drawing/2014/main" id="{1DF267C8-4B19-4B61-8E1A-D764F7FCB148}"/>
              </a:ext>
            </a:extLst>
          </p:cNvPr>
          <p:cNvSpPr txBox="1">
            <a:spLocks noChangeArrowheads="1"/>
          </p:cNvSpPr>
          <p:nvPr/>
        </p:nvSpPr>
        <p:spPr bwMode="auto">
          <a:xfrm>
            <a:off x="5373688" y="3476513"/>
            <a:ext cx="37703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defTabSz="914400" eaLnBrk="1" hangingPunct="1">
              <a:lnSpc>
                <a:spcPct val="110000"/>
              </a:lnSpc>
              <a:buFont typeface="Wingdings" panose="05000000000000000000" pitchFamily="2" charset="2"/>
              <a:buChar char="q"/>
            </a:pPr>
            <a:r>
              <a:rPr lang="en-US" altLang="en-US" sz="1800" b="1">
                <a:solidFill>
                  <a:srgbClr val="000000"/>
                </a:solidFill>
                <a:cs typeface="Arial" panose="020B0604020202020204" pitchFamily="34" charset="0"/>
              </a:rPr>
              <a:t> </a:t>
            </a:r>
            <a:r>
              <a:rPr lang="en-US" altLang="en-US" sz="1600">
                <a:solidFill>
                  <a:srgbClr val="000000"/>
                </a:solidFill>
                <a:cs typeface="Arial" panose="020B0604020202020204" pitchFamily="34" charset="0"/>
              </a:rPr>
              <a:t>R=</a:t>
            </a:r>
            <a:r>
              <a:rPr lang="en-US" altLang="en-US" sz="1600">
                <a:solidFill>
                  <a:srgbClr val="000000"/>
                </a:solidFill>
                <a:latin typeface="Symbol" panose="05050102010706020507" pitchFamily="18" charset="2"/>
                <a:cs typeface="Arial" panose="020B0604020202020204" pitchFamily="34" charset="0"/>
              </a:rPr>
              <a:t>s</a:t>
            </a:r>
            <a:r>
              <a:rPr lang="en-US" altLang="en-US" sz="1600" baseline="-25000">
                <a:solidFill>
                  <a:srgbClr val="000000"/>
                </a:solidFill>
                <a:cs typeface="Arial" panose="020B0604020202020204" pitchFamily="34" charset="0"/>
              </a:rPr>
              <a:t>L</a:t>
            </a:r>
            <a:r>
              <a:rPr lang="en-US" altLang="en-US" sz="1600">
                <a:solidFill>
                  <a:srgbClr val="000000"/>
                </a:solidFill>
                <a:cs typeface="Arial" panose="020B0604020202020204" pitchFamily="34" charset="0"/>
              </a:rPr>
              <a:t>/</a:t>
            </a:r>
            <a:r>
              <a:rPr lang="en-US" altLang="en-US" sz="1600">
                <a:solidFill>
                  <a:srgbClr val="000000"/>
                </a:solidFill>
                <a:latin typeface="Symbol" panose="05050102010706020507" pitchFamily="18" charset="2"/>
                <a:cs typeface="Arial" panose="020B0604020202020204" pitchFamily="34" charset="0"/>
              </a:rPr>
              <a:t>s</a:t>
            </a:r>
            <a:r>
              <a:rPr lang="en-US" altLang="en-US" sz="1600" baseline="-25000">
                <a:solidFill>
                  <a:srgbClr val="000000"/>
                </a:solidFill>
                <a:cs typeface="Arial" panose="020B0604020202020204" pitchFamily="34" charset="0"/>
              </a:rPr>
              <a:t>T</a:t>
            </a:r>
            <a:r>
              <a:rPr lang="en-US" altLang="en-US" sz="1600">
                <a:solidFill>
                  <a:srgbClr val="000000"/>
                </a:solidFill>
                <a:cs typeface="Arial" panose="020B0604020202020204" pitchFamily="34" charset="0"/>
              </a:rPr>
              <a:t> assumed from VR model – and assume that </a:t>
            </a:r>
            <a:r>
              <a:rPr lang="en-US" altLang="en-US" sz="1600">
                <a:solidFill>
                  <a:srgbClr val="000000"/>
                </a:solidFill>
                <a:latin typeface="Symbol" panose="05050102010706020507" pitchFamily="18" charset="2"/>
                <a:cs typeface="Arial" panose="020B0604020202020204" pitchFamily="34" charset="0"/>
              </a:rPr>
              <a:t>p</a:t>
            </a:r>
            <a:r>
              <a:rPr lang="en-US" altLang="en-US" sz="1600">
                <a:solidFill>
                  <a:srgbClr val="000000"/>
                </a:solidFill>
                <a:cs typeface="Arial" panose="020B0604020202020204" pitchFamily="34" charset="0"/>
              </a:rPr>
              <a:t> pole dominance at small t confirmed in </a:t>
            </a:r>
            <a:r>
              <a:rPr lang="en-US" altLang="en-US" sz="1600" baseline="30000">
                <a:solidFill>
                  <a:srgbClr val="000000"/>
                </a:solidFill>
                <a:cs typeface="Arial" panose="020B0604020202020204" pitchFamily="34" charset="0"/>
              </a:rPr>
              <a:t>2</a:t>
            </a:r>
            <a:r>
              <a:rPr lang="en-US" altLang="en-US" sz="1600">
                <a:solidFill>
                  <a:srgbClr val="000000"/>
                </a:solidFill>
                <a:cs typeface="Arial" panose="020B0604020202020204" pitchFamily="34" charset="0"/>
              </a:rPr>
              <a:t>H </a:t>
            </a:r>
            <a:r>
              <a:rPr lang="en-US" altLang="en-US" sz="1600">
                <a:solidFill>
                  <a:srgbClr val="000000"/>
                </a:solidFill>
                <a:latin typeface="Symbol" panose="05050102010706020507" pitchFamily="18" charset="2"/>
                <a:cs typeface="Arial" panose="020B0604020202020204" pitchFamily="34" charset="0"/>
              </a:rPr>
              <a:t>p</a:t>
            </a:r>
            <a:r>
              <a:rPr lang="en-US" altLang="en-US" sz="1600" baseline="30000">
                <a:solidFill>
                  <a:srgbClr val="000000"/>
                </a:solidFill>
                <a:cs typeface="Arial" panose="020B0604020202020204" pitchFamily="34" charset="0"/>
              </a:rPr>
              <a:t>-</a:t>
            </a:r>
            <a:r>
              <a:rPr lang="en-US" altLang="en-US" sz="1600">
                <a:solidFill>
                  <a:srgbClr val="000000"/>
                </a:solidFill>
                <a:cs typeface="Arial" panose="020B0604020202020204" pitchFamily="34" charset="0"/>
              </a:rPr>
              <a:t>/</a:t>
            </a:r>
            <a:r>
              <a:rPr lang="en-US" altLang="en-US" sz="1600">
                <a:solidFill>
                  <a:srgbClr val="000000"/>
                </a:solidFill>
                <a:latin typeface="Symbol" panose="05050102010706020507" pitchFamily="18" charset="2"/>
                <a:cs typeface="Arial" panose="020B0604020202020204" pitchFamily="34" charset="0"/>
              </a:rPr>
              <a:t>p</a:t>
            </a:r>
            <a:r>
              <a:rPr lang="en-US" altLang="en-US" sz="1600" baseline="30000">
                <a:solidFill>
                  <a:srgbClr val="000000"/>
                </a:solidFill>
                <a:cs typeface="Arial" panose="020B0604020202020204" pitchFamily="34" charset="0"/>
              </a:rPr>
              <a:t>+</a:t>
            </a:r>
            <a:r>
              <a:rPr lang="en-US" altLang="en-US" sz="1600">
                <a:solidFill>
                  <a:srgbClr val="000000"/>
                </a:solidFill>
                <a:cs typeface="Arial" panose="020B0604020202020204" pitchFamily="34" charset="0"/>
              </a:rPr>
              <a:t> ratios</a:t>
            </a:r>
          </a:p>
        </p:txBody>
      </p:sp>
      <p:sp>
        <p:nvSpPr>
          <p:cNvPr id="11" name="TextBox 14">
            <a:extLst>
              <a:ext uri="{FF2B5EF4-FFF2-40B4-BE49-F238E27FC236}">
                <a16:creationId xmlns:a16="http://schemas.microsoft.com/office/drawing/2014/main" id="{9311E635-DEA4-40A4-A270-A414DF73756B}"/>
              </a:ext>
            </a:extLst>
          </p:cNvPr>
          <p:cNvSpPr txBox="1">
            <a:spLocks noChangeArrowheads="1"/>
          </p:cNvSpPr>
          <p:nvPr/>
        </p:nvSpPr>
        <p:spPr bwMode="auto">
          <a:xfrm>
            <a:off x="5373688" y="4535375"/>
            <a:ext cx="361791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defTabSz="914400" eaLnBrk="1" hangingPunct="1">
              <a:lnSpc>
                <a:spcPct val="110000"/>
              </a:lnSpc>
              <a:buFont typeface="Wingdings" panose="05000000000000000000" pitchFamily="2" charset="2"/>
              <a:buChar char="q"/>
            </a:pPr>
            <a:r>
              <a:rPr lang="en-US" altLang="en-US" sz="1800" b="1">
                <a:solidFill>
                  <a:srgbClr val="000000"/>
                </a:solidFill>
                <a:cs typeface="Arial" panose="020B0604020202020204" pitchFamily="34" charset="0"/>
              </a:rPr>
              <a:t> </a:t>
            </a:r>
            <a:r>
              <a:rPr lang="en-US" altLang="en-US" sz="1600">
                <a:solidFill>
                  <a:srgbClr val="000000"/>
                </a:solidFill>
                <a:cs typeface="Arial" panose="020B0604020202020204" pitchFamily="34" charset="0"/>
              </a:rPr>
              <a:t>Assumed a 10% experimental systematic uncertainty, and a 100% systematic uncertainty in the model subtraction to isolate </a:t>
            </a:r>
            <a:r>
              <a:rPr lang="en-US" altLang="en-US" sz="1600">
                <a:solidFill>
                  <a:srgbClr val="000000"/>
                </a:solidFill>
                <a:latin typeface="Symbol" panose="05050102010706020507" pitchFamily="18" charset="2"/>
                <a:cs typeface="Arial" panose="020B0604020202020204" pitchFamily="34" charset="0"/>
              </a:rPr>
              <a:t>s</a:t>
            </a:r>
            <a:r>
              <a:rPr lang="en-US" altLang="en-US" sz="1600" baseline="-25000">
                <a:solidFill>
                  <a:srgbClr val="000000"/>
                </a:solidFill>
                <a:cs typeface="Arial" panose="020B0604020202020204" pitchFamily="34" charset="0"/>
              </a:rPr>
              <a:t>L</a:t>
            </a:r>
          </a:p>
        </p:txBody>
      </p:sp>
      <p:sp>
        <p:nvSpPr>
          <p:cNvPr id="13" name="TextBox 21">
            <a:extLst>
              <a:ext uri="{FF2B5EF4-FFF2-40B4-BE49-F238E27FC236}">
                <a16:creationId xmlns:a16="http://schemas.microsoft.com/office/drawing/2014/main" id="{F458FDA7-D0B4-4C7F-9710-F7B1529A5317}"/>
              </a:ext>
            </a:extLst>
          </p:cNvPr>
          <p:cNvSpPr txBox="1">
            <a:spLocks noChangeArrowheads="1"/>
          </p:cNvSpPr>
          <p:nvPr/>
        </p:nvSpPr>
        <p:spPr bwMode="auto">
          <a:xfrm>
            <a:off x="1099842" y="2155106"/>
            <a:ext cx="34702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300" i="1" dirty="0">
                <a:solidFill>
                  <a:srgbClr val="008000"/>
                </a:solidFill>
                <a:cs typeface="Arial" panose="020B0604020202020204" pitchFamily="34" charset="0"/>
              </a:rPr>
              <a:t>A.C. Aguilar et al., EPJ A </a:t>
            </a:r>
            <a:r>
              <a:rPr lang="en-US" altLang="en-US" sz="1300" b="1" i="1" dirty="0">
                <a:solidFill>
                  <a:srgbClr val="008000"/>
                </a:solidFill>
                <a:cs typeface="Arial" panose="020B0604020202020204" pitchFamily="34" charset="0"/>
              </a:rPr>
              <a:t>55</a:t>
            </a:r>
            <a:r>
              <a:rPr lang="en-US" altLang="en-US" sz="1300" i="1" dirty="0">
                <a:solidFill>
                  <a:srgbClr val="008000"/>
                </a:solidFill>
                <a:cs typeface="Arial" panose="020B0604020202020204" pitchFamily="34" charset="0"/>
              </a:rPr>
              <a:t> (</a:t>
            </a:r>
            <a:r>
              <a:rPr lang="en-US" altLang="en-US" sz="1300" b="1" i="1" dirty="0">
                <a:solidFill>
                  <a:srgbClr val="008000"/>
                </a:solidFill>
                <a:cs typeface="Arial" panose="020B0604020202020204" pitchFamily="34" charset="0"/>
              </a:rPr>
              <a:t>2019</a:t>
            </a:r>
            <a:r>
              <a:rPr lang="en-US" altLang="en-US" sz="1300" i="1" dirty="0">
                <a:solidFill>
                  <a:srgbClr val="008000"/>
                </a:solidFill>
                <a:cs typeface="Arial" panose="020B0604020202020204" pitchFamily="34" charset="0"/>
              </a:rPr>
              <a:t>) 10, 190</a:t>
            </a:r>
          </a:p>
        </p:txBody>
      </p:sp>
      <p:pic>
        <p:nvPicPr>
          <p:cNvPr id="12" name="Picture 8">
            <a:extLst>
              <a:ext uri="{FF2B5EF4-FFF2-40B4-BE49-F238E27FC236}">
                <a16:creationId xmlns:a16="http://schemas.microsoft.com/office/drawing/2014/main" id="{6EAA5FE8-CE66-4C8E-B793-C520A28F3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98" b="48366"/>
          <a:stretch>
            <a:fillRect/>
          </a:stretch>
        </p:blipFill>
        <p:spPr bwMode="auto">
          <a:xfrm>
            <a:off x="5" y="773277"/>
            <a:ext cx="1683060" cy="12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33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5091A-9258-4EBC-B7A0-DA442988D1F1}"/>
              </a:ext>
            </a:extLst>
          </p:cNvPr>
          <p:cNvPicPr>
            <a:picLocks noChangeAspect="1"/>
          </p:cNvPicPr>
          <p:nvPr/>
        </p:nvPicPr>
        <p:blipFill>
          <a:blip r:embed="rId2"/>
          <a:stretch>
            <a:fillRect/>
          </a:stretch>
        </p:blipFill>
        <p:spPr>
          <a:xfrm>
            <a:off x="6141304" y="3398950"/>
            <a:ext cx="2662177" cy="3032567"/>
          </a:xfrm>
          <a:prstGeom prst="rect">
            <a:avLst/>
          </a:prstGeom>
        </p:spPr>
      </p:pic>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Pion and Kaon Structure - 12 GeV</a:t>
            </a:r>
          </a:p>
        </p:txBody>
      </p:sp>
      <p:sp>
        <p:nvSpPr>
          <p:cNvPr id="2" name="TextBox 1">
            <a:extLst>
              <a:ext uri="{FF2B5EF4-FFF2-40B4-BE49-F238E27FC236}">
                <a16:creationId xmlns:a16="http://schemas.microsoft.com/office/drawing/2014/main" id="{47636205-D3DB-445C-AC14-0314BB227860}"/>
              </a:ext>
            </a:extLst>
          </p:cNvPr>
          <p:cNvSpPr txBox="1"/>
          <p:nvPr/>
        </p:nvSpPr>
        <p:spPr>
          <a:xfrm>
            <a:off x="340519" y="924674"/>
            <a:ext cx="8462962" cy="923330"/>
          </a:xfrm>
          <a:prstGeom prst="rect">
            <a:avLst/>
          </a:prstGeom>
          <a:noFill/>
        </p:spPr>
        <p:txBody>
          <a:bodyPr wrap="square" rtlCol="0">
            <a:spAutoFit/>
          </a:bodyPr>
          <a:lstStyle/>
          <a:p>
            <a:r>
              <a:rPr lang="en-US" dirty="0"/>
              <a:t>Jefferson Lab will provide, at its CM energy of 5 GeV, tantalizing data for the pion (kaon) form factor up to Q</a:t>
            </a:r>
            <a:r>
              <a:rPr lang="en-US" baseline="30000" dirty="0"/>
              <a:t>2</a:t>
            </a:r>
            <a:r>
              <a:rPr lang="en-US" dirty="0"/>
              <a:t> ~ 10 (5) GeV</a:t>
            </a:r>
            <a:r>
              <a:rPr lang="en-US" baseline="30000" dirty="0"/>
              <a:t>2</a:t>
            </a:r>
            <a:r>
              <a:rPr lang="en-US" dirty="0"/>
              <a:t>, and measurements of the pion (kaon) structure functions at large-x (&gt; 0.5) through the Sullivan process.</a:t>
            </a:r>
          </a:p>
        </p:txBody>
      </p:sp>
      <p:pic>
        <p:nvPicPr>
          <p:cNvPr id="3" name="Picture 2">
            <a:extLst>
              <a:ext uri="{FF2B5EF4-FFF2-40B4-BE49-F238E27FC236}">
                <a16:creationId xmlns:a16="http://schemas.microsoft.com/office/drawing/2014/main" id="{E4C54200-B1E4-4F7D-A950-D4180850CD71}"/>
              </a:ext>
            </a:extLst>
          </p:cNvPr>
          <p:cNvPicPr>
            <a:picLocks noChangeAspect="1"/>
          </p:cNvPicPr>
          <p:nvPr/>
        </p:nvPicPr>
        <p:blipFill>
          <a:blip r:embed="rId3"/>
          <a:stretch>
            <a:fillRect/>
          </a:stretch>
        </p:blipFill>
        <p:spPr>
          <a:xfrm>
            <a:off x="292321" y="1951593"/>
            <a:ext cx="5879939" cy="2013995"/>
          </a:xfrm>
          <a:prstGeom prst="rect">
            <a:avLst/>
          </a:prstGeom>
        </p:spPr>
      </p:pic>
      <p:grpSp>
        <p:nvGrpSpPr>
          <p:cNvPr id="15" name="Group 14">
            <a:extLst>
              <a:ext uri="{FF2B5EF4-FFF2-40B4-BE49-F238E27FC236}">
                <a16:creationId xmlns:a16="http://schemas.microsoft.com/office/drawing/2014/main" id="{3D065FE6-7D99-464E-AF85-6491C0FF0BF4}"/>
              </a:ext>
            </a:extLst>
          </p:cNvPr>
          <p:cNvGrpSpPr/>
          <p:nvPr/>
        </p:nvGrpSpPr>
        <p:grpSpPr>
          <a:xfrm>
            <a:off x="7798085" y="4392343"/>
            <a:ext cx="1240007" cy="873035"/>
            <a:chOff x="7829456" y="4337914"/>
            <a:chExt cx="1240007" cy="873035"/>
          </a:xfrm>
        </p:grpSpPr>
        <p:sp>
          <p:nvSpPr>
            <p:cNvPr id="9" name="TextBox 8">
              <a:extLst>
                <a:ext uri="{FF2B5EF4-FFF2-40B4-BE49-F238E27FC236}">
                  <a16:creationId xmlns:a16="http://schemas.microsoft.com/office/drawing/2014/main" id="{62D39248-59E3-46E6-9718-E199C80D63D2}"/>
                </a:ext>
              </a:extLst>
            </p:cNvPr>
            <p:cNvSpPr txBox="1"/>
            <p:nvPr/>
          </p:nvSpPr>
          <p:spPr>
            <a:xfrm>
              <a:off x="7964564" y="4337914"/>
              <a:ext cx="1104899" cy="461665"/>
            </a:xfrm>
            <a:prstGeom prst="rect">
              <a:avLst/>
            </a:prstGeom>
            <a:noFill/>
            <a:ln>
              <a:solidFill>
                <a:srgbClr val="FF0000"/>
              </a:solidFill>
            </a:ln>
          </p:spPr>
          <p:txBody>
            <a:bodyPr wrap="square" rtlCol="0">
              <a:spAutoFit/>
            </a:bodyPr>
            <a:lstStyle/>
            <a:p>
              <a:r>
                <a:rPr lang="en-US" sz="1200" b="1" dirty="0" err="1">
                  <a:solidFill>
                    <a:srgbClr val="FF0000"/>
                  </a:solidFill>
                </a:rPr>
                <a:t>JLab</a:t>
              </a:r>
              <a:r>
                <a:rPr lang="en-US" sz="1200" b="1" dirty="0">
                  <a:solidFill>
                    <a:srgbClr val="FF0000"/>
                  </a:solidFill>
                </a:rPr>
                <a:t>/12 GeV projection</a:t>
              </a:r>
            </a:p>
          </p:txBody>
        </p:sp>
        <p:cxnSp>
          <p:nvCxnSpPr>
            <p:cNvPr id="10" name="Straight Arrow Connector 9">
              <a:extLst>
                <a:ext uri="{FF2B5EF4-FFF2-40B4-BE49-F238E27FC236}">
                  <a16:creationId xmlns:a16="http://schemas.microsoft.com/office/drawing/2014/main" id="{F5EA0CBB-5771-48DA-9759-FB6C582647D9}"/>
                </a:ext>
              </a:extLst>
            </p:cNvPr>
            <p:cNvCxnSpPr>
              <a:cxnSpLocks/>
            </p:cNvCxnSpPr>
            <p:nvPr/>
          </p:nvCxnSpPr>
          <p:spPr>
            <a:xfrm flipH="1">
              <a:off x="7829456" y="4799579"/>
              <a:ext cx="431765" cy="411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BBBBFB0A-E6D4-4F99-8F4A-D7E9D932143C}"/>
              </a:ext>
            </a:extLst>
          </p:cNvPr>
          <p:cNvSpPr txBox="1"/>
          <p:nvPr/>
        </p:nvSpPr>
        <p:spPr>
          <a:xfrm>
            <a:off x="1068907" y="4069178"/>
            <a:ext cx="3853052" cy="646331"/>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Pion FF – first quantitative access to hard scattering scaling regime?</a:t>
            </a:r>
          </a:p>
        </p:txBody>
      </p:sp>
      <p:sp>
        <p:nvSpPr>
          <p:cNvPr id="12" name="TextBox 11">
            <a:extLst>
              <a:ext uri="{FF2B5EF4-FFF2-40B4-BE49-F238E27FC236}">
                <a16:creationId xmlns:a16="http://schemas.microsoft.com/office/drawing/2014/main" id="{FD6AF774-C2A7-43D7-AC9E-0ECBD6734AC1}"/>
              </a:ext>
            </a:extLst>
          </p:cNvPr>
          <p:cNvSpPr txBox="1"/>
          <p:nvPr/>
        </p:nvSpPr>
        <p:spPr>
          <a:xfrm>
            <a:off x="3463101" y="5094388"/>
            <a:ext cx="2820985" cy="646331"/>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Pion SF – (1-x)</a:t>
            </a:r>
            <a:r>
              <a:rPr lang="en-US" baseline="30000" dirty="0">
                <a:solidFill>
                  <a:prstClr val="black"/>
                </a:solidFill>
                <a:latin typeface="Arial" panose="020B0604020202020204" pitchFamily="34" charset="0"/>
                <a:cs typeface="Arial" panose="020B0604020202020204" pitchFamily="34" charset="0"/>
              </a:rPr>
              <a:t>1</a:t>
            </a:r>
            <a:r>
              <a:rPr lang="en-US" dirty="0">
                <a:solidFill>
                  <a:prstClr val="black"/>
                </a:solidFill>
                <a:latin typeface="Arial" panose="020B0604020202020204" pitchFamily="34" charset="0"/>
                <a:cs typeface="Arial" panose="020B0604020202020204" pitchFamily="34" charset="0"/>
              </a:rPr>
              <a:t> or (1-x)</a:t>
            </a:r>
            <a:r>
              <a:rPr lang="en-US" baseline="30000" dirty="0">
                <a:solidFill>
                  <a:prstClr val="black"/>
                </a:solidFill>
                <a:latin typeface="Arial" panose="020B0604020202020204" pitchFamily="34" charset="0"/>
                <a:cs typeface="Arial" panose="020B0604020202020204" pitchFamily="34" charset="0"/>
              </a:rPr>
              <a:t>2</a:t>
            </a:r>
            <a:r>
              <a:rPr lang="en-US" dirty="0">
                <a:solidFill>
                  <a:prstClr val="black"/>
                </a:solidFill>
                <a:latin typeface="Arial" panose="020B0604020202020204" pitchFamily="34" charset="0"/>
                <a:cs typeface="Arial" panose="020B0604020202020204" pitchFamily="34" charset="0"/>
              </a:rPr>
              <a:t> dependence at large x?</a:t>
            </a:r>
          </a:p>
        </p:txBody>
      </p:sp>
      <p:sp>
        <p:nvSpPr>
          <p:cNvPr id="13" name="TextBox 12">
            <a:extLst>
              <a:ext uri="{FF2B5EF4-FFF2-40B4-BE49-F238E27FC236}">
                <a16:creationId xmlns:a16="http://schemas.microsoft.com/office/drawing/2014/main" id="{4C5FD821-09EB-494C-A047-9BA5FAA352D4}"/>
              </a:ext>
            </a:extLst>
          </p:cNvPr>
          <p:cNvSpPr txBox="1"/>
          <p:nvPr/>
        </p:nvSpPr>
        <p:spPr>
          <a:xfrm>
            <a:off x="4607626" y="5815301"/>
            <a:ext cx="1452642" cy="461665"/>
          </a:xfrm>
          <a:prstGeom prst="rect">
            <a:avLst/>
          </a:prstGeom>
          <a:solidFill>
            <a:schemeClr val="accent2"/>
          </a:solidFill>
        </p:spPr>
        <p:txBody>
          <a:bodyPr wrap="none" rtlCol="0">
            <a:spAutoFit/>
          </a:bodyPr>
          <a:lstStyle/>
          <a:p>
            <a:r>
              <a:rPr lang="en-US" sz="2400" dirty="0">
                <a:latin typeface="Arial" panose="020B0604020202020204" pitchFamily="34" charset="0"/>
                <a:cs typeface="Arial" panose="020B0604020202020204" pitchFamily="34" charset="0"/>
              </a:rPr>
              <a:t>and kaon</a:t>
            </a:r>
          </a:p>
        </p:txBody>
      </p:sp>
    </p:spTree>
    <p:extLst>
      <p:ext uri="{BB962C8B-B14F-4D97-AF65-F5344CB8AC3E}">
        <p14:creationId xmlns:p14="http://schemas.microsoft.com/office/powerpoint/2010/main" val="380912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Autofit/>
          </a:bodyPr>
          <a:lstStyle/>
          <a:p>
            <a:pPr algn="ctr"/>
            <a:r>
              <a:rPr lang="en-US" sz="2800" b="1" dirty="0">
                <a:solidFill>
                  <a:schemeClr val="tx1"/>
                </a:solidFill>
                <a:effectLst>
                  <a:outerShdw blurRad="38100" dist="38100" dir="2700000" algn="tl">
                    <a:srgbClr val="C0C0C0"/>
                  </a:outerShdw>
                </a:effectLst>
                <a:ea typeface="Lucida Sans Unicode" panose="020B0602030504020204" pitchFamily="34" charset="0"/>
                <a:cs typeface="Arial" panose="020B0604020202020204" pitchFamily="34" charset="0"/>
              </a:rPr>
              <a:t>Physics Objects for Pion/Kaon Structure Studies</a:t>
            </a:r>
            <a:endParaRPr lang="en-US" altLang="en-US" sz="2800" dirty="0"/>
          </a:p>
        </p:txBody>
      </p:sp>
      <p:sp>
        <p:nvSpPr>
          <p:cNvPr id="5" name="TextBox 4">
            <a:extLst>
              <a:ext uri="{FF2B5EF4-FFF2-40B4-BE49-F238E27FC236}">
                <a16:creationId xmlns:a16="http://schemas.microsoft.com/office/drawing/2014/main" id="{29140FC9-0405-4EE2-88A7-4F27C295C0E3}"/>
              </a:ext>
            </a:extLst>
          </p:cNvPr>
          <p:cNvSpPr txBox="1">
            <a:spLocks noChangeArrowheads="1"/>
          </p:cNvSpPr>
          <p:nvPr/>
        </p:nvSpPr>
        <p:spPr bwMode="auto">
          <a:xfrm>
            <a:off x="431010" y="814410"/>
            <a:ext cx="8663909" cy="45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628" tIns="40814" rIns="81628" bIns="40814">
            <a:spAutoFit/>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marL="0" indent="0"/>
            <a:r>
              <a:rPr lang="en-US" altLang="en-US" sz="2400" dirty="0">
                <a:solidFill>
                  <a:schemeClr val="tx1"/>
                </a:solidFill>
                <a:ea typeface="ＭＳ Ｐゴシック" panose="020B0600070205080204" pitchFamily="34" charset="-128"/>
              </a:rPr>
              <a:t>Sullivan process – scattering from nucleon-meson fluctuations</a:t>
            </a:r>
          </a:p>
        </p:txBody>
      </p:sp>
      <p:grpSp>
        <p:nvGrpSpPr>
          <p:cNvPr id="6" name="Group 23">
            <a:extLst>
              <a:ext uri="{FF2B5EF4-FFF2-40B4-BE49-F238E27FC236}">
                <a16:creationId xmlns:a16="http://schemas.microsoft.com/office/drawing/2014/main" id="{A7C767C0-6147-4843-8575-F86291F8361D}"/>
              </a:ext>
            </a:extLst>
          </p:cNvPr>
          <p:cNvGrpSpPr>
            <a:grpSpLocks/>
          </p:cNvGrpSpPr>
          <p:nvPr/>
        </p:nvGrpSpPr>
        <p:grpSpPr bwMode="auto">
          <a:xfrm>
            <a:off x="2166272" y="1332386"/>
            <a:ext cx="6807200" cy="3623805"/>
            <a:chOff x="3012282" y="1701022"/>
            <a:chExt cx="6077650" cy="3333986"/>
          </a:xfrm>
        </p:grpSpPr>
        <p:pic>
          <p:nvPicPr>
            <p:cNvPr id="7" name="Picture 24" descr="cloud">
              <a:extLst>
                <a:ext uri="{FF2B5EF4-FFF2-40B4-BE49-F238E27FC236}">
                  <a16:creationId xmlns:a16="http://schemas.microsoft.com/office/drawing/2014/main" id="{6DE54A7F-378F-4738-BF09-E5F3D5B54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25" y="2198688"/>
              <a:ext cx="32512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694774F4-7C25-4CE4-8F41-302D11C3F92C}"/>
                </a:ext>
              </a:extLst>
            </p:cNvPr>
            <p:cNvSpPr txBox="1">
              <a:spLocks noChangeArrowheads="1"/>
            </p:cNvSpPr>
            <p:nvPr/>
          </p:nvSpPr>
          <p:spPr bwMode="auto">
            <a:xfrm>
              <a:off x="5041900" y="1701022"/>
              <a:ext cx="2725738" cy="33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dirty="0">
                  <a:solidFill>
                    <a:srgbClr val="0000FF"/>
                  </a:solidFill>
                </a:rPr>
                <a:t>Detect</a:t>
              </a:r>
              <a:r>
                <a:rPr lang="en-US" altLang="en-US" sz="1800" dirty="0">
                  <a:solidFill>
                    <a:srgbClr val="993300"/>
                  </a:solidFill>
                </a:rPr>
                <a:t> </a:t>
              </a:r>
              <a:r>
                <a:rPr lang="en-US" altLang="en-US" sz="1800" dirty="0">
                  <a:solidFill>
                    <a:schemeClr val="tx1"/>
                  </a:solidFill>
                </a:rPr>
                <a:t>scattered electron </a:t>
              </a:r>
              <a:endParaRPr lang="en-US" altLang="en-US" sz="1800" i="1" u="sng" dirty="0">
                <a:solidFill>
                  <a:schemeClr val="tx1"/>
                </a:solidFill>
              </a:endParaRPr>
            </a:p>
          </p:txBody>
        </p:sp>
        <p:sp>
          <p:nvSpPr>
            <p:cNvPr id="10" name="TextBox 5">
              <a:extLst>
                <a:ext uri="{FF2B5EF4-FFF2-40B4-BE49-F238E27FC236}">
                  <a16:creationId xmlns:a16="http://schemas.microsoft.com/office/drawing/2014/main" id="{BC10EB34-117C-443B-829D-29EFFA6B16A3}"/>
                </a:ext>
              </a:extLst>
            </p:cNvPr>
            <p:cNvSpPr txBox="1">
              <a:spLocks noChangeArrowheads="1"/>
            </p:cNvSpPr>
            <p:nvPr/>
          </p:nvSpPr>
          <p:spPr bwMode="auto">
            <a:xfrm>
              <a:off x="7251699" y="2295732"/>
              <a:ext cx="1838233" cy="164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dirty="0">
                  <a:solidFill>
                    <a:srgbClr val="0000FF"/>
                  </a:solidFill>
                </a:rPr>
                <a:t>DIS event </a:t>
              </a:r>
              <a:r>
                <a:rPr lang="en-US" altLang="en-US" sz="1800" dirty="0">
                  <a:solidFill>
                    <a:srgbClr val="0000FF"/>
                  </a:solidFill>
                </a:rPr>
                <a:t>– </a:t>
              </a:r>
              <a:r>
                <a:rPr lang="en-US" altLang="en-US" sz="1800" dirty="0">
                  <a:solidFill>
                    <a:schemeClr val="tx1"/>
                  </a:solidFill>
                </a:rPr>
                <a:t>reconstruct x, Q</a:t>
              </a:r>
              <a:r>
                <a:rPr lang="en-US" altLang="en-US" sz="1800" baseline="30000" dirty="0">
                  <a:solidFill>
                    <a:schemeClr val="tx1"/>
                  </a:solidFill>
                </a:rPr>
                <a:t>2</a:t>
              </a:r>
              <a:r>
                <a:rPr lang="en-US" altLang="en-US" sz="1800" dirty="0">
                  <a:solidFill>
                    <a:schemeClr val="tx1"/>
                  </a:solidFill>
                </a:rPr>
                <a:t>, W</a:t>
              </a:r>
              <a:r>
                <a:rPr lang="en-US" altLang="en-US" sz="1800" baseline="30000" dirty="0">
                  <a:solidFill>
                    <a:schemeClr val="tx1"/>
                  </a:solidFill>
                </a:rPr>
                <a:t>2</a:t>
              </a:r>
              <a:r>
                <a:rPr lang="en-US" altLang="en-US" sz="1800" dirty="0">
                  <a:solidFill>
                    <a:schemeClr val="tx1"/>
                  </a:solidFill>
                </a:rPr>
                <a:t>, also M</a:t>
              </a:r>
              <a:r>
                <a:rPr lang="en-US" altLang="en-US" sz="1800" baseline="-25000" dirty="0">
                  <a:solidFill>
                    <a:schemeClr val="tx1"/>
                  </a:solidFill>
                </a:rPr>
                <a:t>X </a:t>
              </a:r>
              <a:r>
                <a:rPr lang="en-US" altLang="en-US" sz="1800" dirty="0">
                  <a:solidFill>
                    <a:schemeClr val="tx1"/>
                  </a:solidFill>
                </a:rPr>
                <a:t> (W</a:t>
              </a:r>
              <a:r>
                <a:rPr lang="en-US" altLang="en-US" sz="1800" baseline="-25000" dirty="0">
                  <a:solidFill>
                    <a:schemeClr val="tx1"/>
                  </a:solidFill>
                  <a:latin typeface="Symbol" panose="05050102010706020507" pitchFamily="18" charset="2"/>
                </a:rPr>
                <a:t>p</a:t>
              </a:r>
              <a:r>
                <a:rPr lang="en-US" altLang="en-US" sz="1800" dirty="0">
                  <a:solidFill>
                    <a:schemeClr val="tx1"/>
                  </a:solidFill>
                  <a:latin typeface="Symbol" panose="05050102010706020507" pitchFamily="18" charset="2"/>
                </a:rPr>
                <a:t>)</a:t>
              </a:r>
              <a:r>
                <a:rPr lang="en-US" altLang="en-US" sz="1800" dirty="0">
                  <a:solidFill>
                    <a:schemeClr val="tx1"/>
                  </a:solidFill>
                </a:rPr>
                <a:t> of undetected recoiling hadronic system</a:t>
              </a:r>
            </a:p>
          </p:txBody>
        </p:sp>
        <p:sp>
          <p:nvSpPr>
            <p:cNvPr id="11" name="TextBox 6">
              <a:extLst>
                <a:ext uri="{FF2B5EF4-FFF2-40B4-BE49-F238E27FC236}">
                  <a16:creationId xmlns:a16="http://schemas.microsoft.com/office/drawing/2014/main" id="{140F34EB-42D0-46EC-BFA4-F721A348C353}"/>
                </a:ext>
              </a:extLst>
            </p:cNvPr>
            <p:cNvSpPr txBox="1">
              <a:spLocks noChangeArrowheads="1"/>
            </p:cNvSpPr>
            <p:nvPr/>
          </p:nvSpPr>
          <p:spPr bwMode="auto">
            <a:xfrm>
              <a:off x="3012282" y="3227656"/>
              <a:ext cx="2672556" cy="5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u="sng" dirty="0">
                  <a:solidFill>
                    <a:srgbClr val="0000FF"/>
                  </a:solidFill>
                </a:rPr>
                <a:t>Pion/Kaon target (undetected)</a:t>
              </a:r>
            </a:p>
          </p:txBody>
        </p:sp>
        <p:sp>
          <p:nvSpPr>
            <p:cNvPr id="12" name="TextBox 18">
              <a:extLst>
                <a:ext uri="{FF2B5EF4-FFF2-40B4-BE49-F238E27FC236}">
                  <a16:creationId xmlns:a16="http://schemas.microsoft.com/office/drawing/2014/main" id="{4D84EB91-FAF7-4895-AF94-C46E382FC325}"/>
                </a:ext>
              </a:extLst>
            </p:cNvPr>
            <p:cNvSpPr txBox="1">
              <a:spLocks noChangeArrowheads="1"/>
            </p:cNvSpPr>
            <p:nvPr/>
          </p:nvSpPr>
          <p:spPr bwMode="auto">
            <a:xfrm>
              <a:off x="6829673" y="4440368"/>
              <a:ext cx="1746568" cy="5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800" u="sng" dirty="0">
                  <a:solidFill>
                    <a:srgbClr val="0000FF"/>
                  </a:solidFill>
                </a:rPr>
                <a:t>Detect “tagged” neutron/lambda</a:t>
              </a:r>
            </a:p>
          </p:txBody>
        </p:sp>
        <p:cxnSp>
          <p:nvCxnSpPr>
            <p:cNvPr id="13" name="Straight Arrow Connector 12">
              <a:extLst>
                <a:ext uri="{FF2B5EF4-FFF2-40B4-BE49-F238E27FC236}">
                  <a16:creationId xmlns:a16="http://schemas.microsoft.com/office/drawing/2014/main" id="{E2EA5AC9-01D6-4FB8-A3E3-994D9F701B5A}"/>
                </a:ext>
              </a:extLst>
            </p:cNvPr>
            <p:cNvCxnSpPr/>
            <p:nvPr/>
          </p:nvCxnSpPr>
          <p:spPr>
            <a:xfrm>
              <a:off x="4543995" y="3596567"/>
              <a:ext cx="866649" cy="128592"/>
            </a:xfrm>
            <a:prstGeom prst="straightConnector1">
              <a:avLst/>
            </a:prstGeom>
            <a:ln w="38100" cmpd="sng">
              <a:solidFill>
                <a:srgbClr val="9933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AD508C70-2101-4F99-AF53-4F1C2EE47ECD}"/>
                </a:ext>
              </a:extLst>
            </p:cNvPr>
            <p:cNvSpPr/>
            <p:nvPr/>
          </p:nvSpPr>
          <p:spPr>
            <a:xfrm>
              <a:off x="3099581" y="4079185"/>
              <a:ext cx="461896" cy="360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grpSp>
      <p:pic>
        <p:nvPicPr>
          <p:cNvPr id="15" name="Picture 37">
            <a:extLst>
              <a:ext uri="{FF2B5EF4-FFF2-40B4-BE49-F238E27FC236}">
                <a16:creationId xmlns:a16="http://schemas.microsoft.com/office/drawing/2014/main" id="{A3C52CAB-D6EF-4380-B6E8-17FF41B36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05" y="2022208"/>
            <a:ext cx="1733310" cy="231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97886C1-5C9C-4A8F-97DF-A433FC0A8FC3}"/>
              </a:ext>
            </a:extLst>
          </p:cNvPr>
          <p:cNvPicPr>
            <a:picLocks noChangeAspect="1"/>
          </p:cNvPicPr>
          <p:nvPr/>
        </p:nvPicPr>
        <p:blipFill>
          <a:blip r:embed="rId4"/>
          <a:stretch>
            <a:fillRect/>
          </a:stretch>
        </p:blipFill>
        <p:spPr>
          <a:xfrm>
            <a:off x="1063406" y="5090018"/>
            <a:ext cx="5833640" cy="1041722"/>
          </a:xfrm>
          <a:prstGeom prst="rect">
            <a:avLst/>
          </a:prstGeom>
        </p:spPr>
      </p:pic>
      <p:sp>
        <p:nvSpPr>
          <p:cNvPr id="3" name="Rectangle: Rounded Corners 2">
            <a:extLst>
              <a:ext uri="{FF2B5EF4-FFF2-40B4-BE49-F238E27FC236}">
                <a16:creationId xmlns:a16="http://schemas.microsoft.com/office/drawing/2014/main" id="{9EBE59AB-C2D3-48F8-9C18-0B4EA7ACB882}"/>
              </a:ext>
            </a:extLst>
          </p:cNvPr>
          <p:cNvSpPr/>
          <p:nvPr/>
        </p:nvSpPr>
        <p:spPr>
          <a:xfrm>
            <a:off x="3071972" y="5090018"/>
            <a:ext cx="2393878" cy="104172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3FBED1B-12BD-401F-BD26-7E0A87A1BA11}"/>
              </a:ext>
            </a:extLst>
          </p:cNvPr>
          <p:cNvSpPr txBox="1"/>
          <p:nvPr/>
        </p:nvSpPr>
        <p:spPr>
          <a:xfrm>
            <a:off x="5485024" y="6092844"/>
            <a:ext cx="1420582" cy="369332"/>
          </a:xfrm>
          <a:prstGeom prst="rect">
            <a:avLst/>
          </a:prstGeom>
          <a:noFill/>
        </p:spPr>
        <p:txBody>
          <a:bodyPr wrap="none" rtlCol="0">
            <a:spAutoFit/>
          </a:bodyPr>
          <a:lstStyle/>
          <a:p>
            <a:r>
              <a:rPr lang="en-US" dirty="0">
                <a:solidFill>
                  <a:srgbClr val="FFC000"/>
                </a:solidFill>
              </a:rPr>
              <a:t>“Flux factor”</a:t>
            </a:r>
          </a:p>
        </p:txBody>
      </p:sp>
      <p:sp>
        <p:nvSpPr>
          <p:cNvPr id="17" name="TextBox 16">
            <a:extLst>
              <a:ext uri="{FF2B5EF4-FFF2-40B4-BE49-F238E27FC236}">
                <a16:creationId xmlns:a16="http://schemas.microsoft.com/office/drawing/2014/main" id="{44A9901E-73B9-45C7-B92F-F25B16C9652F}"/>
              </a:ext>
            </a:extLst>
          </p:cNvPr>
          <p:cNvSpPr txBox="1"/>
          <p:nvPr/>
        </p:nvSpPr>
        <p:spPr>
          <a:xfrm>
            <a:off x="7245872" y="5426213"/>
            <a:ext cx="1353256" cy="400110"/>
          </a:xfrm>
          <a:prstGeom prst="rect">
            <a:avLst/>
          </a:prstGeom>
          <a:noFill/>
        </p:spPr>
        <p:txBody>
          <a:bodyPr wrap="none" rtlCol="0">
            <a:spAutoFit/>
          </a:bodyPr>
          <a:lstStyle/>
          <a:p>
            <a:r>
              <a:rPr lang="en-US" sz="2000" dirty="0"/>
              <a:t>i = </a:t>
            </a:r>
            <a:r>
              <a:rPr lang="en-US" sz="2000" dirty="0">
                <a:latin typeface="Symbol" panose="05050102010706020507" pitchFamily="18" charset="2"/>
              </a:rPr>
              <a:t>p</a:t>
            </a:r>
            <a:r>
              <a:rPr lang="en-US" sz="2000" dirty="0"/>
              <a:t>, </a:t>
            </a:r>
            <a:r>
              <a:rPr lang="en-US" sz="2000" dirty="0">
                <a:latin typeface="Symbol" panose="05050102010706020507" pitchFamily="18" charset="2"/>
              </a:rPr>
              <a:t>r</a:t>
            </a:r>
            <a:r>
              <a:rPr lang="en-US" sz="2000" dirty="0"/>
              <a:t>, …</a:t>
            </a:r>
          </a:p>
        </p:txBody>
      </p:sp>
    </p:spTree>
    <p:extLst>
      <p:ext uri="{BB962C8B-B14F-4D97-AF65-F5344CB8AC3E}">
        <p14:creationId xmlns:p14="http://schemas.microsoft.com/office/powerpoint/2010/main" val="1547807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088732-2FA4-4CEB-9315-07400F943A6B}"/>
              </a:ext>
            </a:extLst>
          </p:cNvPr>
          <p:cNvPicPr>
            <a:picLocks noChangeAspect="1"/>
          </p:cNvPicPr>
          <p:nvPr/>
        </p:nvPicPr>
        <p:blipFill>
          <a:blip r:embed="rId2"/>
          <a:stretch>
            <a:fillRect/>
          </a:stretch>
        </p:blipFill>
        <p:spPr>
          <a:xfrm>
            <a:off x="1461404" y="924878"/>
            <a:ext cx="5625296" cy="4629873"/>
          </a:xfrm>
          <a:prstGeom prst="rect">
            <a:avLst/>
          </a:prstGeom>
        </p:spPr>
      </p:pic>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EIC Meson Structure Kinematics</a:t>
            </a:r>
          </a:p>
        </p:txBody>
      </p:sp>
      <p:sp>
        <p:nvSpPr>
          <p:cNvPr id="3" name="TextBox 2">
            <a:extLst>
              <a:ext uri="{FF2B5EF4-FFF2-40B4-BE49-F238E27FC236}">
                <a16:creationId xmlns:a16="http://schemas.microsoft.com/office/drawing/2014/main" id="{8856B762-2CD8-45C4-997F-64B8D7BB25A6}"/>
              </a:ext>
            </a:extLst>
          </p:cNvPr>
          <p:cNvSpPr txBox="1"/>
          <p:nvPr/>
        </p:nvSpPr>
        <p:spPr>
          <a:xfrm>
            <a:off x="1461404" y="5565123"/>
            <a:ext cx="3058577" cy="646331"/>
          </a:xfrm>
          <a:prstGeom prst="rect">
            <a:avLst/>
          </a:prstGeom>
          <a:noFill/>
        </p:spPr>
        <p:txBody>
          <a:bodyPr wrap="square" rtlCol="0">
            <a:spAutoFit/>
          </a:bodyPr>
          <a:lstStyle/>
          <a:p>
            <a:r>
              <a:rPr lang="en-US" dirty="0"/>
              <a:t>Scattered electron goes in EIC central detector region</a:t>
            </a:r>
          </a:p>
        </p:txBody>
      </p:sp>
      <p:pic>
        <p:nvPicPr>
          <p:cNvPr id="6" name="Picture 5" descr="Screen Shot 2017-04-11 at 12.48.51 PM.png">
            <a:extLst>
              <a:ext uri="{FF2B5EF4-FFF2-40B4-BE49-F238E27FC236}">
                <a16:creationId xmlns:a16="http://schemas.microsoft.com/office/drawing/2014/main" id="{4E527623-DC74-4792-AE4D-329840251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35" y="924878"/>
            <a:ext cx="1588296" cy="1315392"/>
          </a:xfrm>
          <a:prstGeom prst="rect">
            <a:avLst/>
          </a:prstGeom>
        </p:spPr>
      </p:pic>
      <p:sp>
        <p:nvSpPr>
          <p:cNvPr id="7" name="TextBox 6">
            <a:extLst>
              <a:ext uri="{FF2B5EF4-FFF2-40B4-BE49-F238E27FC236}">
                <a16:creationId xmlns:a16="http://schemas.microsoft.com/office/drawing/2014/main" id="{208EF0A5-A452-46BB-BEB6-5C064200BC62}"/>
              </a:ext>
            </a:extLst>
          </p:cNvPr>
          <p:cNvSpPr txBox="1"/>
          <p:nvPr/>
        </p:nvSpPr>
        <p:spPr>
          <a:xfrm>
            <a:off x="4711595" y="5544006"/>
            <a:ext cx="3952428" cy="923330"/>
          </a:xfrm>
          <a:prstGeom prst="rect">
            <a:avLst/>
          </a:prstGeom>
          <a:noFill/>
        </p:spPr>
        <p:txBody>
          <a:bodyPr wrap="square" rtlCol="0">
            <a:spAutoFit/>
          </a:bodyPr>
          <a:lstStyle/>
          <a:p>
            <a:r>
              <a:rPr lang="en-US" dirty="0"/>
              <a:t>Leading neutron (or lambda) are at small forward angles and carry most of the proton beam momentum</a:t>
            </a:r>
          </a:p>
        </p:txBody>
      </p:sp>
      <p:sp>
        <p:nvSpPr>
          <p:cNvPr id="9" name="TextBox 8">
            <a:extLst>
              <a:ext uri="{FF2B5EF4-FFF2-40B4-BE49-F238E27FC236}">
                <a16:creationId xmlns:a16="http://schemas.microsoft.com/office/drawing/2014/main" id="{2AA7F1DE-DD42-4B8A-962A-0F6C83A66897}"/>
              </a:ext>
            </a:extLst>
          </p:cNvPr>
          <p:cNvSpPr txBox="1"/>
          <p:nvPr/>
        </p:nvSpPr>
        <p:spPr>
          <a:xfrm>
            <a:off x="7037356" y="3896441"/>
            <a:ext cx="2121093" cy="369332"/>
          </a:xfrm>
          <a:prstGeom prst="rect">
            <a:avLst/>
          </a:prstGeom>
          <a:noFill/>
        </p:spPr>
        <p:txBody>
          <a:bodyPr wrap="none" rtlCol="0">
            <a:spAutoFit/>
          </a:bodyPr>
          <a:lstStyle/>
          <a:p>
            <a:r>
              <a:rPr lang="en-US" dirty="0"/>
              <a:t>10 GeV x 135 GeV</a:t>
            </a:r>
          </a:p>
        </p:txBody>
      </p:sp>
      <p:sp>
        <p:nvSpPr>
          <p:cNvPr id="10" name="TextBox 9">
            <a:extLst>
              <a:ext uri="{FF2B5EF4-FFF2-40B4-BE49-F238E27FC236}">
                <a16:creationId xmlns:a16="http://schemas.microsoft.com/office/drawing/2014/main" id="{38207EAD-B0DD-4A0A-AB43-AB2ADFAE9A01}"/>
              </a:ext>
            </a:extLst>
          </p:cNvPr>
          <p:cNvSpPr txBox="1"/>
          <p:nvPr/>
        </p:nvSpPr>
        <p:spPr>
          <a:xfrm>
            <a:off x="7165597" y="1822230"/>
            <a:ext cx="1864613" cy="369332"/>
          </a:xfrm>
          <a:prstGeom prst="rect">
            <a:avLst/>
          </a:prstGeom>
          <a:noFill/>
        </p:spPr>
        <p:txBody>
          <a:bodyPr wrap="none" rtlCol="0">
            <a:spAutoFit/>
          </a:bodyPr>
          <a:lstStyle/>
          <a:p>
            <a:r>
              <a:rPr lang="en-US" dirty="0"/>
              <a:t>5 GeV x 41 GeV</a:t>
            </a:r>
          </a:p>
        </p:txBody>
      </p:sp>
      <p:sp>
        <p:nvSpPr>
          <p:cNvPr id="11" name="TextBox 10">
            <a:extLst>
              <a:ext uri="{FF2B5EF4-FFF2-40B4-BE49-F238E27FC236}">
                <a16:creationId xmlns:a16="http://schemas.microsoft.com/office/drawing/2014/main" id="{04DFA9A5-A6EB-4382-8549-13BE1BC68054}"/>
              </a:ext>
            </a:extLst>
          </p:cNvPr>
          <p:cNvSpPr txBox="1"/>
          <p:nvPr/>
        </p:nvSpPr>
        <p:spPr>
          <a:xfrm>
            <a:off x="6992604" y="913566"/>
            <a:ext cx="2003461" cy="646331"/>
          </a:xfrm>
          <a:prstGeom prst="rect">
            <a:avLst/>
          </a:prstGeom>
          <a:noFill/>
        </p:spPr>
        <p:txBody>
          <a:bodyPr wrap="square" rtlCol="0">
            <a:spAutoFit/>
          </a:bodyPr>
          <a:lstStyle/>
          <a:p>
            <a:r>
              <a:rPr lang="en-US" dirty="0"/>
              <a:t>Electron x Proton beam energies</a:t>
            </a:r>
          </a:p>
        </p:txBody>
      </p:sp>
    </p:spTree>
    <p:extLst>
      <p:ext uri="{BB962C8B-B14F-4D97-AF65-F5344CB8AC3E}">
        <p14:creationId xmlns:p14="http://schemas.microsoft.com/office/powerpoint/2010/main" val="391983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0" y="0"/>
            <a:ext cx="9144000" cy="728663"/>
          </a:xfrm>
        </p:spPr>
        <p:txBody>
          <a:bodyPr>
            <a:noAutofit/>
          </a:bodyPr>
          <a:lstStyle/>
          <a:p>
            <a:pPr algn="ctr" eaLnBrk="1" hangingPunct="1"/>
            <a:r>
              <a:rPr lang="en-US" altLang="en-US" b="1" dirty="0">
                <a:latin typeface="Arial" panose="020B0604020202020204" pitchFamily="34" charset="0"/>
                <a:cs typeface="Arial" panose="020B0604020202020204" pitchFamily="34" charset="0"/>
              </a:rPr>
              <a:t>Meson Structure: Summary of EIC Detector Requirements</a:t>
            </a:r>
            <a:endParaRPr lang="en-US" altLang="en-US" dirty="0"/>
          </a:p>
        </p:txBody>
      </p:sp>
      <p:sp>
        <p:nvSpPr>
          <p:cNvPr id="5" name="TextBox 4">
            <a:extLst>
              <a:ext uri="{FF2B5EF4-FFF2-40B4-BE49-F238E27FC236}">
                <a16:creationId xmlns:a16="http://schemas.microsoft.com/office/drawing/2014/main" id="{33C2769D-DBCD-4D2E-877E-BD60A2D3AFAE}"/>
              </a:ext>
            </a:extLst>
          </p:cNvPr>
          <p:cNvSpPr txBox="1"/>
          <p:nvPr/>
        </p:nvSpPr>
        <p:spPr>
          <a:xfrm>
            <a:off x="702967" y="5017049"/>
            <a:ext cx="8356163" cy="338554"/>
          </a:xfrm>
          <a:prstGeom prst="rect">
            <a:avLst/>
          </a:prstGeom>
          <a:noFill/>
        </p:spPr>
        <p:txBody>
          <a:bodyPr wrap="square" rtlCol="0">
            <a:spAutoFit/>
          </a:bodyPr>
          <a:lstStyle/>
          <a:p>
            <a:pPr marL="342900" indent="-34290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𝜦→𝒏+𝝅</a:t>
            </a:r>
            <a:r>
              <a:rPr lang="en-US" sz="1600" baseline="30000" dirty="0">
                <a:solidFill>
                  <a:schemeClr val="tx1"/>
                </a:solidFill>
                <a:latin typeface="Arial" panose="020B0604020202020204" pitchFamily="34" charset="0"/>
                <a:cs typeface="Arial" panose="020B0604020202020204" pitchFamily="34" charset="0"/>
              </a:rPr>
              <a:t>𝟎</a:t>
            </a:r>
            <a:r>
              <a:rPr lang="en-US" sz="1600" dirty="0">
                <a:solidFill>
                  <a:schemeClr val="tx1"/>
                </a:solidFill>
                <a:latin typeface="Arial" panose="020B0604020202020204" pitchFamily="34" charset="0"/>
                <a:cs typeface="Arial" panose="020B0604020202020204" pitchFamily="34" charset="0"/>
              </a:rPr>
              <a:t> : additional high-res/granularity </a:t>
            </a:r>
            <a:r>
              <a:rPr lang="en-US" sz="1600" dirty="0" err="1">
                <a:solidFill>
                  <a:schemeClr val="tx1"/>
                </a:solidFill>
                <a:latin typeface="Arial" panose="020B0604020202020204" pitchFamily="34" charset="0"/>
                <a:cs typeface="Arial" panose="020B0604020202020204" pitchFamily="34" charset="0"/>
              </a:rPr>
              <a:t>EMCal+tracking</a:t>
            </a:r>
            <a:r>
              <a:rPr lang="en-US" sz="1600" dirty="0">
                <a:solidFill>
                  <a:schemeClr val="tx1"/>
                </a:solidFill>
                <a:latin typeface="Arial" panose="020B0604020202020204" pitchFamily="34" charset="0"/>
                <a:cs typeface="Arial" panose="020B0604020202020204" pitchFamily="34" charset="0"/>
              </a:rPr>
              <a:t> before ZDC – seems doable</a:t>
            </a:r>
          </a:p>
        </p:txBody>
      </p:sp>
      <p:sp>
        <p:nvSpPr>
          <p:cNvPr id="6" name="TextBox 5">
            <a:extLst>
              <a:ext uri="{FF2B5EF4-FFF2-40B4-BE49-F238E27FC236}">
                <a16:creationId xmlns:a16="http://schemas.microsoft.com/office/drawing/2014/main" id="{7F12416F-7551-4EAA-A12B-0D0641228AAB}"/>
              </a:ext>
            </a:extLst>
          </p:cNvPr>
          <p:cNvSpPr txBox="1"/>
          <p:nvPr/>
        </p:nvSpPr>
        <p:spPr>
          <a:xfrm>
            <a:off x="309563" y="2326140"/>
            <a:ext cx="5222909" cy="369332"/>
          </a:xfrm>
          <a:prstGeom prst="rect">
            <a:avLst/>
          </a:prstGeom>
          <a:noFill/>
        </p:spPr>
        <p:txBody>
          <a:bodyPr wrap="square" rtlCol="0">
            <a:spAutoFit/>
          </a:bodyPr>
          <a:lstStyle/>
          <a:p>
            <a:pPr marL="342900" indent="-342900">
              <a:buFont typeface="Wingdings" panose="05000000000000000000" pitchFamily="2" charset="2"/>
              <a:buChar char="q"/>
            </a:pPr>
            <a:r>
              <a:rPr lang="en-US" sz="1800" b="1" dirty="0">
                <a:solidFill>
                  <a:schemeClr val="tx1"/>
                </a:solidFill>
                <a:latin typeface="Arial" panose="020B0604020202020204" pitchFamily="34" charset="0"/>
                <a:cs typeface="Arial" panose="020B0604020202020204" pitchFamily="34" charset="0"/>
              </a:rPr>
              <a:t>For </a:t>
            </a:r>
            <a:r>
              <a:rPr lang="en-US" sz="1800" b="1" dirty="0">
                <a:solidFill>
                  <a:schemeClr val="tx1"/>
                </a:solidFill>
                <a:latin typeface="Symbol" panose="05050102010706020507" pitchFamily="18" charset="2"/>
                <a:cs typeface="Arial" panose="020B0604020202020204" pitchFamily="34" charset="0"/>
              </a:rPr>
              <a:t>p</a:t>
            </a:r>
            <a:r>
              <a:rPr lang="en-US" sz="1800" b="1" dirty="0">
                <a:solidFill>
                  <a:schemeClr val="tx1"/>
                </a:solidFill>
                <a:latin typeface="Arial" panose="020B0604020202020204" pitchFamily="34" charset="0"/>
                <a:cs typeface="Arial" panose="020B0604020202020204" pitchFamily="34" charset="0"/>
              </a:rPr>
              <a:t>-n:</a:t>
            </a:r>
          </a:p>
        </p:txBody>
      </p:sp>
      <p:sp>
        <p:nvSpPr>
          <p:cNvPr id="7" name="TextBox 6">
            <a:extLst>
              <a:ext uri="{FF2B5EF4-FFF2-40B4-BE49-F238E27FC236}">
                <a16:creationId xmlns:a16="http://schemas.microsoft.com/office/drawing/2014/main" id="{BAC14D67-0672-41B1-BDEF-8388D18D44B7}"/>
              </a:ext>
            </a:extLst>
          </p:cNvPr>
          <p:cNvSpPr txBox="1"/>
          <p:nvPr/>
        </p:nvSpPr>
        <p:spPr>
          <a:xfrm>
            <a:off x="713600" y="3066018"/>
            <a:ext cx="8468179" cy="338554"/>
          </a:xfrm>
          <a:prstGeom prst="rect">
            <a:avLst/>
          </a:prstGeom>
          <a:noFill/>
        </p:spPr>
        <p:txBody>
          <a:bodyPr wrap="square" rtlCol="0">
            <a:spAutoFit/>
          </a:bodyPr>
          <a:lstStyle/>
          <a:p>
            <a:pPr marL="342900" indent="-34290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For all energies, the neutron detection efficiency is 100% with the planned ZDC</a:t>
            </a:r>
          </a:p>
        </p:txBody>
      </p:sp>
      <p:sp>
        <p:nvSpPr>
          <p:cNvPr id="9" name="TextBox 8">
            <a:extLst>
              <a:ext uri="{FF2B5EF4-FFF2-40B4-BE49-F238E27FC236}">
                <a16:creationId xmlns:a16="http://schemas.microsoft.com/office/drawing/2014/main" id="{19DD62BA-441C-4757-AC26-C238DC8A469E}"/>
              </a:ext>
            </a:extLst>
          </p:cNvPr>
          <p:cNvSpPr txBox="1"/>
          <p:nvPr/>
        </p:nvSpPr>
        <p:spPr>
          <a:xfrm>
            <a:off x="702968" y="2693783"/>
            <a:ext cx="8457546" cy="338554"/>
          </a:xfrm>
          <a:prstGeom prst="rect">
            <a:avLst/>
          </a:prstGeom>
          <a:noFill/>
        </p:spPr>
        <p:txBody>
          <a:bodyPr wrap="square" rtlCol="0">
            <a:spAutoFit/>
          </a:bodyPr>
          <a:lstStyle/>
          <a:p>
            <a:pPr marL="342900" indent="-34290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Lower energies (5 on 41, 5 on 100) require at least 60 x 60 cm</a:t>
            </a:r>
            <a:r>
              <a:rPr lang="en-US" sz="1600" baseline="30000" dirty="0">
                <a:solidFill>
                  <a:schemeClr val="tx1"/>
                </a:solidFill>
                <a:latin typeface="Arial" panose="020B0604020202020204" pitchFamily="34" charset="0"/>
                <a:cs typeface="Arial" panose="020B0604020202020204" pitchFamily="34" charset="0"/>
              </a:rPr>
              <a:t>2</a:t>
            </a:r>
            <a:endParaRPr lang="en-US" sz="16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9F5F572-3D10-4E36-AE0D-7AF897A315BE}"/>
              </a:ext>
            </a:extLst>
          </p:cNvPr>
          <p:cNvSpPr txBox="1"/>
          <p:nvPr/>
        </p:nvSpPr>
        <p:spPr>
          <a:xfrm>
            <a:off x="309563" y="3453355"/>
            <a:ext cx="5222909" cy="369332"/>
          </a:xfrm>
          <a:prstGeom prst="rect">
            <a:avLst/>
          </a:prstGeom>
          <a:noFill/>
        </p:spPr>
        <p:txBody>
          <a:bodyPr wrap="square" rtlCol="0">
            <a:spAutoFit/>
          </a:bodyPr>
          <a:lstStyle/>
          <a:p>
            <a:pPr marL="342900" indent="-342900">
              <a:buFont typeface="Wingdings" panose="05000000000000000000" pitchFamily="2" charset="2"/>
              <a:buChar char="q"/>
            </a:pPr>
            <a:r>
              <a:rPr lang="en-US" sz="1800" b="1" dirty="0">
                <a:solidFill>
                  <a:schemeClr val="tx1"/>
                </a:solidFill>
                <a:latin typeface="Arial" panose="020B0604020202020204" pitchFamily="34" charset="0"/>
                <a:cs typeface="Arial" panose="020B0604020202020204" pitchFamily="34" charset="0"/>
              </a:rPr>
              <a:t>For </a:t>
            </a:r>
            <a:r>
              <a:rPr lang="en-US" sz="1800" b="1" dirty="0">
                <a:solidFill>
                  <a:schemeClr val="tx1"/>
                </a:solidFill>
                <a:latin typeface="Symbol" panose="05050102010706020507" pitchFamily="18" charset="2"/>
                <a:cs typeface="Arial" panose="020B0604020202020204" pitchFamily="34" charset="0"/>
              </a:rPr>
              <a:t>p</a:t>
            </a:r>
            <a:r>
              <a:rPr lang="en-US" sz="1800" b="1" dirty="0">
                <a:solidFill>
                  <a:schemeClr val="tx1"/>
                </a:solidFill>
                <a:latin typeface="Arial" panose="020B0604020202020204" pitchFamily="34" charset="0"/>
                <a:cs typeface="Arial" panose="020B0604020202020204" pitchFamily="34" charset="0"/>
              </a:rPr>
              <a:t>-n and K</a:t>
            </a:r>
            <a:r>
              <a:rPr lang="en-US" sz="1800" b="1" baseline="30000" dirty="0">
                <a:solidFill>
                  <a:schemeClr val="tx1"/>
                </a:solidFill>
                <a:latin typeface="Arial" panose="020B0604020202020204" pitchFamily="34" charset="0"/>
                <a:cs typeface="Arial" panose="020B0604020202020204" pitchFamily="34" charset="0"/>
              </a:rPr>
              <a:t>+</a:t>
            </a:r>
            <a:r>
              <a:rPr lang="en-US" sz="1800" b="1" dirty="0">
                <a:solidFill>
                  <a:schemeClr val="tx1"/>
                </a:solidFill>
                <a:latin typeface="Arial" panose="020B0604020202020204" pitchFamily="34" charset="0"/>
                <a:cs typeface="Arial" panose="020B0604020202020204" pitchFamily="34" charset="0"/>
              </a:rPr>
              <a:t>/</a:t>
            </a:r>
            <a:r>
              <a:rPr lang="en-US" sz="1800" b="1" dirty="0">
                <a:solidFill>
                  <a:schemeClr val="tx1"/>
                </a:solidFill>
                <a:latin typeface="Symbol" panose="05050102010706020507" pitchFamily="18" charset="2"/>
                <a:cs typeface="Arial" panose="020B0604020202020204" pitchFamily="34" charset="0"/>
              </a:rPr>
              <a:t>L</a:t>
            </a:r>
            <a:r>
              <a:rPr lang="en-US" sz="1800" b="1" dirty="0">
                <a:solidFill>
                  <a:schemeClr val="tx1"/>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C4B14010-33B1-4F06-A931-49482D0273B4}"/>
              </a:ext>
            </a:extLst>
          </p:cNvPr>
          <p:cNvSpPr txBox="1"/>
          <p:nvPr/>
        </p:nvSpPr>
        <p:spPr>
          <a:xfrm>
            <a:off x="702968" y="3839877"/>
            <a:ext cx="8457546" cy="338554"/>
          </a:xfrm>
          <a:prstGeom prst="rect">
            <a:avLst/>
          </a:prstGeom>
          <a:noFill/>
        </p:spPr>
        <p:txBody>
          <a:bodyPr wrap="square" rtlCol="0">
            <a:spAutoFit/>
          </a:bodyPr>
          <a:lstStyle/>
          <a:p>
            <a:pPr marL="342900" indent="-342900">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All energies need good ZDC angular resolution for the required -t resolution </a:t>
            </a:r>
          </a:p>
        </p:txBody>
      </p:sp>
      <p:sp>
        <p:nvSpPr>
          <p:cNvPr id="12" name="TextBox 11">
            <a:extLst>
              <a:ext uri="{FF2B5EF4-FFF2-40B4-BE49-F238E27FC236}">
                <a16:creationId xmlns:a16="http://schemas.microsoft.com/office/drawing/2014/main" id="{D5AB6330-DB19-4821-86DA-18D7B0292F19}"/>
              </a:ext>
            </a:extLst>
          </p:cNvPr>
          <p:cNvSpPr txBox="1"/>
          <p:nvPr/>
        </p:nvSpPr>
        <p:spPr>
          <a:xfrm>
            <a:off x="702967" y="4255019"/>
            <a:ext cx="8468179" cy="338554"/>
          </a:xfrm>
          <a:prstGeom prst="rect">
            <a:avLst/>
          </a:prstGeom>
          <a:noFill/>
        </p:spPr>
        <p:txBody>
          <a:bodyPr wrap="square" rtlCol="0">
            <a:spAutoFit/>
          </a:bodyPr>
          <a:lstStyle/>
          <a:p>
            <a:pPr marL="342900" indent="-342900">
              <a:buFont typeface="Wingdings" panose="05000000000000000000" pitchFamily="2" charset="2"/>
              <a:buChar char="Ø"/>
            </a:pPr>
            <a:r>
              <a:rPr lang="en-US" sz="1600" dirty="0">
                <a:solidFill>
                  <a:schemeClr val="tx1"/>
                </a:solidFill>
                <a:cs typeface="Arial" panose="020B0604020202020204" pitchFamily="34" charset="0"/>
              </a:rPr>
              <a:t>High energies (10 on 100, 10 on 135, 18 on 275) require resolution of 1cm or better</a:t>
            </a:r>
            <a:endParaRPr lang="en-US" sz="16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7885387-A782-496B-9030-33CFBC8AE7C8}"/>
              </a:ext>
            </a:extLst>
          </p:cNvPr>
          <p:cNvSpPr txBox="1"/>
          <p:nvPr/>
        </p:nvSpPr>
        <p:spPr>
          <a:xfrm>
            <a:off x="309563" y="4647717"/>
            <a:ext cx="8549531" cy="369332"/>
          </a:xfrm>
          <a:prstGeom prst="rect">
            <a:avLst/>
          </a:prstGeom>
          <a:noFill/>
        </p:spPr>
        <p:txBody>
          <a:bodyPr wrap="square" rtlCol="0">
            <a:spAutoFit/>
          </a:bodyPr>
          <a:lstStyle/>
          <a:p>
            <a:pPr marL="342900" indent="-342900">
              <a:buFont typeface="Wingdings" panose="05000000000000000000" pitchFamily="2" charset="2"/>
              <a:buChar char="q"/>
            </a:pPr>
            <a:r>
              <a:rPr lang="en-US" sz="1800" b="1" dirty="0">
                <a:solidFill>
                  <a:schemeClr val="tx1"/>
                </a:solidFill>
                <a:latin typeface="Arial" panose="020B0604020202020204" pitchFamily="34" charset="0"/>
                <a:cs typeface="Arial" panose="020B0604020202020204" pitchFamily="34" charset="0"/>
              </a:rPr>
              <a:t>K</a:t>
            </a:r>
            <a:r>
              <a:rPr lang="en-US" sz="1800" b="1" baseline="30000" dirty="0">
                <a:solidFill>
                  <a:schemeClr val="tx1"/>
                </a:solidFill>
                <a:latin typeface="Arial" panose="020B0604020202020204" pitchFamily="34" charset="0"/>
                <a:cs typeface="Arial" panose="020B0604020202020204" pitchFamily="34" charset="0"/>
              </a:rPr>
              <a:t>+</a:t>
            </a:r>
            <a:r>
              <a:rPr lang="en-US" sz="1800" b="1" dirty="0">
                <a:solidFill>
                  <a:schemeClr val="tx1"/>
                </a:solidFill>
                <a:latin typeface="Arial" panose="020B0604020202020204" pitchFamily="34" charset="0"/>
                <a:cs typeface="Arial" panose="020B0604020202020204" pitchFamily="34" charset="0"/>
              </a:rPr>
              <a:t>/</a:t>
            </a:r>
            <a:r>
              <a:rPr lang="en-US" sz="1800" b="1" dirty="0">
                <a:solidFill>
                  <a:schemeClr val="tx1"/>
                </a:solidFill>
                <a:latin typeface="Symbol" panose="05050102010706020507" pitchFamily="18" charset="2"/>
                <a:cs typeface="Arial" panose="020B0604020202020204" pitchFamily="34" charset="0"/>
              </a:rPr>
              <a:t>L</a:t>
            </a:r>
            <a:r>
              <a:rPr lang="en-US" sz="1800" b="1" dirty="0">
                <a:solidFill>
                  <a:schemeClr val="tx1"/>
                </a:solidFill>
                <a:latin typeface="Arial" panose="020B0604020202020204" pitchFamily="34" charset="0"/>
                <a:cs typeface="Arial" panose="020B0604020202020204" pitchFamily="34" charset="0"/>
              </a:rPr>
              <a:t> benefits from low energies (5 on 41, 5 on 100) and also need: </a:t>
            </a:r>
          </a:p>
        </p:txBody>
      </p:sp>
      <p:sp>
        <p:nvSpPr>
          <p:cNvPr id="14" name="TextBox 13">
            <a:extLst>
              <a:ext uri="{FF2B5EF4-FFF2-40B4-BE49-F238E27FC236}">
                <a16:creationId xmlns:a16="http://schemas.microsoft.com/office/drawing/2014/main" id="{5D289A81-A21A-4E31-A3B3-DDEDC7DE789E}"/>
              </a:ext>
            </a:extLst>
          </p:cNvPr>
          <p:cNvSpPr txBox="1"/>
          <p:nvPr/>
        </p:nvSpPr>
        <p:spPr>
          <a:xfrm>
            <a:off x="309563" y="5789871"/>
            <a:ext cx="8660553" cy="369332"/>
          </a:xfrm>
          <a:prstGeom prst="rect">
            <a:avLst/>
          </a:prstGeom>
          <a:noFill/>
        </p:spPr>
        <p:txBody>
          <a:bodyPr wrap="square" rtlCol="0">
            <a:spAutoFit/>
          </a:bodyPr>
          <a:lstStyle/>
          <a:p>
            <a:pPr marL="342900" indent="-342900">
              <a:buFont typeface="Wingdings" panose="05000000000000000000" pitchFamily="2" charset="2"/>
              <a:buChar char="q"/>
            </a:pPr>
            <a:r>
              <a:rPr lang="en-US" sz="1800" dirty="0">
                <a:solidFill>
                  <a:schemeClr val="tx1"/>
                </a:solidFill>
                <a:latin typeface="Arial" panose="020B0604020202020204" pitchFamily="34" charset="0"/>
                <a:cs typeface="Arial" panose="020B0604020202020204" pitchFamily="34" charset="0"/>
              </a:rPr>
              <a:t>Standard electron detection requirements</a:t>
            </a:r>
          </a:p>
        </p:txBody>
      </p:sp>
      <p:sp>
        <p:nvSpPr>
          <p:cNvPr id="15" name="TextBox 14">
            <a:extLst>
              <a:ext uri="{FF2B5EF4-FFF2-40B4-BE49-F238E27FC236}">
                <a16:creationId xmlns:a16="http://schemas.microsoft.com/office/drawing/2014/main" id="{D7127E06-6785-4484-9774-97E8955E13A6}"/>
              </a:ext>
            </a:extLst>
          </p:cNvPr>
          <p:cNvSpPr txBox="1"/>
          <p:nvPr/>
        </p:nvSpPr>
        <p:spPr>
          <a:xfrm>
            <a:off x="309563" y="6196743"/>
            <a:ext cx="8660553" cy="369332"/>
          </a:xfrm>
          <a:prstGeom prst="rect">
            <a:avLst/>
          </a:prstGeom>
          <a:noFill/>
        </p:spPr>
        <p:txBody>
          <a:bodyPr wrap="square" rtlCol="0">
            <a:spAutoFit/>
          </a:bodyPr>
          <a:lstStyle/>
          <a:p>
            <a:pPr marL="342900" indent="-342900">
              <a:buFont typeface="Wingdings" panose="05000000000000000000" pitchFamily="2" charset="2"/>
              <a:buChar char="q"/>
            </a:pPr>
            <a:r>
              <a:rPr lang="en-US" sz="1800" dirty="0">
                <a:solidFill>
                  <a:schemeClr val="tx1"/>
                </a:solidFill>
                <a:latin typeface="Arial" panose="020B0604020202020204" pitchFamily="34" charset="0"/>
                <a:cs typeface="Arial" panose="020B0604020202020204" pitchFamily="34" charset="0"/>
              </a:rPr>
              <a:t>Good hadron calorimetry fo</a:t>
            </a:r>
            <a:r>
              <a:rPr lang="en-US" sz="1800" dirty="0">
                <a:solidFill>
                  <a:schemeClr val="tx1"/>
                </a:solidFill>
                <a:cs typeface="Arial" panose="020B0604020202020204" pitchFamily="34" charset="0"/>
              </a:rPr>
              <a:t>r good x resolution at large x</a:t>
            </a:r>
            <a:endParaRPr lang="en-US" sz="18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7AC22F-7408-4720-864F-31D1CB013D3D}"/>
                  </a:ext>
                </a:extLst>
              </p:cNvPr>
              <p:cNvSpPr txBox="1"/>
              <p:nvPr/>
            </p:nvSpPr>
            <p:spPr>
              <a:xfrm>
                <a:off x="-214368" y="5374373"/>
                <a:ext cx="9510823" cy="338554"/>
              </a:xfrm>
              <a:prstGeom prst="rect">
                <a:avLst/>
              </a:prstGeom>
              <a:noFill/>
            </p:spPr>
            <p:txBody>
              <a:bodyPr wrap="square" rtlCol="0">
                <a:spAutoFit/>
              </a:bodyPr>
              <a:lstStyle/>
              <a:p>
                <a:pPr marL="1257300" lvl="2" indent="-342900">
                  <a:spcAft>
                    <a:spcPts val="600"/>
                  </a:spcAft>
                  <a:buFont typeface="Wingdings" panose="05000000000000000000" pitchFamily="2" charset="2"/>
                  <a:buChar char="Ø"/>
                </a:pPr>
                <a14:m>
                  <m:oMath xmlns:m="http://schemas.openxmlformats.org/officeDocument/2006/math">
                    <m:r>
                      <a:rPr lang="el-GR" sz="1600" b="1" i="1" smtClean="0">
                        <a:solidFill>
                          <a:schemeClr val="tx1"/>
                        </a:solidFill>
                        <a:latin typeface="Cambria Math" panose="02040503050406030204" pitchFamily="18" charset="0"/>
                        <a:ea typeface="Cambria Math" panose="02040503050406030204" pitchFamily="18" charset="0"/>
                      </a:rPr>
                      <m:t>𝜦</m:t>
                    </m:r>
                    <m:r>
                      <a:rPr lang="en-US" sz="1600" b="1" i="1">
                        <a:solidFill>
                          <a:schemeClr val="tx1"/>
                        </a:solidFill>
                        <a:latin typeface="Cambria Math" panose="02040503050406030204" pitchFamily="18" charset="0"/>
                        <a:ea typeface="Cambria Math" panose="02040503050406030204" pitchFamily="18" charset="0"/>
                      </a:rPr>
                      <m:t>→</m:t>
                    </m:r>
                    <m:r>
                      <a:rPr lang="en-US" sz="1600" b="1" i="1">
                        <a:solidFill>
                          <a:schemeClr val="tx1"/>
                        </a:solidFill>
                        <a:latin typeface="Cambria Math" panose="02040503050406030204" pitchFamily="18" charset="0"/>
                        <a:ea typeface="Cambria Math" panose="02040503050406030204" pitchFamily="18" charset="0"/>
                      </a:rPr>
                      <m:t>𝒑</m:t>
                    </m:r>
                    <m:r>
                      <a:rPr lang="en-US" sz="1600" b="1" i="1">
                        <a:solidFill>
                          <a:schemeClr val="tx1"/>
                        </a:solidFill>
                        <a:latin typeface="Cambria Math" panose="02040503050406030204" pitchFamily="18" charset="0"/>
                        <a:ea typeface="Cambria Math" panose="02040503050406030204" pitchFamily="18" charset="0"/>
                      </a:rPr>
                      <m:t>+</m:t>
                    </m:r>
                    <m:r>
                      <a:rPr lang="en-US" sz="1600" b="1" i="1">
                        <a:solidFill>
                          <a:schemeClr val="tx1"/>
                        </a:solidFill>
                        <a:latin typeface="Cambria Math" panose="02040503050406030204" pitchFamily="18" charset="0"/>
                        <a:ea typeface="Cambria Math" panose="02040503050406030204" pitchFamily="18" charset="0"/>
                      </a:rPr>
                      <m:t>𝝅</m:t>
                    </m:r>
                    <m:r>
                      <a:rPr lang="en-US" sz="1600" b="1" i="1" baseline="30000">
                        <a:solidFill>
                          <a:schemeClr val="tx1"/>
                        </a:solidFill>
                        <a:latin typeface="Cambria Math" panose="02040503050406030204" pitchFamily="18" charset="0"/>
                        <a:ea typeface="Cambria Math" panose="02040503050406030204" pitchFamily="18" charset="0"/>
                      </a:rPr>
                      <m:t>−</m:t>
                    </m:r>
                  </m:oMath>
                </a14:m>
                <a:r>
                  <a:rPr lang="en-US" sz="1600" dirty="0">
                    <a:solidFill>
                      <a:schemeClr val="tx1"/>
                    </a:solidFill>
                    <a:cs typeface="Arial" panose="020B0604020202020204" pitchFamily="34" charset="0"/>
                  </a:rPr>
                  <a:t>: additional trackers in opposite direction on path to ZDC – more challenging</a:t>
                </a:r>
              </a:p>
            </p:txBody>
          </p:sp>
        </mc:Choice>
        <mc:Fallback xmlns="">
          <p:sp>
            <p:nvSpPr>
              <p:cNvPr id="16" name="TextBox 15">
                <a:extLst>
                  <a:ext uri="{FF2B5EF4-FFF2-40B4-BE49-F238E27FC236}">
                    <a16:creationId xmlns:a16="http://schemas.microsoft.com/office/drawing/2014/main" id="{117AC22F-7408-4720-864F-31D1CB013D3D}"/>
                  </a:ext>
                </a:extLst>
              </p:cNvPr>
              <p:cNvSpPr txBox="1">
                <a:spLocks noRot="1" noChangeAspect="1" noMove="1" noResize="1" noEditPoints="1" noAdjustHandles="1" noChangeArrowheads="1" noChangeShapeType="1" noTextEdit="1"/>
              </p:cNvSpPr>
              <p:nvPr/>
            </p:nvSpPr>
            <p:spPr>
              <a:xfrm>
                <a:off x="-214368" y="5374373"/>
                <a:ext cx="9510823" cy="338554"/>
              </a:xfrm>
              <a:prstGeom prst="rect">
                <a:avLst/>
              </a:prstGeom>
              <a:blipFill>
                <a:blip r:embed="rId2"/>
                <a:stretch>
                  <a:fillRect t="-5455" b="-2363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BE82C4C5-84EF-46EC-95FC-EC54F1BBECDD}"/>
              </a:ext>
            </a:extLst>
          </p:cNvPr>
          <p:cNvPicPr>
            <a:picLocks noChangeAspect="1"/>
          </p:cNvPicPr>
          <p:nvPr/>
        </p:nvPicPr>
        <p:blipFill>
          <a:blip r:embed="rId3"/>
          <a:stretch>
            <a:fillRect/>
          </a:stretch>
        </p:blipFill>
        <p:spPr>
          <a:xfrm>
            <a:off x="2117009" y="791965"/>
            <a:ext cx="4909981" cy="1887831"/>
          </a:xfrm>
          <a:prstGeom prst="rect">
            <a:avLst/>
          </a:prstGeom>
        </p:spPr>
      </p:pic>
    </p:spTree>
    <p:extLst>
      <p:ext uri="{BB962C8B-B14F-4D97-AF65-F5344CB8AC3E}">
        <p14:creationId xmlns:p14="http://schemas.microsoft.com/office/powerpoint/2010/main" val="1800723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dirty="0"/>
              <a:t>EIC – Versatility and Luminosity is Key</a:t>
            </a:r>
          </a:p>
        </p:txBody>
      </p:sp>
      <p:sp>
        <p:nvSpPr>
          <p:cNvPr id="5" name="Rounded Rectangle 5">
            <a:extLst>
              <a:ext uri="{FF2B5EF4-FFF2-40B4-BE49-F238E27FC236}">
                <a16:creationId xmlns:a16="http://schemas.microsoft.com/office/drawing/2014/main" id="{536229FD-539C-4588-8D4A-AD892DE3C39D}"/>
              </a:ext>
            </a:extLst>
          </p:cNvPr>
          <p:cNvSpPr/>
          <p:nvPr/>
        </p:nvSpPr>
        <p:spPr bwMode="auto">
          <a:xfrm>
            <a:off x="492304" y="1307384"/>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6" name="TextBox 5">
            <a:extLst>
              <a:ext uri="{FF2B5EF4-FFF2-40B4-BE49-F238E27FC236}">
                <a16:creationId xmlns:a16="http://schemas.microsoft.com/office/drawing/2014/main" id="{61E08723-519C-45BA-A88F-973B1236E3AB}"/>
              </a:ext>
            </a:extLst>
          </p:cNvPr>
          <p:cNvSpPr txBox="1"/>
          <p:nvPr/>
        </p:nvSpPr>
        <p:spPr>
          <a:xfrm>
            <a:off x="128484" y="1046664"/>
            <a:ext cx="7400925" cy="646331"/>
          </a:xfrm>
          <a:prstGeom prst="rect">
            <a:avLst/>
          </a:prstGeom>
          <a:noFill/>
        </p:spPr>
        <p:txBody>
          <a:bodyPr wrap="square" rtlCol="0">
            <a:spAutoFit/>
          </a:bodyPr>
          <a:lstStyle/>
          <a:p>
            <a:pPr defTabSz="914400"/>
            <a:r>
              <a:rPr lang="en-US" dirty="0">
                <a:solidFill>
                  <a:srgbClr val="0000FF"/>
                </a:solidFill>
                <a:latin typeface="Arial" panose="020B0604020202020204"/>
              </a:rPr>
              <a:t>Why would pion and kaon structure functions, and even measurements of pion structure beyond (pion GPDs and TMDs) be feasible at an EIC?</a:t>
            </a:r>
          </a:p>
        </p:txBody>
      </p:sp>
      <p:pic>
        <p:nvPicPr>
          <p:cNvPr id="7" name="Picture 6">
            <a:extLst>
              <a:ext uri="{FF2B5EF4-FFF2-40B4-BE49-F238E27FC236}">
                <a16:creationId xmlns:a16="http://schemas.microsoft.com/office/drawing/2014/main" id="{DF3C54AC-F60E-4D96-8E7A-5D0F8A0417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099" y="2133497"/>
            <a:ext cx="4138163" cy="2787651"/>
          </a:xfrm>
          <a:prstGeom prst="rect">
            <a:avLst/>
          </a:prstGeom>
          <a:noFill/>
          <a:ln>
            <a:noFill/>
          </a:ln>
        </p:spPr>
      </p:pic>
      <p:sp>
        <p:nvSpPr>
          <p:cNvPr id="9" name="TextBox 8">
            <a:extLst>
              <a:ext uri="{FF2B5EF4-FFF2-40B4-BE49-F238E27FC236}">
                <a16:creationId xmlns:a16="http://schemas.microsoft.com/office/drawing/2014/main" id="{45C89A52-B432-4FB3-A63D-7355D3D43AB9}"/>
              </a:ext>
            </a:extLst>
          </p:cNvPr>
          <p:cNvSpPr txBox="1"/>
          <p:nvPr/>
        </p:nvSpPr>
        <p:spPr>
          <a:xfrm>
            <a:off x="5107412" y="4962980"/>
            <a:ext cx="3995492" cy="1508105"/>
          </a:xfrm>
          <a:prstGeom prst="rect">
            <a:avLst/>
          </a:prstGeom>
          <a:noFill/>
        </p:spPr>
        <p:txBody>
          <a:bodyPr wrap="square" rtlCol="0">
            <a:spAutoFit/>
          </a:bodyPr>
          <a:lstStyle/>
          <a:p>
            <a:pPr defTabSz="914400"/>
            <a:r>
              <a:rPr lang="en-US" sz="1600" i="1" dirty="0">
                <a:solidFill>
                  <a:prstClr val="black"/>
                </a:solidFill>
                <a:latin typeface="Arial" panose="020B0604020202020204"/>
              </a:rPr>
              <a:t>Ratio of the F</a:t>
            </a:r>
            <a:r>
              <a:rPr lang="en-US" sz="1600" i="1" baseline="-25000" dirty="0">
                <a:solidFill>
                  <a:prstClr val="black"/>
                </a:solidFill>
                <a:latin typeface="Arial" panose="020B0604020202020204"/>
              </a:rPr>
              <a:t>2</a:t>
            </a:r>
            <a:r>
              <a:rPr lang="en-US" sz="1600" i="1" dirty="0">
                <a:solidFill>
                  <a:prstClr val="black"/>
                </a:solidFill>
                <a:latin typeface="Arial" panose="020B0604020202020204"/>
              </a:rPr>
              <a:t> structure function related to the pion Sullivan process as compared to the proton F</a:t>
            </a:r>
            <a:r>
              <a:rPr lang="en-US" sz="1600" i="1" baseline="-25000" dirty="0">
                <a:solidFill>
                  <a:prstClr val="black"/>
                </a:solidFill>
                <a:latin typeface="Arial" panose="020B0604020202020204"/>
              </a:rPr>
              <a:t>2</a:t>
            </a:r>
            <a:r>
              <a:rPr lang="en-US" sz="1600" i="1" dirty="0">
                <a:solidFill>
                  <a:prstClr val="black"/>
                </a:solidFill>
                <a:latin typeface="Arial" panose="020B0604020202020204"/>
              </a:rPr>
              <a:t> structure function in the low-t vicinity of the pion pole, as a function of </a:t>
            </a:r>
            <a:r>
              <a:rPr lang="en-US" sz="1600" i="1" dirty="0" err="1">
                <a:solidFill>
                  <a:prstClr val="black"/>
                </a:solidFill>
                <a:latin typeface="Arial" panose="020B0604020202020204"/>
              </a:rPr>
              <a:t>Bjorken</a:t>
            </a:r>
            <a:r>
              <a:rPr lang="en-US" sz="1600" i="1" dirty="0">
                <a:solidFill>
                  <a:prstClr val="black"/>
                </a:solidFill>
                <a:latin typeface="Arial" panose="020B0604020202020204"/>
              </a:rPr>
              <a:t>-x </a:t>
            </a:r>
            <a:r>
              <a:rPr lang="en-US" sz="1200" i="1" dirty="0">
                <a:solidFill>
                  <a:prstClr val="black"/>
                </a:solidFill>
                <a:latin typeface="Arial" panose="020B0604020202020204"/>
              </a:rPr>
              <a:t>(</a:t>
            </a:r>
            <a:r>
              <a:rPr lang="fr-FR" sz="1200" i="1" dirty="0">
                <a:solidFill>
                  <a:prstClr val="black"/>
                </a:solidFill>
                <a:latin typeface="Arial" panose="020B0604020202020204"/>
              </a:rPr>
              <a:t>Jefferson </a:t>
            </a:r>
            <a:r>
              <a:rPr lang="fr-FR" sz="1200" i="1" dirty="0" err="1">
                <a:solidFill>
                  <a:prstClr val="black"/>
                </a:solidFill>
                <a:latin typeface="Arial" panose="020B0604020202020204"/>
              </a:rPr>
              <a:t>Lab</a:t>
            </a:r>
            <a:r>
              <a:rPr lang="fr-FR" sz="1200" i="1" dirty="0">
                <a:solidFill>
                  <a:prstClr val="black"/>
                </a:solidFill>
                <a:latin typeface="Arial" panose="020B0604020202020204"/>
              </a:rPr>
              <a:t> TDIS Collaboration, </a:t>
            </a:r>
            <a:r>
              <a:rPr lang="fr-FR" sz="1200" i="1" dirty="0" err="1">
                <a:solidFill>
                  <a:prstClr val="black"/>
                </a:solidFill>
                <a:latin typeface="Arial" panose="020B0604020202020204"/>
              </a:rPr>
              <a:t>JLab</a:t>
            </a:r>
            <a:r>
              <a:rPr lang="fr-FR" sz="1200" i="1" dirty="0">
                <a:solidFill>
                  <a:prstClr val="black"/>
                </a:solidFill>
                <a:latin typeface="Arial" panose="020B0604020202020204"/>
              </a:rPr>
              <a:t> </a:t>
            </a:r>
            <a:r>
              <a:rPr lang="fr-FR" sz="1200" i="1" dirty="0" err="1">
                <a:solidFill>
                  <a:prstClr val="black"/>
                </a:solidFill>
                <a:latin typeface="Arial" panose="020B0604020202020204"/>
              </a:rPr>
              <a:t>Experiment</a:t>
            </a:r>
            <a:r>
              <a:rPr lang="fr-FR" sz="1200" i="1" dirty="0">
                <a:solidFill>
                  <a:prstClr val="black"/>
                </a:solidFill>
                <a:latin typeface="Arial" panose="020B0604020202020204"/>
              </a:rPr>
              <a:t> C12-15-005</a:t>
            </a:r>
            <a:r>
              <a:rPr lang="en-US" sz="1200" i="1" dirty="0">
                <a:solidFill>
                  <a:prstClr val="black"/>
                </a:solidFill>
                <a:latin typeface="Arial" panose="020B0604020202020204"/>
              </a:rPr>
              <a:t>)</a:t>
            </a:r>
          </a:p>
        </p:txBody>
      </p:sp>
      <p:sp>
        <p:nvSpPr>
          <p:cNvPr id="10" name="TextBox 9">
            <a:extLst>
              <a:ext uri="{FF2B5EF4-FFF2-40B4-BE49-F238E27FC236}">
                <a16:creationId xmlns:a16="http://schemas.microsoft.com/office/drawing/2014/main" id="{2F5FF3B8-D464-4276-AF49-D8B0C1AB5DB1}"/>
              </a:ext>
            </a:extLst>
          </p:cNvPr>
          <p:cNvSpPr txBox="1"/>
          <p:nvPr/>
        </p:nvSpPr>
        <p:spPr>
          <a:xfrm>
            <a:off x="315115" y="1813275"/>
            <a:ext cx="4351703" cy="4585871"/>
          </a:xfrm>
          <a:prstGeom prst="rect">
            <a:avLst/>
          </a:prstGeom>
          <a:noFill/>
        </p:spPr>
        <p:txBody>
          <a:bodyPr wrap="square" rtlCol="0">
            <a:spAutoFit/>
          </a:bodyPr>
          <a:lstStyle/>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L</a:t>
            </a:r>
            <a:r>
              <a:rPr lang="en-US" baseline="-25000" dirty="0">
                <a:solidFill>
                  <a:prstClr val="black"/>
                </a:solidFill>
                <a:latin typeface="Arial" panose="020B0604020202020204"/>
              </a:rPr>
              <a:t>EIC</a:t>
            </a:r>
            <a:r>
              <a:rPr lang="en-US" dirty="0">
                <a:solidFill>
                  <a:prstClr val="black"/>
                </a:solidFill>
                <a:latin typeface="Arial" panose="020B0604020202020204"/>
              </a:rPr>
              <a:t> = 10</a:t>
            </a:r>
            <a:r>
              <a:rPr lang="en-US" baseline="30000" dirty="0">
                <a:solidFill>
                  <a:prstClr val="black"/>
                </a:solidFill>
                <a:latin typeface="Arial" panose="020B0604020202020204"/>
              </a:rPr>
              <a:t>34</a:t>
            </a:r>
            <a:r>
              <a:rPr lang="en-US" dirty="0">
                <a:solidFill>
                  <a:prstClr val="black"/>
                </a:solidFill>
                <a:latin typeface="Arial" panose="020B0604020202020204"/>
              </a:rPr>
              <a:t> = 1000 x L</a:t>
            </a:r>
            <a:r>
              <a:rPr lang="en-US" baseline="-25000" dirty="0">
                <a:solidFill>
                  <a:prstClr val="black"/>
                </a:solidFill>
                <a:latin typeface="Arial" panose="020B0604020202020204"/>
              </a:rPr>
              <a:t>HERA</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Detection fraction @ EIC in general much higher than at HERA</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Fraction of proton wave function related to pion Sullivan process is roughly 10</a:t>
            </a:r>
            <a:r>
              <a:rPr lang="en-US" baseline="30000" dirty="0">
                <a:solidFill>
                  <a:prstClr val="black"/>
                </a:solidFill>
                <a:latin typeface="Arial" panose="020B0604020202020204"/>
              </a:rPr>
              <a:t>-3</a:t>
            </a:r>
            <a:r>
              <a:rPr lang="en-US" dirty="0">
                <a:solidFill>
                  <a:prstClr val="black"/>
                </a:solidFill>
                <a:latin typeface="Arial" panose="020B0604020202020204"/>
              </a:rPr>
              <a:t> for a small –t bin (0.02).</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Hence, pion data @ EIC should be comparable or better than the proton data @ HERA, or the 3D nucleon structure data @ COMPASS</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If we can convince ourselves we can map </a:t>
            </a:r>
            <a:r>
              <a:rPr lang="en-US" dirty="0">
                <a:solidFill>
                  <a:srgbClr val="0000FF"/>
                </a:solidFill>
                <a:latin typeface="Arial" panose="020B0604020202020204"/>
              </a:rPr>
              <a:t>pion (kaon) structure for –t &lt; 0.6 (0.9) GeV</a:t>
            </a:r>
            <a:r>
              <a:rPr lang="en-US" baseline="30000" dirty="0">
                <a:solidFill>
                  <a:srgbClr val="0000FF"/>
                </a:solidFill>
                <a:latin typeface="Arial" panose="020B0604020202020204"/>
              </a:rPr>
              <a:t>2</a:t>
            </a:r>
            <a:r>
              <a:rPr lang="en-US" dirty="0">
                <a:solidFill>
                  <a:prstClr val="black"/>
                </a:solidFill>
                <a:latin typeface="Arial" panose="020B0604020202020204"/>
              </a:rPr>
              <a:t>, we gain at least a decade as compared to HERA/COMPASS.</a:t>
            </a:r>
          </a:p>
        </p:txBody>
      </p:sp>
      <p:pic>
        <p:nvPicPr>
          <p:cNvPr id="11" name="Picture 10" descr="Screen Shot 2017-04-11 at 12.48.51 PM.png">
            <a:extLst>
              <a:ext uri="{FF2B5EF4-FFF2-40B4-BE49-F238E27FC236}">
                <a16:creationId xmlns:a16="http://schemas.microsoft.com/office/drawing/2014/main" id="{62F92600-0990-4643-85FC-55F7C4DF1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608" y="776273"/>
            <a:ext cx="1588296" cy="1315392"/>
          </a:xfrm>
          <a:prstGeom prst="rect">
            <a:avLst/>
          </a:prstGeom>
        </p:spPr>
      </p:pic>
    </p:spTree>
    <p:extLst>
      <p:ext uri="{BB962C8B-B14F-4D97-AF65-F5344CB8AC3E}">
        <p14:creationId xmlns:p14="http://schemas.microsoft.com/office/powerpoint/2010/main" val="170434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dirty="0"/>
              <a:t>Pion Structure Function Projections vs x</a:t>
            </a:r>
          </a:p>
        </p:txBody>
      </p:sp>
      <p:pic>
        <p:nvPicPr>
          <p:cNvPr id="2" name="Picture 1">
            <a:extLst>
              <a:ext uri="{FF2B5EF4-FFF2-40B4-BE49-F238E27FC236}">
                <a16:creationId xmlns:a16="http://schemas.microsoft.com/office/drawing/2014/main" id="{0BB76F27-7F0B-45EE-9E5A-F31A329F833A}"/>
              </a:ext>
            </a:extLst>
          </p:cNvPr>
          <p:cNvPicPr>
            <a:picLocks noChangeAspect="1"/>
          </p:cNvPicPr>
          <p:nvPr/>
        </p:nvPicPr>
        <p:blipFill>
          <a:blip r:embed="rId2"/>
          <a:stretch>
            <a:fillRect/>
          </a:stretch>
        </p:blipFill>
        <p:spPr>
          <a:xfrm>
            <a:off x="390746" y="807923"/>
            <a:ext cx="8160152" cy="5599253"/>
          </a:xfrm>
          <a:prstGeom prst="rect">
            <a:avLst/>
          </a:prstGeom>
        </p:spPr>
      </p:pic>
      <p:sp>
        <p:nvSpPr>
          <p:cNvPr id="3" name="TextBox 2">
            <a:extLst>
              <a:ext uri="{FF2B5EF4-FFF2-40B4-BE49-F238E27FC236}">
                <a16:creationId xmlns:a16="http://schemas.microsoft.com/office/drawing/2014/main" id="{3798BF43-DEDE-4BAA-AA42-D320411B130F}"/>
              </a:ext>
            </a:extLst>
          </p:cNvPr>
          <p:cNvSpPr txBox="1"/>
          <p:nvPr/>
        </p:nvSpPr>
        <p:spPr>
          <a:xfrm>
            <a:off x="414810" y="6119288"/>
            <a:ext cx="3595856" cy="369332"/>
          </a:xfrm>
          <a:prstGeom prst="rect">
            <a:avLst/>
          </a:prstGeom>
          <a:noFill/>
        </p:spPr>
        <p:txBody>
          <a:bodyPr wrap="none" rtlCol="0">
            <a:spAutoFit/>
          </a:bodyPr>
          <a:lstStyle/>
          <a:p>
            <a:r>
              <a:rPr lang="en-US" dirty="0"/>
              <a:t>Integrated over –t from –</a:t>
            </a:r>
            <a:r>
              <a:rPr lang="en-US" dirty="0" err="1"/>
              <a:t>t</a:t>
            </a:r>
            <a:r>
              <a:rPr lang="en-US" baseline="-25000" dirty="0" err="1"/>
              <a:t>min</a:t>
            </a:r>
            <a:r>
              <a:rPr lang="en-US" dirty="0"/>
              <a:t> to 1</a:t>
            </a:r>
          </a:p>
        </p:txBody>
      </p:sp>
    </p:spTree>
    <p:extLst>
      <p:ext uri="{BB962C8B-B14F-4D97-AF65-F5344CB8AC3E}">
        <p14:creationId xmlns:p14="http://schemas.microsoft.com/office/powerpoint/2010/main" val="155990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B5580-CEF4-43B6-AD60-604CA2866C22}"/>
              </a:ext>
            </a:extLst>
          </p:cNvPr>
          <p:cNvPicPr>
            <a:picLocks noChangeAspect="1"/>
          </p:cNvPicPr>
          <p:nvPr/>
        </p:nvPicPr>
        <p:blipFill>
          <a:blip r:embed="rId2"/>
          <a:stretch>
            <a:fillRect/>
          </a:stretch>
        </p:blipFill>
        <p:spPr>
          <a:xfrm>
            <a:off x="398163" y="783251"/>
            <a:ext cx="8090705" cy="5660021"/>
          </a:xfrm>
          <a:prstGeom prst="rect">
            <a:avLst/>
          </a:prstGeom>
        </p:spPr>
      </p:pic>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dirty="0"/>
              <a:t>Pion Structure Function Projections vs -t</a:t>
            </a:r>
          </a:p>
        </p:txBody>
      </p:sp>
      <p:sp>
        <p:nvSpPr>
          <p:cNvPr id="2" name="Oval 1">
            <a:extLst>
              <a:ext uri="{FF2B5EF4-FFF2-40B4-BE49-F238E27FC236}">
                <a16:creationId xmlns:a16="http://schemas.microsoft.com/office/drawing/2014/main" id="{B8E0356B-303C-41A4-8F59-C4BC71B96F8F}"/>
              </a:ext>
            </a:extLst>
          </p:cNvPr>
          <p:cNvSpPr/>
          <p:nvPr/>
        </p:nvSpPr>
        <p:spPr>
          <a:xfrm>
            <a:off x="3010328" y="5719992"/>
            <a:ext cx="513708" cy="513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9BB0DA1-22DC-4698-B444-784CD9A5F9F1}"/>
              </a:ext>
            </a:extLst>
          </p:cNvPr>
          <p:cNvSpPr/>
          <p:nvPr/>
        </p:nvSpPr>
        <p:spPr>
          <a:xfrm>
            <a:off x="6645667" y="5719992"/>
            <a:ext cx="513708" cy="513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46F268-8629-4747-B7A1-5FE89955A84C}"/>
              </a:ext>
            </a:extLst>
          </p:cNvPr>
          <p:cNvSpPr txBox="1"/>
          <p:nvPr/>
        </p:nvSpPr>
        <p:spPr>
          <a:xfrm>
            <a:off x="398163" y="6202790"/>
            <a:ext cx="6096541" cy="369332"/>
          </a:xfrm>
          <a:prstGeom prst="rect">
            <a:avLst/>
          </a:prstGeom>
          <a:noFill/>
        </p:spPr>
        <p:txBody>
          <a:bodyPr wrap="none" rtlCol="0">
            <a:spAutoFit/>
          </a:bodyPr>
          <a:lstStyle/>
          <a:p>
            <a:r>
              <a:rPr lang="en-US" dirty="0"/>
              <a:t>-t-dependence can verify robustness of data interpretation</a:t>
            </a:r>
          </a:p>
        </p:txBody>
      </p:sp>
    </p:spTree>
    <p:extLst>
      <p:ext uri="{BB962C8B-B14F-4D97-AF65-F5344CB8AC3E}">
        <p14:creationId xmlns:p14="http://schemas.microsoft.com/office/powerpoint/2010/main" val="329454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Title 5">
            <a:extLst>
              <a:ext uri="{FF2B5EF4-FFF2-40B4-BE49-F238E27FC236}">
                <a16:creationId xmlns:a16="http://schemas.microsoft.com/office/drawing/2014/main" id="{9FEE1C90-1750-4F87-AFFD-96A9B05E76A8}"/>
              </a:ext>
            </a:extLst>
          </p:cNvPr>
          <p:cNvSpPr txBox="1">
            <a:spLocks noGrp="1" noChangeArrowheads="1"/>
          </p:cNvSpPr>
          <p:nvPr>
            <p:ph type="title"/>
          </p:nvPr>
        </p:nvSpPr>
        <p:spPr bwMode="auto">
          <a:xfrm>
            <a:off x="0" y="106986"/>
            <a:ext cx="9144000" cy="480109"/>
          </a:xfrm>
          <a:prstGeom prst="rect">
            <a:avLst/>
          </a:prstGeom>
          <a:noFill/>
          <a:ln w="9525">
            <a:noFill/>
            <a:miter lim="800000"/>
            <a:headEnd/>
            <a:tailEnd/>
          </a:ln>
        </p:spPr>
        <p:txBody>
          <a:bodyPr wrap="square">
            <a:spAutoFit/>
          </a:bodyPr>
          <a:lstStyle/>
          <a:p>
            <a:pPr algn="ctr"/>
            <a:r>
              <a:rPr lang="en-US" sz="2800" b="1" dirty="0">
                <a:latin typeface="Arial" panose="020B0604020202020204" pitchFamily="34" charset="0"/>
                <a:cs typeface="Arial" panose="020B0604020202020204" pitchFamily="34" charset="0"/>
              </a:rPr>
              <a:t>Pion and Kaon Structure and the Origin of Mass</a:t>
            </a:r>
          </a:p>
        </p:txBody>
      </p:sp>
      <p:sp>
        <p:nvSpPr>
          <p:cNvPr id="2" name="TextBox 1">
            <a:extLst>
              <a:ext uri="{FF2B5EF4-FFF2-40B4-BE49-F238E27FC236}">
                <a16:creationId xmlns:a16="http://schemas.microsoft.com/office/drawing/2014/main" id="{7725F07D-08E9-4D48-ABA4-8C91890D2B99}"/>
              </a:ext>
            </a:extLst>
          </p:cNvPr>
          <p:cNvSpPr txBox="1"/>
          <p:nvPr/>
        </p:nvSpPr>
        <p:spPr>
          <a:xfrm>
            <a:off x="616569" y="1077233"/>
            <a:ext cx="7761888" cy="3877985"/>
          </a:xfrm>
          <a:prstGeom prst="rect">
            <a:avLst/>
          </a:prstGeom>
          <a:noFill/>
        </p:spPr>
        <p:txBody>
          <a:bodyPr wrap="square" rtlCol="0">
            <a:spAutoFit/>
          </a:bodyPr>
          <a:lstStyle/>
          <a:p>
            <a:pPr>
              <a:spcAft>
                <a:spcPts val="1200"/>
              </a:spcAft>
            </a:pPr>
            <a:r>
              <a:rPr lang="en-US" sz="2400" dirty="0">
                <a:solidFill>
                  <a:srgbClr val="0000FF"/>
                </a:solidFill>
                <a:effectLst/>
              </a:rPr>
              <a:t>“presentation of the </a:t>
            </a:r>
            <a:r>
              <a:rPr lang="en-US" sz="2400" dirty="0" err="1">
                <a:solidFill>
                  <a:srgbClr val="0000FF"/>
                </a:solidFill>
                <a:effectLst/>
              </a:rPr>
              <a:t>JLab</a:t>
            </a:r>
            <a:r>
              <a:rPr lang="en-US" sz="2400" dirty="0">
                <a:solidFill>
                  <a:srgbClr val="0000FF"/>
                </a:solidFill>
                <a:effectLst/>
              </a:rPr>
              <a:t>/EIC proposed measurements as it relates to the origin of mesons masses.”</a:t>
            </a:r>
          </a:p>
          <a:p>
            <a:pPr>
              <a:spcAft>
                <a:spcPts val="1200"/>
              </a:spcAft>
            </a:pPr>
            <a:endParaRPr lang="en-US" sz="2400" dirty="0"/>
          </a:p>
          <a:p>
            <a:pPr>
              <a:spcAft>
                <a:spcPts val="1200"/>
              </a:spcAft>
            </a:pPr>
            <a:r>
              <a:rPr lang="en-US" sz="2400" dirty="0"/>
              <a:t>Context: much work related to this by large group of theorists and experimentalists in context of EIC-related workshops (“Pion and Kaon Structure at the EIC”), an EIC white paper, and a sub-group on meson structure as part of the EICUG Yellow Report initiative.</a:t>
            </a:r>
          </a:p>
          <a:p>
            <a:pPr>
              <a:spcAft>
                <a:spcPts val="1200"/>
              </a:spcAft>
            </a:pPr>
            <a:endParaRPr lang="en-US" sz="2400" dirty="0">
              <a:effectLst/>
            </a:endParaRPr>
          </a:p>
        </p:txBody>
      </p:sp>
    </p:spTree>
    <p:extLst>
      <p:ext uri="{BB962C8B-B14F-4D97-AF65-F5344CB8AC3E}">
        <p14:creationId xmlns:p14="http://schemas.microsoft.com/office/powerpoint/2010/main" val="2796685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0" y="0"/>
            <a:ext cx="9144000" cy="728663"/>
          </a:xfrm>
        </p:spPr>
        <p:txBody>
          <a:bodyPr>
            <a:noAutofit/>
          </a:bodyPr>
          <a:lstStyle/>
          <a:p>
            <a:pPr algn="ctr" eaLnBrk="1" hangingPunct="1"/>
            <a:r>
              <a:rPr lang="en-US" sz="2800" dirty="0">
                <a:latin typeface="+mj-lt"/>
              </a:rPr>
              <a:t>Reduction of Pion 1-D Structure Information by EIC</a:t>
            </a:r>
            <a:endParaRPr lang="en-US" altLang="en-US" sz="2800" dirty="0"/>
          </a:p>
        </p:txBody>
      </p:sp>
      <p:sp>
        <p:nvSpPr>
          <p:cNvPr id="5" name="Rounded Rectangle 5">
            <a:extLst>
              <a:ext uri="{FF2B5EF4-FFF2-40B4-BE49-F238E27FC236}">
                <a16:creationId xmlns:a16="http://schemas.microsoft.com/office/drawing/2014/main" id="{3FEE514E-FB72-49F5-A8F4-02DA57E31EDB}"/>
              </a:ext>
            </a:extLst>
          </p:cNvPr>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9" name="TextBox 8">
            <a:extLst>
              <a:ext uri="{FF2B5EF4-FFF2-40B4-BE49-F238E27FC236}">
                <a16:creationId xmlns:a16="http://schemas.microsoft.com/office/drawing/2014/main" id="{D72BC4EF-500F-4DCE-BE83-AC2A5F44DA24}"/>
              </a:ext>
            </a:extLst>
          </p:cNvPr>
          <p:cNvSpPr txBox="1"/>
          <p:nvPr/>
        </p:nvSpPr>
        <p:spPr>
          <a:xfrm>
            <a:off x="5223891" y="5377049"/>
            <a:ext cx="3698769" cy="584775"/>
          </a:xfrm>
          <a:prstGeom prst="rect">
            <a:avLst/>
          </a:prstGeom>
          <a:noFill/>
        </p:spPr>
        <p:txBody>
          <a:bodyPr wrap="none" rtlCol="0">
            <a:spAutoFit/>
          </a:bodyPr>
          <a:lstStyle/>
          <a:p>
            <a:pPr algn="l"/>
            <a:r>
              <a:rPr lang="en-US" sz="1600" i="1" dirty="0">
                <a:latin typeface="+mj-lt"/>
              </a:rPr>
              <a:t>From ongoing EIC Yellow Report,</a:t>
            </a:r>
          </a:p>
          <a:p>
            <a:pPr algn="l"/>
            <a:r>
              <a:rPr lang="en-US" sz="1600" i="1" dirty="0">
                <a:latin typeface="+mj-lt"/>
              </a:rPr>
              <a:t>P. Barry, W. </a:t>
            </a:r>
            <a:r>
              <a:rPr lang="en-US" sz="1600" i="1" dirty="0" err="1">
                <a:latin typeface="+mj-lt"/>
              </a:rPr>
              <a:t>Melnitchouk</a:t>
            </a:r>
            <a:r>
              <a:rPr lang="en-US" sz="1600" i="1" dirty="0">
                <a:latin typeface="+mj-lt"/>
              </a:rPr>
              <a:t>, N. Sato et al.</a:t>
            </a:r>
          </a:p>
        </p:txBody>
      </p:sp>
      <p:pic>
        <p:nvPicPr>
          <p:cNvPr id="6" name="Picture 5">
            <a:extLst>
              <a:ext uri="{FF2B5EF4-FFF2-40B4-BE49-F238E27FC236}">
                <a16:creationId xmlns:a16="http://schemas.microsoft.com/office/drawing/2014/main" id="{F6243257-814A-415F-AFA8-087DE3AA7FAD}"/>
              </a:ext>
            </a:extLst>
          </p:cNvPr>
          <p:cNvPicPr>
            <a:picLocks noChangeAspect="1"/>
          </p:cNvPicPr>
          <p:nvPr/>
        </p:nvPicPr>
        <p:blipFill>
          <a:blip r:embed="rId2"/>
          <a:stretch>
            <a:fillRect/>
          </a:stretch>
        </p:blipFill>
        <p:spPr>
          <a:xfrm>
            <a:off x="201399" y="1043487"/>
            <a:ext cx="8741201" cy="4333562"/>
          </a:xfrm>
          <a:prstGeom prst="rect">
            <a:avLst/>
          </a:prstGeom>
        </p:spPr>
      </p:pic>
    </p:spTree>
    <p:extLst>
      <p:ext uri="{BB962C8B-B14F-4D97-AF65-F5344CB8AC3E}">
        <p14:creationId xmlns:p14="http://schemas.microsoft.com/office/powerpoint/2010/main" val="2773239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523693-B055-4A6A-8736-6883AEBF270F}"/>
              </a:ext>
            </a:extLst>
          </p:cNvPr>
          <p:cNvPicPr>
            <a:picLocks noChangeAspect="1"/>
          </p:cNvPicPr>
          <p:nvPr/>
        </p:nvPicPr>
        <p:blipFill rotWithShape="1">
          <a:blip r:embed="rId2"/>
          <a:srcRect b="34899"/>
          <a:stretch/>
        </p:blipFill>
        <p:spPr>
          <a:xfrm>
            <a:off x="65391" y="770967"/>
            <a:ext cx="9037513" cy="5696369"/>
          </a:xfrm>
          <a:prstGeom prst="rect">
            <a:avLst/>
          </a:prstGeom>
        </p:spPr>
      </p:pic>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EIC – Meson Structure Questions</a:t>
            </a:r>
          </a:p>
        </p:txBody>
      </p:sp>
      <p:sp>
        <p:nvSpPr>
          <p:cNvPr id="3" name="Oval 2">
            <a:extLst>
              <a:ext uri="{FF2B5EF4-FFF2-40B4-BE49-F238E27FC236}">
                <a16:creationId xmlns:a16="http://schemas.microsoft.com/office/drawing/2014/main" id="{4628F52E-A22F-4F01-934D-628E9B202877}"/>
              </a:ext>
            </a:extLst>
          </p:cNvPr>
          <p:cNvSpPr/>
          <p:nvPr/>
        </p:nvSpPr>
        <p:spPr>
          <a:xfrm>
            <a:off x="6955599" y="1519649"/>
            <a:ext cx="1109609" cy="2876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7A515D-7BA6-4DBF-A1E1-B30539168D64}"/>
              </a:ext>
            </a:extLst>
          </p:cNvPr>
          <p:cNvSpPr/>
          <p:nvPr/>
        </p:nvSpPr>
        <p:spPr>
          <a:xfrm>
            <a:off x="7582322" y="4652161"/>
            <a:ext cx="1109609" cy="2876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F1FA6AF-BEF5-41BC-A870-BD946EB41E11}"/>
              </a:ext>
            </a:extLst>
          </p:cNvPr>
          <p:cNvSpPr/>
          <p:nvPr/>
        </p:nvSpPr>
        <p:spPr>
          <a:xfrm>
            <a:off x="7426502" y="4913221"/>
            <a:ext cx="1109609" cy="2876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686AB7A-3304-4674-9EF8-37BD7DCCAB7D}"/>
              </a:ext>
            </a:extLst>
          </p:cNvPr>
          <p:cNvSpPr/>
          <p:nvPr/>
        </p:nvSpPr>
        <p:spPr>
          <a:xfrm>
            <a:off x="6955599" y="6103237"/>
            <a:ext cx="1109609" cy="2876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FC2CA7-0BA5-4FDC-BD40-4AC3D7DD60C1}"/>
              </a:ext>
            </a:extLst>
          </p:cNvPr>
          <p:cNvSpPr/>
          <p:nvPr/>
        </p:nvSpPr>
        <p:spPr>
          <a:xfrm>
            <a:off x="6400794" y="5099363"/>
            <a:ext cx="1109609" cy="2876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032B86-47BB-41B0-AC4C-4B6A782F5E91}"/>
              </a:ext>
            </a:extLst>
          </p:cNvPr>
          <p:cNvSpPr/>
          <p:nvPr/>
        </p:nvSpPr>
        <p:spPr>
          <a:xfrm>
            <a:off x="6604570" y="4037858"/>
            <a:ext cx="1109609" cy="2876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77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22</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EIC – Meson Structure Questions</a:t>
            </a:r>
          </a:p>
        </p:txBody>
      </p:sp>
      <p:pic>
        <p:nvPicPr>
          <p:cNvPr id="5" name="Picture 4">
            <a:extLst>
              <a:ext uri="{FF2B5EF4-FFF2-40B4-BE49-F238E27FC236}">
                <a16:creationId xmlns:a16="http://schemas.microsoft.com/office/drawing/2014/main" id="{25F7D776-E583-40FE-A593-8CD45DC29115}"/>
              </a:ext>
            </a:extLst>
          </p:cNvPr>
          <p:cNvPicPr>
            <a:picLocks noChangeAspect="1"/>
          </p:cNvPicPr>
          <p:nvPr/>
        </p:nvPicPr>
        <p:blipFill rotWithShape="1">
          <a:blip r:embed="rId2"/>
          <a:srcRect b="95863"/>
          <a:stretch/>
        </p:blipFill>
        <p:spPr>
          <a:xfrm>
            <a:off x="0" y="846336"/>
            <a:ext cx="9132425" cy="351033"/>
          </a:xfrm>
          <a:prstGeom prst="rect">
            <a:avLst/>
          </a:prstGeom>
        </p:spPr>
      </p:pic>
      <p:pic>
        <p:nvPicPr>
          <p:cNvPr id="3" name="Picture 2">
            <a:extLst>
              <a:ext uri="{FF2B5EF4-FFF2-40B4-BE49-F238E27FC236}">
                <a16:creationId xmlns:a16="http://schemas.microsoft.com/office/drawing/2014/main" id="{50DA417C-8FF4-4A0E-85B8-CB059F62223B}"/>
              </a:ext>
            </a:extLst>
          </p:cNvPr>
          <p:cNvPicPr>
            <a:picLocks noChangeAspect="1"/>
          </p:cNvPicPr>
          <p:nvPr/>
        </p:nvPicPr>
        <p:blipFill>
          <a:blip r:embed="rId3"/>
          <a:stretch>
            <a:fillRect/>
          </a:stretch>
        </p:blipFill>
        <p:spPr>
          <a:xfrm>
            <a:off x="432964" y="1199716"/>
            <a:ext cx="6375335" cy="2229284"/>
          </a:xfrm>
          <a:prstGeom prst="rect">
            <a:avLst/>
          </a:prstGeom>
        </p:spPr>
      </p:pic>
      <p:sp>
        <p:nvSpPr>
          <p:cNvPr id="6" name="TextBox 5">
            <a:extLst>
              <a:ext uri="{FF2B5EF4-FFF2-40B4-BE49-F238E27FC236}">
                <a16:creationId xmlns:a16="http://schemas.microsoft.com/office/drawing/2014/main" id="{5F2749C3-0311-44C1-840D-7E95E5C46349}"/>
              </a:ext>
            </a:extLst>
          </p:cNvPr>
          <p:cNvSpPr txBox="1"/>
          <p:nvPr/>
        </p:nvSpPr>
        <p:spPr>
          <a:xfrm>
            <a:off x="6973769" y="1674688"/>
            <a:ext cx="1993185" cy="923330"/>
          </a:xfrm>
          <a:prstGeom prst="rect">
            <a:avLst/>
          </a:prstGeom>
          <a:noFill/>
          <a:ln>
            <a:solidFill>
              <a:schemeClr val="tx1"/>
            </a:solidFill>
          </a:ln>
        </p:spPr>
        <p:txBody>
          <a:bodyPr wrap="square" rtlCol="0">
            <a:spAutoFit/>
          </a:bodyPr>
          <a:lstStyle/>
          <a:p>
            <a:r>
              <a:rPr lang="en-US" dirty="0"/>
              <a:t>Can we even do SIDIS or DES off meson target?</a:t>
            </a:r>
          </a:p>
        </p:txBody>
      </p:sp>
      <p:pic>
        <p:nvPicPr>
          <p:cNvPr id="9" name="Picture 8">
            <a:extLst>
              <a:ext uri="{FF2B5EF4-FFF2-40B4-BE49-F238E27FC236}">
                <a16:creationId xmlns:a16="http://schemas.microsoft.com/office/drawing/2014/main" id="{849466D2-9FAC-4BB6-A14E-33F768E9FE6E}"/>
              </a:ext>
            </a:extLst>
          </p:cNvPr>
          <p:cNvPicPr>
            <a:picLocks noChangeAspect="1"/>
          </p:cNvPicPr>
          <p:nvPr/>
        </p:nvPicPr>
        <p:blipFill rotWithShape="1">
          <a:blip r:embed="rId4"/>
          <a:srcRect t="63775"/>
          <a:stretch/>
        </p:blipFill>
        <p:spPr>
          <a:xfrm>
            <a:off x="47455" y="3341553"/>
            <a:ext cx="9037513" cy="3125783"/>
          </a:xfrm>
          <a:prstGeom prst="rect">
            <a:avLst/>
          </a:prstGeom>
        </p:spPr>
      </p:pic>
    </p:spTree>
    <p:extLst>
      <p:ext uri="{BB962C8B-B14F-4D97-AF65-F5344CB8AC3E}">
        <p14:creationId xmlns:p14="http://schemas.microsoft.com/office/powerpoint/2010/main" val="1878485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Summary – Pion and Kaon Structure</a:t>
            </a:r>
          </a:p>
        </p:txBody>
      </p:sp>
      <p:sp>
        <p:nvSpPr>
          <p:cNvPr id="2" name="TextBox 1">
            <a:extLst>
              <a:ext uri="{FF2B5EF4-FFF2-40B4-BE49-F238E27FC236}">
                <a16:creationId xmlns:a16="http://schemas.microsoft.com/office/drawing/2014/main" id="{58982848-D375-4AF9-9FB3-25B137D4880A}"/>
              </a:ext>
            </a:extLst>
          </p:cNvPr>
          <p:cNvSpPr txBox="1"/>
          <p:nvPr/>
        </p:nvSpPr>
        <p:spPr>
          <a:xfrm>
            <a:off x="578108" y="1725631"/>
            <a:ext cx="7987783" cy="923330"/>
          </a:xfrm>
          <a:prstGeom prst="rect">
            <a:avLst/>
          </a:prstGeom>
          <a:noFill/>
          <a:ln>
            <a:solidFill>
              <a:schemeClr val="tx1"/>
            </a:solidFill>
          </a:ln>
        </p:spPr>
        <p:txBody>
          <a:bodyPr wrap="square" rtlCol="0">
            <a:spAutoFit/>
          </a:bodyPr>
          <a:lstStyle/>
          <a:p>
            <a:r>
              <a:rPr lang="en-US" dirty="0"/>
              <a:t>If we really want to claim we understand hadron structure as relevant for the visible world, we HAVE to understand at least the pion, kaon, proton, neutron (and likely the Lambda) at the same level.</a:t>
            </a:r>
          </a:p>
        </p:txBody>
      </p:sp>
      <p:sp>
        <p:nvSpPr>
          <p:cNvPr id="5" name="TextBox 4">
            <a:extLst>
              <a:ext uri="{FF2B5EF4-FFF2-40B4-BE49-F238E27FC236}">
                <a16:creationId xmlns:a16="http://schemas.microsoft.com/office/drawing/2014/main" id="{D0916C61-704B-4A3C-BD70-11E474BA6C92}"/>
              </a:ext>
            </a:extLst>
          </p:cNvPr>
          <p:cNvSpPr txBox="1"/>
          <p:nvPr/>
        </p:nvSpPr>
        <p:spPr>
          <a:xfrm>
            <a:off x="102742" y="995276"/>
            <a:ext cx="8805383"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Protons, neutrons, </a:t>
            </a:r>
            <a:r>
              <a:rPr lang="en-US" dirty="0" err="1">
                <a:latin typeface="Arial" panose="020B0604020202020204" pitchFamily="34" charset="0"/>
                <a:cs typeface="Arial" panose="020B0604020202020204" pitchFamily="34" charset="0"/>
              </a:rPr>
              <a:t>pions</a:t>
            </a:r>
            <a:r>
              <a:rPr lang="en-US" dirty="0">
                <a:latin typeface="Arial" panose="020B0604020202020204" pitchFamily="34" charset="0"/>
                <a:cs typeface="Arial" panose="020B0604020202020204" pitchFamily="34" charset="0"/>
              </a:rPr>
              <a:t> and kaons are the main building blocks of nuclear matter</a:t>
            </a:r>
          </a:p>
        </p:txBody>
      </p:sp>
      <p:sp>
        <p:nvSpPr>
          <p:cNvPr id="6" name="TextBox 5">
            <a:extLst>
              <a:ext uri="{FF2B5EF4-FFF2-40B4-BE49-F238E27FC236}">
                <a16:creationId xmlns:a16="http://schemas.microsoft.com/office/drawing/2014/main" id="{0D076215-BC76-41A5-993E-6AB8B189F4EA}"/>
              </a:ext>
            </a:extLst>
          </p:cNvPr>
          <p:cNvSpPr txBox="1"/>
          <p:nvPr/>
        </p:nvSpPr>
        <p:spPr>
          <a:xfrm>
            <a:off x="102741" y="3009984"/>
            <a:ext cx="8463150" cy="28161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Paradoxically, the lightest pseudoscalar mesons appear to be the key to the further understanding of the emergent mass and structure mechanisms. </a:t>
            </a:r>
          </a:p>
          <a:p>
            <a:pPr marL="742842" lvl="1" indent="-285750">
              <a:spcAft>
                <a:spcPts val="600"/>
              </a:spcAft>
              <a:buFont typeface="Arial" panose="020B0604020202020204" pitchFamily="34" charset="0"/>
              <a:buChar char="•"/>
            </a:pPr>
            <a:r>
              <a:rPr lang="en-US" dirty="0"/>
              <a:t>These mesons, namely the pion and kaon, are the </a:t>
            </a:r>
            <a:r>
              <a:rPr lang="en-US" dirty="0" err="1"/>
              <a:t>Nambu</a:t>
            </a:r>
            <a:r>
              <a:rPr lang="en-US" dirty="0"/>
              <a:t>-Goldstone boson modes of QCD. </a:t>
            </a:r>
          </a:p>
          <a:p>
            <a:pPr marL="285750" indent="-285750">
              <a:spcAft>
                <a:spcPts val="600"/>
              </a:spcAft>
              <a:buFont typeface="Arial" panose="020B0604020202020204" pitchFamily="34" charset="0"/>
              <a:buChar char="•"/>
            </a:pPr>
            <a:r>
              <a:rPr lang="en-US" dirty="0"/>
              <a:t>Unraveling their exact partonic structure and interplay with the Higgs mass mechanism is a common goal of three independent methodologies – phenomenology with continuum QCD based approaches, Lattice QCD, and the global analysis of </a:t>
            </a:r>
            <a:r>
              <a:rPr lang="en-US" dirty="0" err="1"/>
              <a:t>parton</a:t>
            </a:r>
            <a:r>
              <a:rPr lang="en-US" dirty="0"/>
              <a:t> distributions – linked to experimental measurements of hadronic structure.</a:t>
            </a:r>
          </a:p>
        </p:txBody>
      </p:sp>
    </p:spTree>
    <p:extLst>
      <p:ext uri="{BB962C8B-B14F-4D97-AF65-F5344CB8AC3E}">
        <p14:creationId xmlns:p14="http://schemas.microsoft.com/office/powerpoint/2010/main" val="35283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2EE4CDBA-ED3D-4902-B5FF-1597000620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9583" y="3677039"/>
            <a:ext cx="3086106" cy="22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Summary – Role of EIC</a:t>
            </a:r>
          </a:p>
        </p:txBody>
      </p:sp>
      <p:sp>
        <p:nvSpPr>
          <p:cNvPr id="5" name="TextBox 4">
            <a:extLst>
              <a:ext uri="{FF2B5EF4-FFF2-40B4-BE49-F238E27FC236}">
                <a16:creationId xmlns:a16="http://schemas.microsoft.com/office/drawing/2014/main" id="{F59EE9BA-32B1-4CD0-ACF0-5CE65C642D81}"/>
              </a:ext>
            </a:extLst>
          </p:cNvPr>
          <p:cNvSpPr txBox="1"/>
          <p:nvPr/>
        </p:nvSpPr>
        <p:spPr>
          <a:xfrm>
            <a:off x="340519" y="924674"/>
            <a:ext cx="8462962" cy="1754326"/>
          </a:xfrm>
          <a:prstGeom prst="rect">
            <a:avLst/>
          </a:prstGeom>
          <a:noFill/>
        </p:spPr>
        <p:txBody>
          <a:bodyPr wrap="square" rtlCol="0">
            <a:spAutoFit/>
          </a:bodyPr>
          <a:lstStyle/>
          <a:p>
            <a:r>
              <a:rPr lang="en-US" dirty="0"/>
              <a:t>The unique role of EIC is its access to pion and kaon structure over a versatile</a:t>
            </a:r>
          </a:p>
          <a:p>
            <a:r>
              <a:rPr lang="en-US" dirty="0"/>
              <a:t>large CM energy range, ~20-140 GeV. With its larger CM energy range, the EIC will have the final word on the contributions of gluons in </a:t>
            </a:r>
            <a:r>
              <a:rPr lang="en-US" dirty="0" err="1"/>
              <a:t>pions</a:t>
            </a:r>
            <a:r>
              <a:rPr lang="en-US" dirty="0"/>
              <a:t> and kaons as compared to protons, settle how many gluons persist as viewed with highest resolution, and vastly extend the x and Q</a:t>
            </a:r>
            <a:r>
              <a:rPr lang="en-US" baseline="30000" dirty="0"/>
              <a:t>2</a:t>
            </a:r>
            <a:r>
              <a:rPr lang="en-US" dirty="0"/>
              <a:t> range of pion and kaon charts, and meson structure knowledge.</a:t>
            </a:r>
          </a:p>
        </p:txBody>
      </p:sp>
      <p:pic>
        <p:nvPicPr>
          <p:cNvPr id="9" name="Picture 8">
            <a:extLst>
              <a:ext uri="{FF2B5EF4-FFF2-40B4-BE49-F238E27FC236}">
                <a16:creationId xmlns:a16="http://schemas.microsoft.com/office/drawing/2014/main" id="{DB8B38E6-33F3-4360-B029-2C87EAA25C47}"/>
              </a:ext>
            </a:extLst>
          </p:cNvPr>
          <p:cNvPicPr>
            <a:picLocks noChangeAspect="1"/>
          </p:cNvPicPr>
          <p:nvPr/>
        </p:nvPicPr>
        <p:blipFill>
          <a:blip r:embed="rId3"/>
          <a:stretch>
            <a:fillRect/>
          </a:stretch>
        </p:blipFill>
        <p:spPr>
          <a:xfrm>
            <a:off x="229882" y="3219770"/>
            <a:ext cx="4732888" cy="3247566"/>
          </a:xfrm>
          <a:prstGeom prst="rect">
            <a:avLst/>
          </a:prstGeom>
        </p:spPr>
      </p:pic>
      <p:pic>
        <p:nvPicPr>
          <p:cNvPr id="13" name="Picture 12">
            <a:extLst>
              <a:ext uri="{FF2B5EF4-FFF2-40B4-BE49-F238E27FC236}">
                <a16:creationId xmlns:a16="http://schemas.microsoft.com/office/drawing/2014/main" id="{853AEB4E-9D12-4544-82E0-057B3FD6885C}"/>
              </a:ext>
            </a:extLst>
          </p:cNvPr>
          <p:cNvPicPr>
            <a:picLocks noChangeAspect="1"/>
          </p:cNvPicPr>
          <p:nvPr/>
        </p:nvPicPr>
        <p:blipFill rotWithShape="1">
          <a:blip r:embed="rId4"/>
          <a:srcRect l="46051" r="11565" b="42523"/>
          <a:stretch/>
        </p:blipFill>
        <p:spPr>
          <a:xfrm>
            <a:off x="2798706" y="2672685"/>
            <a:ext cx="3010207" cy="2023776"/>
          </a:xfrm>
          <a:prstGeom prst="rect">
            <a:avLst/>
          </a:prstGeom>
        </p:spPr>
      </p:pic>
    </p:spTree>
    <p:extLst>
      <p:ext uri="{BB962C8B-B14F-4D97-AF65-F5344CB8AC3E}">
        <p14:creationId xmlns:p14="http://schemas.microsoft.com/office/powerpoint/2010/main" val="59360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734264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26</a:t>
            </a:fld>
            <a:endParaRPr lang="en-US" dirty="0"/>
          </a:p>
        </p:txBody>
      </p:sp>
      <p:sp>
        <p:nvSpPr>
          <p:cNvPr id="8" name="Title 1">
            <a:extLst>
              <a:ext uri="{FF2B5EF4-FFF2-40B4-BE49-F238E27FC236}">
                <a16:creationId xmlns:a16="http://schemas.microsoft.com/office/drawing/2014/main" id="{E059F9D9-0E5F-4722-A3A4-0EBAE628382E}"/>
              </a:ext>
            </a:extLst>
          </p:cNvPr>
          <p:cNvSpPr>
            <a:spLocks noGrp="1"/>
          </p:cNvSpPr>
          <p:nvPr>
            <p:ph type="title"/>
          </p:nvPr>
        </p:nvSpPr>
        <p:spPr>
          <a:xfrm>
            <a:off x="309563" y="0"/>
            <a:ext cx="8462962" cy="728663"/>
          </a:xfrm>
        </p:spPr>
        <p:txBody>
          <a:bodyPr>
            <a:normAutofit/>
          </a:bodyPr>
          <a:lstStyle/>
          <a:p>
            <a:pPr algn="ctr"/>
            <a:r>
              <a:rPr lang="en-US" sz="3200" b="1" dirty="0"/>
              <a:t>Mass of the Visible Universe</a:t>
            </a:r>
          </a:p>
        </p:txBody>
      </p:sp>
      <p:sp>
        <p:nvSpPr>
          <p:cNvPr id="12" name="Rounded Rectangle 5">
            <a:extLst>
              <a:ext uri="{FF2B5EF4-FFF2-40B4-BE49-F238E27FC236}">
                <a16:creationId xmlns:a16="http://schemas.microsoft.com/office/drawing/2014/main" id="{2C224FA7-A023-4B46-8EE8-25BB040889AA}"/>
              </a:ext>
            </a:extLst>
          </p:cNvPr>
          <p:cNvSpPr/>
          <p:nvPr/>
        </p:nvSpPr>
        <p:spPr bwMode="auto">
          <a:xfrm>
            <a:off x="440934" y="1214918"/>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pic>
        <p:nvPicPr>
          <p:cNvPr id="13" name="Picture 12">
            <a:extLst>
              <a:ext uri="{FF2B5EF4-FFF2-40B4-BE49-F238E27FC236}">
                <a16:creationId xmlns:a16="http://schemas.microsoft.com/office/drawing/2014/main" id="{E477897E-104E-44E5-BD45-31496BA090FD}"/>
              </a:ext>
            </a:extLst>
          </p:cNvPr>
          <p:cNvPicPr>
            <a:picLocks noChangeAspect="1"/>
          </p:cNvPicPr>
          <p:nvPr/>
        </p:nvPicPr>
        <p:blipFill>
          <a:blip r:embed="rId3"/>
          <a:stretch>
            <a:fillRect/>
          </a:stretch>
        </p:blipFill>
        <p:spPr>
          <a:xfrm>
            <a:off x="4845015" y="3453181"/>
            <a:ext cx="3072384" cy="2938272"/>
          </a:xfrm>
          <a:prstGeom prst="rect">
            <a:avLst/>
          </a:prstGeom>
        </p:spPr>
      </p:pic>
      <p:pic>
        <p:nvPicPr>
          <p:cNvPr id="14" name="Picture 13">
            <a:extLst>
              <a:ext uri="{FF2B5EF4-FFF2-40B4-BE49-F238E27FC236}">
                <a16:creationId xmlns:a16="http://schemas.microsoft.com/office/drawing/2014/main" id="{444759C7-9EB9-44E5-8EA9-113CDE733A2E}"/>
              </a:ext>
            </a:extLst>
          </p:cNvPr>
          <p:cNvPicPr>
            <a:picLocks noChangeAspect="1"/>
          </p:cNvPicPr>
          <p:nvPr/>
        </p:nvPicPr>
        <p:blipFill>
          <a:blip r:embed="rId4"/>
          <a:stretch>
            <a:fillRect/>
          </a:stretch>
        </p:blipFill>
        <p:spPr>
          <a:xfrm>
            <a:off x="198413" y="966997"/>
            <a:ext cx="4956192" cy="3478831"/>
          </a:xfrm>
          <a:prstGeom prst="rect">
            <a:avLst/>
          </a:prstGeom>
        </p:spPr>
      </p:pic>
      <p:sp>
        <p:nvSpPr>
          <p:cNvPr id="15" name="TextBox 14">
            <a:extLst>
              <a:ext uri="{FF2B5EF4-FFF2-40B4-BE49-F238E27FC236}">
                <a16:creationId xmlns:a16="http://schemas.microsoft.com/office/drawing/2014/main" id="{8CD5E05D-5AB8-41FD-B30D-215FFA575C4B}"/>
              </a:ext>
            </a:extLst>
          </p:cNvPr>
          <p:cNvSpPr txBox="1"/>
          <p:nvPr/>
        </p:nvSpPr>
        <p:spPr>
          <a:xfrm>
            <a:off x="262354" y="4445828"/>
            <a:ext cx="4914900"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Visible world: mainly made of light quarks – its mass emerges from quark-gluon interactions. Higgs mechanism hardly plays a role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strange quark is at the boundary - both emergent-mass and Higgs-mass generation mechanisms are important.</a:t>
            </a:r>
          </a:p>
        </p:txBody>
      </p:sp>
      <p:pic>
        <p:nvPicPr>
          <p:cNvPr id="16" name="Picture 2" descr="http://inspirehep.net/record/921792/files/Fig1U.png">
            <a:extLst>
              <a:ext uri="{FF2B5EF4-FFF2-40B4-BE49-F238E27FC236}">
                <a16:creationId xmlns:a16="http://schemas.microsoft.com/office/drawing/2014/main" id="{53B1B9FF-7BEE-43F8-9291-19DDF9FE03A7}"/>
              </a:ext>
            </a:extLst>
          </p:cNvPr>
          <p:cNvPicPr>
            <a:picLocks noChangeAspect="1" noChangeArrowheads="1"/>
          </p:cNvPicPr>
          <p:nvPr/>
        </p:nvPicPr>
        <p:blipFill>
          <a:blip r:embed="rId5" cstate="print"/>
          <a:stretch>
            <a:fillRect/>
          </a:stretch>
        </p:blipFill>
        <p:spPr bwMode="auto">
          <a:xfrm>
            <a:off x="5113313" y="1129193"/>
            <a:ext cx="3429000" cy="2247900"/>
          </a:xfrm>
          <a:prstGeom prst="rect">
            <a:avLst/>
          </a:prstGeom>
          <a:noFill/>
        </p:spPr>
      </p:pic>
      <p:sp>
        <p:nvSpPr>
          <p:cNvPr id="17" name="Rectangle 16">
            <a:extLst>
              <a:ext uri="{FF2B5EF4-FFF2-40B4-BE49-F238E27FC236}">
                <a16:creationId xmlns:a16="http://schemas.microsoft.com/office/drawing/2014/main" id="{B77ACC1B-5939-4DAC-AF6F-34ADF58069DF}"/>
              </a:ext>
            </a:extLst>
          </p:cNvPr>
          <p:cNvSpPr/>
          <p:nvPr/>
        </p:nvSpPr>
        <p:spPr bwMode="auto">
          <a:xfrm>
            <a:off x="5761013" y="757718"/>
            <a:ext cx="292504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99"/>
                </a:solidFill>
                <a:effectLst/>
                <a:latin typeface="Arial" panose="020B0604020202020204" pitchFamily="34" charset="0"/>
                <a:cs typeface="Arial" panose="020B0604020202020204" pitchFamily="34" charset="0"/>
              </a:rPr>
              <a:t>Gluon mass-squared function</a:t>
            </a:r>
          </a:p>
        </p:txBody>
      </p:sp>
      <p:sp>
        <p:nvSpPr>
          <p:cNvPr id="18" name="TextBox 17">
            <a:extLst>
              <a:ext uri="{FF2B5EF4-FFF2-40B4-BE49-F238E27FC236}">
                <a16:creationId xmlns:a16="http://schemas.microsoft.com/office/drawing/2014/main" id="{C0900D52-2569-4B67-AD7D-ED2587F84B86}"/>
              </a:ext>
            </a:extLst>
          </p:cNvPr>
          <p:cNvSpPr txBox="1"/>
          <p:nvPr/>
        </p:nvSpPr>
        <p:spPr>
          <a:xfrm>
            <a:off x="6917935" y="5551024"/>
            <a:ext cx="213359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Emergent mass of the visible universe</a:t>
            </a:r>
          </a:p>
        </p:txBody>
      </p:sp>
      <p:sp>
        <p:nvSpPr>
          <p:cNvPr id="19" name="Freeform 18">
            <a:extLst>
              <a:ext uri="{FF2B5EF4-FFF2-40B4-BE49-F238E27FC236}">
                <a16:creationId xmlns:a16="http://schemas.microsoft.com/office/drawing/2014/main" id="{B6E8F58D-5CEB-4B2D-B651-E6E65CDE96D6}"/>
              </a:ext>
            </a:extLst>
          </p:cNvPr>
          <p:cNvSpPr/>
          <p:nvPr/>
        </p:nvSpPr>
        <p:spPr bwMode="auto">
          <a:xfrm>
            <a:off x="7607266" y="4147140"/>
            <a:ext cx="1188134" cy="1390650"/>
          </a:xfrm>
          <a:custGeom>
            <a:avLst/>
            <a:gdLst>
              <a:gd name="connsiteX0" fmla="*/ 0 w 702733"/>
              <a:gd name="connsiteY0" fmla="*/ 0 h 2857500"/>
              <a:gd name="connsiteX1" fmla="*/ 673100 w 702733"/>
              <a:gd name="connsiteY1" fmla="*/ 1536700 h 2857500"/>
              <a:gd name="connsiteX2" fmla="*/ 177800 w 702733"/>
              <a:gd name="connsiteY2" fmla="*/ 2857500 h 2857500"/>
            </a:gdLst>
            <a:ahLst/>
            <a:cxnLst>
              <a:cxn ang="0">
                <a:pos x="connsiteX0" y="connsiteY0"/>
              </a:cxn>
              <a:cxn ang="0">
                <a:pos x="connsiteX1" y="connsiteY1"/>
              </a:cxn>
              <a:cxn ang="0">
                <a:pos x="connsiteX2" y="connsiteY2"/>
              </a:cxn>
            </a:cxnLst>
            <a:rect l="l" t="t" r="r" b="b"/>
            <a:pathLst>
              <a:path w="702733" h="2857500">
                <a:moveTo>
                  <a:pt x="0" y="0"/>
                </a:moveTo>
                <a:cubicBezTo>
                  <a:pt x="321733" y="530225"/>
                  <a:pt x="643467" y="1060450"/>
                  <a:pt x="673100" y="1536700"/>
                </a:cubicBezTo>
                <a:cubicBezTo>
                  <a:pt x="702733" y="2012950"/>
                  <a:pt x="440266" y="2435225"/>
                  <a:pt x="177800" y="2857500"/>
                </a:cubicBezTo>
              </a:path>
            </a:pathLst>
          </a:custGeom>
          <a:noFill/>
          <a:ln w="19050" cap="flat" cmpd="sng" algn="ctr">
            <a:solidFill>
              <a:srgbClr val="000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FED0CAEF-C2A8-4568-BDBE-FC536B44DF3E}"/>
              </a:ext>
            </a:extLst>
          </p:cNvPr>
          <p:cNvGraphicFramePr>
            <a:graphicFrameLocks noChangeAspect="1"/>
          </p:cNvGraphicFramePr>
          <p:nvPr>
            <p:extLst>
              <p:ext uri="{D42A27DB-BD31-4B8C-83A1-F6EECF244321}">
                <p14:modId xmlns:p14="http://schemas.microsoft.com/office/powerpoint/2010/main" val="1060053126"/>
              </p:ext>
            </p:extLst>
          </p:nvPr>
        </p:nvGraphicFramePr>
        <p:xfrm>
          <a:off x="6776556" y="1213567"/>
          <a:ext cx="1653363" cy="721738"/>
        </p:xfrm>
        <a:graphic>
          <a:graphicData uri="http://schemas.openxmlformats.org/presentationml/2006/ole">
            <mc:AlternateContent xmlns:mc="http://schemas.openxmlformats.org/markup-compatibility/2006">
              <mc:Choice xmlns:v="urn:schemas-microsoft-com:vml" Requires="v">
                <p:oleObj spid="_x0000_s6171" name="Equation" r:id="rId6" imgW="1104900" imgH="482600" progId="Equation.3">
                  <p:embed/>
                </p:oleObj>
              </mc:Choice>
              <mc:Fallback>
                <p:oleObj name="Equation" r:id="rId6" imgW="1104900" imgH="482600" progId="Equation.3">
                  <p:embed/>
                  <p:pic>
                    <p:nvPicPr>
                      <p:cNvPr id="20" name="Object 19">
                        <a:extLst>
                          <a:ext uri="{FF2B5EF4-FFF2-40B4-BE49-F238E27FC236}">
                            <a16:creationId xmlns:a16="http://schemas.microsoft.com/office/drawing/2014/main" id="{41E86E19-9C93-4AFB-BD08-7AE2AD8DD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6556" y="1213567"/>
                        <a:ext cx="1653363" cy="721738"/>
                      </a:xfrm>
                      <a:prstGeom prst="rect">
                        <a:avLst/>
                      </a:prstGeom>
                      <a:noFill/>
                    </p:spPr>
                  </p:pic>
                </p:oleObj>
              </mc:Fallback>
            </mc:AlternateContent>
          </a:graphicData>
        </a:graphic>
      </p:graphicFrame>
    </p:spTree>
    <p:extLst>
      <p:ext uri="{BB962C8B-B14F-4D97-AF65-F5344CB8AC3E}">
        <p14:creationId xmlns:p14="http://schemas.microsoft.com/office/powerpoint/2010/main" val="2578592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27</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0" y="0"/>
            <a:ext cx="9144000" cy="728663"/>
          </a:xfrm>
        </p:spPr>
        <p:txBody>
          <a:bodyPr>
            <a:noAutofit/>
          </a:bodyPr>
          <a:lstStyle/>
          <a:p>
            <a:pPr algn="ctr"/>
            <a:r>
              <a:rPr lang="en-US" altLang="en-US" sz="2800" dirty="0"/>
              <a:t>Experimental Validation (Pion Form Factor example)</a:t>
            </a:r>
          </a:p>
        </p:txBody>
      </p:sp>
      <p:sp>
        <p:nvSpPr>
          <p:cNvPr id="10" name="Rounded Rectangle 2">
            <a:extLst>
              <a:ext uri="{FF2B5EF4-FFF2-40B4-BE49-F238E27FC236}">
                <a16:creationId xmlns:a16="http://schemas.microsoft.com/office/drawing/2014/main" id="{FC487E33-D1E9-49F6-B18E-BAA2E5DEB44E}"/>
              </a:ext>
            </a:extLst>
          </p:cNvPr>
          <p:cNvSpPr>
            <a:spLocks noChangeArrowheads="1"/>
          </p:cNvSpPr>
          <p:nvPr/>
        </p:nvSpPr>
        <p:spPr bwMode="auto">
          <a:xfrm>
            <a:off x="609600" y="857250"/>
            <a:ext cx="7842250" cy="661988"/>
          </a:xfrm>
          <a:prstGeom prst="roundRect">
            <a:avLst>
              <a:gd name="adj" fmla="val 16667"/>
            </a:avLst>
          </a:prstGeom>
          <a:solidFill>
            <a:srgbClr val="FFFF00"/>
          </a:solidFill>
          <a:ln w="15875" algn="ctr">
            <a:noFill/>
            <a:round/>
            <a:headEnd/>
            <a:tailEnd/>
          </a:ln>
          <a:effectLst>
            <a:innerShdw blurRad="63500" dist="50800" dir="2700000">
              <a:prstClr val="black">
                <a:alpha val="50000"/>
              </a:prstClr>
            </a:innerShdw>
          </a:effectLst>
        </p:spPr>
        <p:txBody>
          <a:bodyPr/>
          <a:lstStyle/>
          <a:p>
            <a:pPr>
              <a:spcBef>
                <a:spcPts val="750"/>
              </a:spcBef>
              <a:buClr>
                <a:srgbClr val="000000"/>
              </a:buClr>
              <a:buSzPct val="100000"/>
              <a:buFont typeface="Times New Roman" panose="02020603050405020304" pitchFamily="18" charset="0"/>
              <a:buNone/>
              <a:defRPr/>
            </a:pPr>
            <a:endParaRPr lang="en-US" altLang="en-US"/>
          </a:p>
        </p:txBody>
      </p:sp>
      <p:sp>
        <p:nvSpPr>
          <p:cNvPr id="11" name="Rectangle 3">
            <a:extLst>
              <a:ext uri="{FF2B5EF4-FFF2-40B4-BE49-F238E27FC236}">
                <a16:creationId xmlns:a16="http://schemas.microsoft.com/office/drawing/2014/main" id="{5BE70E3C-BC5C-4701-99ED-C16ADAA55D76}"/>
              </a:ext>
            </a:extLst>
          </p:cNvPr>
          <p:cNvSpPr txBox="1">
            <a:spLocks noChangeArrowheads="1"/>
          </p:cNvSpPr>
          <p:nvPr/>
        </p:nvSpPr>
        <p:spPr bwMode="auto">
          <a:xfrm>
            <a:off x="768350" y="857250"/>
            <a:ext cx="76898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a:buFont typeface="Times New Roman" panose="02020603050405020304" pitchFamily="18" charset="0"/>
              <a:buNone/>
            </a:pPr>
            <a:r>
              <a:rPr lang="en-US" altLang="en-US" sz="1800" dirty="0">
                <a:latin typeface="+mn-lt"/>
              </a:rPr>
              <a:t>Experimental studies over the last decade have given </a:t>
            </a:r>
            <a:r>
              <a:rPr lang="en-US" altLang="en-US" sz="1800" i="1" u="sng" dirty="0">
                <a:latin typeface="+mn-lt"/>
              </a:rPr>
              <a:t>confidence</a:t>
            </a:r>
            <a:r>
              <a:rPr lang="en-US" altLang="en-US" sz="1800" dirty="0">
                <a:latin typeface="+mn-lt"/>
              </a:rPr>
              <a:t> in the electroproduction method yielding the physical pion form factor</a:t>
            </a:r>
            <a:endParaRPr lang="en-US" altLang="en-US" sz="1800" baseline="-25000" dirty="0">
              <a:latin typeface="+mn-lt"/>
            </a:endParaRPr>
          </a:p>
        </p:txBody>
      </p:sp>
      <p:sp>
        <p:nvSpPr>
          <p:cNvPr id="12" name="Text Box 5">
            <a:extLst>
              <a:ext uri="{FF2B5EF4-FFF2-40B4-BE49-F238E27FC236}">
                <a16:creationId xmlns:a16="http://schemas.microsoft.com/office/drawing/2014/main" id="{A86EC666-B97C-4FD5-81A6-5C6A92FC76C5}"/>
              </a:ext>
            </a:extLst>
          </p:cNvPr>
          <p:cNvSpPr txBox="1">
            <a:spLocks noChangeArrowheads="1"/>
          </p:cNvSpPr>
          <p:nvPr/>
        </p:nvSpPr>
        <p:spPr bwMode="auto">
          <a:xfrm>
            <a:off x="572265" y="2988467"/>
            <a:ext cx="354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defTabSz="234950">
              <a:defRPr sz="1200">
                <a:solidFill>
                  <a:schemeClr val="bg1"/>
                </a:solidFill>
                <a:latin typeface="Arial" panose="020B0604020202020204" pitchFamily="34" charset="0"/>
                <a:cs typeface="Lucida Sans Unicode" panose="020B0602030504020204" pitchFamily="34" charset="0"/>
              </a:defRPr>
            </a:lvl1pPr>
            <a:lvl2pPr marL="280988" indent="176213" defTabSz="234950">
              <a:defRPr sz="1200">
                <a:solidFill>
                  <a:schemeClr val="bg1"/>
                </a:solidFill>
                <a:latin typeface="Arial" panose="020B0604020202020204" pitchFamily="34" charset="0"/>
                <a:cs typeface="Lucida Sans Unicode" panose="020B0602030504020204" pitchFamily="34" charset="0"/>
              </a:defRPr>
            </a:lvl2pPr>
            <a:lvl3pPr defTabSz="234950">
              <a:defRPr sz="1200">
                <a:solidFill>
                  <a:schemeClr val="bg1"/>
                </a:solidFill>
                <a:latin typeface="Arial" panose="020B0604020202020204" pitchFamily="34" charset="0"/>
                <a:cs typeface="Lucida Sans Unicode" panose="020B0602030504020204" pitchFamily="34" charset="0"/>
              </a:defRPr>
            </a:lvl3pPr>
            <a:lvl4pPr defTabSz="234950">
              <a:defRPr sz="1200">
                <a:solidFill>
                  <a:schemeClr val="bg1"/>
                </a:solidFill>
                <a:latin typeface="Arial" panose="020B0604020202020204" pitchFamily="34" charset="0"/>
                <a:cs typeface="Lucida Sans Unicode" panose="020B0602030504020204" pitchFamily="34" charset="0"/>
              </a:defRPr>
            </a:lvl4pPr>
            <a:lvl5pPr defTabSz="234950">
              <a:defRPr sz="1200">
                <a:solidFill>
                  <a:schemeClr val="bg1"/>
                </a:solidFill>
                <a:latin typeface="Arial" panose="020B0604020202020204" pitchFamily="34" charset="0"/>
                <a:cs typeface="Lucida Sans Unicode" panose="020B0602030504020204" pitchFamily="34" charset="0"/>
              </a:defRPr>
            </a:lvl5pPr>
            <a:lvl6pPr marL="25146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50000"/>
              </a:spcBef>
              <a:buFont typeface="Courier New" panose="02070309020205020404" pitchFamily="49" charset="0"/>
              <a:buChar char="o"/>
            </a:pPr>
            <a:r>
              <a:rPr lang="en-US" altLang="en-US" sz="1800" dirty="0" err="1">
                <a:solidFill>
                  <a:schemeClr val="tx1"/>
                </a:solidFill>
                <a:latin typeface="+mn-lt"/>
              </a:rPr>
              <a:t>F</a:t>
            </a:r>
            <a:r>
              <a:rPr lang="en-US" altLang="en-US" sz="1800" baseline="-25000" dirty="0" err="1">
                <a:solidFill>
                  <a:schemeClr val="tx1"/>
                </a:solidFill>
                <a:latin typeface="Symbol" panose="05050102010706020507" pitchFamily="18" charset="2"/>
              </a:rPr>
              <a:t>p</a:t>
            </a:r>
            <a:r>
              <a:rPr lang="en-US" altLang="en-US" sz="1800" dirty="0">
                <a:solidFill>
                  <a:schemeClr val="tx1"/>
                </a:solidFill>
                <a:latin typeface="+mn-lt"/>
              </a:rPr>
              <a:t> values do not depend on -t – confidence in applicability of model to the kinematic regime of the data</a:t>
            </a:r>
          </a:p>
        </p:txBody>
      </p:sp>
      <p:sp>
        <p:nvSpPr>
          <p:cNvPr id="13" name="Rectangle 3">
            <a:extLst>
              <a:ext uri="{FF2B5EF4-FFF2-40B4-BE49-F238E27FC236}">
                <a16:creationId xmlns:a16="http://schemas.microsoft.com/office/drawing/2014/main" id="{E2D890F1-30F6-41F6-9DC4-CB50DF413A66}"/>
              </a:ext>
            </a:extLst>
          </p:cNvPr>
          <p:cNvSpPr txBox="1">
            <a:spLocks noChangeArrowheads="1"/>
          </p:cNvSpPr>
          <p:nvPr/>
        </p:nvSpPr>
        <p:spPr bwMode="auto">
          <a:xfrm>
            <a:off x="228600" y="1621631"/>
            <a:ext cx="360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marL="0" indent="0">
              <a:buNone/>
            </a:pPr>
            <a:r>
              <a:rPr lang="en-US" altLang="en-US" sz="1800" dirty="0">
                <a:latin typeface="+mn-lt"/>
              </a:rPr>
              <a:t>Experimental studies include:</a:t>
            </a:r>
          </a:p>
        </p:txBody>
      </p:sp>
      <p:grpSp>
        <p:nvGrpSpPr>
          <p:cNvPr id="14" name="Group 4">
            <a:extLst>
              <a:ext uri="{FF2B5EF4-FFF2-40B4-BE49-F238E27FC236}">
                <a16:creationId xmlns:a16="http://schemas.microsoft.com/office/drawing/2014/main" id="{2DB50B70-5369-48F1-8D3F-61C7CCF970D2}"/>
              </a:ext>
            </a:extLst>
          </p:cNvPr>
          <p:cNvGrpSpPr>
            <a:grpSpLocks/>
          </p:cNvGrpSpPr>
          <p:nvPr/>
        </p:nvGrpSpPr>
        <p:grpSpPr bwMode="auto">
          <a:xfrm>
            <a:off x="4821238" y="1698625"/>
            <a:ext cx="4094162" cy="3949700"/>
            <a:chOff x="4593265" y="1142975"/>
            <a:chExt cx="4553514" cy="4540804"/>
          </a:xfrm>
        </p:grpSpPr>
        <p:pic>
          <p:nvPicPr>
            <p:cNvPr id="15" name="Picture 1">
              <a:extLst>
                <a:ext uri="{FF2B5EF4-FFF2-40B4-BE49-F238E27FC236}">
                  <a16:creationId xmlns:a16="http://schemas.microsoft.com/office/drawing/2014/main" id="{12A1E182-C180-4632-BFD2-AC9155E388A7}"/>
                </a:ext>
              </a:extLst>
            </p:cNvPr>
            <p:cNvPicPr>
              <a:picLocks noChangeAspect="1"/>
            </p:cNvPicPr>
            <p:nvPr/>
          </p:nvPicPr>
          <p:blipFill>
            <a:blip r:embed="rId3">
              <a:extLst>
                <a:ext uri="{28A0092B-C50C-407E-A947-70E740481C1C}">
                  <a14:useLocalDpi xmlns:a14="http://schemas.microsoft.com/office/drawing/2010/main" val="0"/>
                </a:ext>
              </a:extLst>
            </a:blip>
            <a:srcRect l="4443"/>
            <a:stretch>
              <a:fillRect/>
            </a:stretch>
          </p:blipFill>
          <p:spPr bwMode="auto">
            <a:xfrm>
              <a:off x="4593265" y="1142975"/>
              <a:ext cx="4553514" cy="454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5">
              <a:extLst>
                <a:ext uri="{FF2B5EF4-FFF2-40B4-BE49-F238E27FC236}">
                  <a16:creationId xmlns:a16="http://schemas.microsoft.com/office/drawing/2014/main" id="{36553A92-BC1A-4D56-AC29-2466F6DBE947}"/>
                </a:ext>
              </a:extLst>
            </p:cNvPr>
            <p:cNvSpPr txBox="1">
              <a:spLocks noChangeArrowheads="1"/>
            </p:cNvSpPr>
            <p:nvPr/>
          </p:nvSpPr>
          <p:spPr bwMode="auto">
            <a:xfrm>
              <a:off x="5029199" y="1295400"/>
              <a:ext cx="642321" cy="42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err="1">
                  <a:solidFill>
                    <a:schemeClr val="tx1"/>
                  </a:solidFill>
                </a:rPr>
                <a:t>F</a:t>
              </a:r>
              <a:r>
                <a:rPr lang="en-US" altLang="en-US" baseline="-25000" dirty="0" err="1">
                  <a:solidFill>
                    <a:schemeClr val="tx1"/>
                  </a:solidFill>
                  <a:latin typeface="Symbol" panose="05050102010706020507" pitchFamily="18" charset="2"/>
                </a:rPr>
                <a:t>p</a:t>
              </a:r>
              <a:r>
                <a:rPr lang="en-US" altLang="en-US" dirty="0">
                  <a:solidFill>
                    <a:schemeClr val="tx1"/>
                  </a:solidFill>
                </a:rPr>
                <a:t> </a:t>
              </a:r>
            </a:p>
          </p:txBody>
        </p:sp>
        <p:graphicFrame>
          <p:nvGraphicFramePr>
            <p:cNvPr id="17" name="Object 3">
              <a:extLst>
                <a:ext uri="{FF2B5EF4-FFF2-40B4-BE49-F238E27FC236}">
                  <a16:creationId xmlns:a16="http://schemas.microsoft.com/office/drawing/2014/main" id="{B49B59AD-FAF8-441D-B39A-3995E84C2B5A}"/>
                </a:ext>
              </a:extLst>
            </p:cNvPr>
            <p:cNvGraphicFramePr>
              <a:graphicFrameLocks noChangeAspect="1"/>
            </p:cNvGraphicFramePr>
            <p:nvPr>
              <p:extLst>
                <p:ext uri="{D42A27DB-BD31-4B8C-83A1-F6EECF244321}">
                  <p14:modId xmlns:p14="http://schemas.microsoft.com/office/powerpoint/2010/main" val="3183044694"/>
                </p:ext>
              </p:extLst>
            </p:nvPr>
          </p:nvGraphicFramePr>
          <p:xfrm>
            <a:off x="5040313" y="3581400"/>
            <a:ext cx="1404257" cy="744518"/>
          </p:xfrm>
          <a:graphic>
            <a:graphicData uri="http://schemas.openxmlformats.org/presentationml/2006/ole">
              <mc:AlternateContent xmlns:mc="http://schemas.openxmlformats.org/markup-compatibility/2006">
                <mc:Choice xmlns:v="urn:schemas-microsoft-com:vml" Requires="v">
                  <p:oleObj spid="_x0000_s7187" name="Equation" r:id="rId4" imgW="863225" imgH="457002" progId="Equation.3">
                    <p:embed/>
                  </p:oleObj>
                </mc:Choice>
                <mc:Fallback>
                  <p:oleObj name="Equation" r:id="rId4" imgW="863225" imgH="457002" progId="Equation.3">
                    <p:embed/>
                    <p:pic>
                      <p:nvPicPr>
                        <p:cNvPr id="9" name="Object 3">
                          <a:extLst>
                            <a:ext uri="{FF2B5EF4-FFF2-40B4-BE49-F238E27FC236}">
                              <a16:creationId xmlns:a16="http://schemas.microsoft.com/office/drawing/2014/main" id="{FB9C1F46-7566-4F47-A4F2-C8A5786FE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3581400"/>
                          <a:ext cx="1404257" cy="744518"/>
                        </a:xfrm>
                        <a:prstGeom prst="rect">
                          <a:avLst/>
                        </a:prstGeom>
                        <a:noFill/>
                        <a:ln>
                          <a:noFill/>
                        </a:ln>
                      </p:spPr>
                    </p:pic>
                  </p:oleObj>
                </mc:Fallback>
              </mc:AlternateContent>
            </a:graphicData>
          </a:graphic>
        </p:graphicFrame>
      </p:grpSp>
      <p:sp>
        <p:nvSpPr>
          <p:cNvPr id="18" name="Rectangle 3">
            <a:extLst>
              <a:ext uri="{FF2B5EF4-FFF2-40B4-BE49-F238E27FC236}">
                <a16:creationId xmlns:a16="http://schemas.microsoft.com/office/drawing/2014/main" id="{331B1A96-51D8-46F0-BB1C-E34897D5D777}"/>
              </a:ext>
            </a:extLst>
          </p:cNvPr>
          <p:cNvSpPr txBox="1">
            <a:spLocks noChangeArrowheads="1"/>
          </p:cNvSpPr>
          <p:nvPr/>
        </p:nvSpPr>
        <p:spPr bwMode="auto">
          <a:xfrm>
            <a:off x="236537" y="2105026"/>
            <a:ext cx="3452813"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a:buFont typeface="Wingdings" panose="05000000000000000000" pitchFamily="2" charset="2"/>
              <a:buChar char="q"/>
            </a:pPr>
            <a:r>
              <a:rPr lang="en-US" altLang="en-US" sz="1800" dirty="0">
                <a:latin typeface="+mn-lt"/>
              </a:rPr>
              <a:t>Take data covering a range in –t and compare with theoretical expectation</a:t>
            </a:r>
          </a:p>
        </p:txBody>
      </p:sp>
      <p:sp>
        <p:nvSpPr>
          <p:cNvPr id="19" name="Rectangle 3">
            <a:extLst>
              <a:ext uri="{FF2B5EF4-FFF2-40B4-BE49-F238E27FC236}">
                <a16:creationId xmlns:a16="http://schemas.microsoft.com/office/drawing/2014/main" id="{25701A2E-4ED3-4F93-B6D5-E3DCBF321EAA}"/>
              </a:ext>
            </a:extLst>
          </p:cNvPr>
          <p:cNvSpPr txBox="1">
            <a:spLocks noChangeArrowheads="1"/>
          </p:cNvSpPr>
          <p:nvPr/>
        </p:nvSpPr>
        <p:spPr bwMode="auto">
          <a:xfrm>
            <a:off x="236537" y="4197042"/>
            <a:ext cx="387902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42900">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1pPr>
            <a:lvl2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3pPr>
            <a:lvl4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4pPr>
            <a:lvl5pPr>
              <a:spcBef>
                <a:spcPts val="600"/>
              </a:spcBef>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Arial" panose="020B0604020202020204" pitchFamily="34" charset="0"/>
                <a:cs typeface="Lucida Sans Unicode" panose="020B0602030504020204" pitchFamily="34" charset="0"/>
              </a:defRPr>
            </a:lvl9pPr>
          </a:lstStyle>
          <a:p>
            <a:pPr>
              <a:buFont typeface="Wingdings" panose="05000000000000000000" pitchFamily="2" charset="2"/>
              <a:buChar char="q"/>
            </a:pPr>
            <a:r>
              <a:rPr lang="en-US" altLang="en-US" sz="1800" dirty="0">
                <a:latin typeface="+mn-lt"/>
              </a:rPr>
              <a:t>Verify that the pion pole diagram is the dominant contribution in the reaction mechanism</a:t>
            </a:r>
          </a:p>
        </p:txBody>
      </p:sp>
      <p:sp>
        <p:nvSpPr>
          <p:cNvPr id="20" name="Text Box 5">
            <a:extLst>
              <a:ext uri="{FF2B5EF4-FFF2-40B4-BE49-F238E27FC236}">
                <a16:creationId xmlns:a16="http://schemas.microsoft.com/office/drawing/2014/main" id="{A06261E9-7C45-4026-8969-F0E6D89E85FB}"/>
              </a:ext>
            </a:extLst>
          </p:cNvPr>
          <p:cNvSpPr txBox="1">
            <a:spLocks noChangeArrowheads="1"/>
          </p:cNvSpPr>
          <p:nvPr/>
        </p:nvSpPr>
        <p:spPr bwMode="auto">
          <a:xfrm>
            <a:off x="569913" y="5081588"/>
            <a:ext cx="38496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defTabSz="234950">
              <a:defRPr sz="1200">
                <a:solidFill>
                  <a:schemeClr val="bg1"/>
                </a:solidFill>
                <a:latin typeface="Arial" panose="020B0604020202020204" pitchFamily="34" charset="0"/>
                <a:cs typeface="Lucida Sans Unicode" panose="020B0602030504020204" pitchFamily="34" charset="0"/>
              </a:defRPr>
            </a:lvl1pPr>
            <a:lvl2pPr marL="280988" indent="176213" defTabSz="234950">
              <a:defRPr sz="1200">
                <a:solidFill>
                  <a:schemeClr val="bg1"/>
                </a:solidFill>
                <a:latin typeface="Arial" panose="020B0604020202020204" pitchFamily="34" charset="0"/>
                <a:cs typeface="Lucida Sans Unicode" panose="020B0602030504020204" pitchFamily="34" charset="0"/>
              </a:defRPr>
            </a:lvl2pPr>
            <a:lvl3pPr defTabSz="234950">
              <a:defRPr sz="1200">
                <a:solidFill>
                  <a:schemeClr val="bg1"/>
                </a:solidFill>
                <a:latin typeface="Arial" panose="020B0604020202020204" pitchFamily="34" charset="0"/>
                <a:cs typeface="Lucida Sans Unicode" panose="020B0602030504020204" pitchFamily="34" charset="0"/>
              </a:defRPr>
            </a:lvl3pPr>
            <a:lvl4pPr defTabSz="234950">
              <a:defRPr sz="1200">
                <a:solidFill>
                  <a:schemeClr val="bg1"/>
                </a:solidFill>
                <a:latin typeface="Arial" panose="020B0604020202020204" pitchFamily="34" charset="0"/>
                <a:cs typeface="Lucida Sans Unicode" panose="020B0602030504020204" pitchFamily="34" charset="0"/>
              </a:defRPr>
            </a:lvl4pPr>
            <a:lvl5pPr defTabSz="234950">
              <a:defRPr sz="1200">
                <a:solidFill>
                  <a:schemeClr val="bg1"/>
                </a:solidFill>
                <a:latin typeface="Arial" panose="020B0604020202020204" pitchFamily="34" charset="0"/>
                <a:cs typeface="Lucida Sans Unicode" panose="020B0602030504020204" pitchFamily="34" charset="0"/>
              </a:defRPr>
            </a:lvl5pPr>
            <a:lvl6pPr marL="25146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23495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50000"/>
              </a:spcBef>
              <a:buFont typeface="Courier New" panose="02070309020205020404" pitchFamily="49" charset="0"/>
              <a:buChar char="o"/>
            </a:pPr>
            <a:r>
              <a:rPr lang="en-US" altLang="en-US" sz="1800" dirty="0">
                <a:solidFill>
                  <a:schemeClr val="tx1"/>
                </a:solidFill>
                <a:latin typeface="+mn-lt"/>
              </a:rPr>
              <a:t>R</a:t>
            </a:r>
            <a:r>
              <a:rPr lang="en-US" altLang="en-US" sz="1800" baseline="-25000" dirty="0">
                <a:solidFill>
                  <a:schemeClr val="tx1"/>
                </a:solidFill>
                <a:latin typeface="+mn-lt"/>
              </a:rPr>
              <a:t>L</a:t>
            </a:r>
            <a:r>
              <a:rPr lang="en-US" altLang="en-US" sz="1800" dirty="0">
                <a:solidFill>
                  <a:schemeClr val="tx1"/>
                </a:solidFill>
                <a:latin typeface="+mn-lt"/>
              </a:rPr>
              <a:t> (= </a:t>
            </a:r>
            <a:r>
              <a:rPr lang="en-US" altLang="en-US" sz="1800" dirty="0" err="1">
                <a:solidFill>
                  <a:schemeClr val="tx1"/>
                </a:solidFill>
                <a:latin typeface="Symbol" panose="05050102010706020507" pitchFamily="18" charset="2"/>
              </a:rPr>
              <a:t>s</a:t>
            </a:r>
            <a:r>
              <a:rPr lang="en-US" altLang="en-US" sz="1800" baseline="-25000" dirty="0" err="1">
                <a:solidFill>
                  <a:schemeClr val="tx1"/>
                </a:solidFill>
                <a:latin typeface="+mn-lt"/>
              </a:rPr>
              <a:t>L</a:t>
            </a:r>
            <a:r>
              <a:rPr lang="en-US" altLang="en-US" sz="1800" dirty="0">
                <a:solidFill>
                  <a:schemeClr val="tx1"/>
                </a:solidFill>
                <a:latin typeface="+mn-lt"/>
              </a:rPr>
              <a:t>(</a:t>
            </a:r>
            <a:r>
              <a:rPr lang="en-US" altLang="en-US" sz="1800" dirty="0">
                <a:solidFill>
                  <a:schemeClr val="tx1"/>
                </a:solidFill>
                <a:latin typeface="Symbol" panose="05050102010706020507" pitchFamily="18" charset="2"/>
              </a:rPr>
              <a:t>p</a:t>
            </a:r>
            <a:r>
              <a:rPr lang="en-US" altLang="en-US" sz="1800" baseline="30000" dirty="0">
                <a:solidFill>
                  <a:schemeClr val="tx1"/>
                </a:solidFill>
                <a:latin typeface="+mn-lt"/>
              </a:rPr>
              <a:t>-</a:t>
            </a:r>
            <a:r>
              <a:rPr lang="en-US" altLang="en-US" sz="1800" dirty="0">
                <a:solidFill>
                  <a:schemeClr val="tx1"/>
                </a:solidFill>
                <a:latin typeface="+mn-lt"/>
              </a:rPr>
              <a:t>)/</a:t>
            </a:r>
            <a:r>
              <a:rPr lang="en-US" altLang="en-US" sz="1800" dirty="0" err="1">
                <a:solidFill>
                  <a:schemeClr val="tx1"/>
                </a:solidFill>
                <a:latin typeface="Symbol" panose="05050102010706020507" pitchFamily="18" charset="2"/>
              </a:rPr>
              <a:t>s</a:t>
            </a:r>
            <a:r>
              <a:rPr lang="en-US" altLang="en-US" sz="1800" baseline="-25000" dirty="0" err="1">
                <a:solidFill>
                  <a:schemeClr val="tx1"/>
                </a:solidFill>
                <a:latin typeface="+mn-lt"/>
              </a:rPr>
              <a:t>L</a:t>
            </a:r>
            <a:r>
              <a:rPr lang="en-US" altLang="en-US" sz="1800" dirty="0">
                <a:solidFill>
                  <a:schemeClr val="tx1"/>
                </a:solidFill>
                <a:latin typeface="+mn-lt"/>
              </a:rPr>
              <a:t>(</a:t>
            </a:r>
            <a:r>
              <a:rPr lang="en-US" altLang="en-US" sz="1800" dirty="0">
                <a:solidFill>
                  <a:schemeClr val="tx1"/>
                </a:solidFill>
                <a:latin typeface="Symbol" panose="05050102010706020507" pitchFamily="18" charset="2"/>
              </a:rPr>
              <a:t>p</a:t>
            </a:r>
            <a:r>
              <a:rPr lang="en-US" altLang="en-US" sz="1800" baseline="30000" dirty="0">
                <a:solidFill>
                  <a:schemeClr val="tx1"/>
                </a:solidFill>
                <a:latin typeface="+mn-lt"/>
              </a:rPr>
              <a:t>+</a:t>
            </a:r>
            <a:r>
              <a:rPr lang="en-US" altLang="en-US" sz="1800" dirty="0">
                <a:solidFill>
                  <a:schemeClr val="tx1"/>
                </a:solidFill>
                <a:latin typeface="+mn-lt"/>
              </a:rPr>
              <a:t>)) approaches the pion charge ratio, consistent with pion pole dominance</a:t>
            </a:r>
          </a:p>
        </p:txBody>
      </p:sp>
      <p:sp>
        <p:nvSpPr>
          <p:cNvPr id="21" name="Right Arrow 1">
            <a:extLst>
              <a:ext uri="{FF2B5EF4-FFF2-40B4-BE49-F238E27FC236}">
                <a16:creationId xmlns:a16="http://schemas.microsoft.com/office/drawing/2014/main" id="{3757A4F5-0244-46BC-A68D-3D329D9C7E25}"/>
              </a:ext>
            </a:extLst>
          </p:cNvPr>
          <p:cNvSpPr>
            <a:spLocks noChangeArrowheads="1"/>
          </p:cNvSpPr>
          <p:nvPr/>
        </p:nvSpPr>
        <p:spPr bwMode="auto">
          <a:xfrm>
            <a:off x="4029003" y="2444440"/>
            <a:ext cx="661988" cy="307975"/>
          </a:xfrm>
          <a:prstGeom prst="rightArrow">
            <a:avLst>
              <a:gd name="adj1" fmla="val 50000"/>
              <a:gd name="adj2" fmla="val 49993"/>
            </a:avLst>
          </a:prstGeom>
          <a:solidFill>
            <a:srgbClr val="FFFF00"/>
          </a:solidFill>
          <a:ln w="9525" algn="ctr">
            <a:solidFill>
              <a:schemeClr val="tx1"/>
            </a:solidFill>
            <a:round/>
            <a:headEnd/>
            <a:tailEnd/>
          </a:ln>
          <a:effectLst>
            <a:innerShdw blurRad="63500" dist="50800" dir="2700000">
              <a:prstClr val="black">
                <a:alpha val="50000"/>
              </a:prstClr>
            </a:innerShdw>
          </a:effectLst>
        </p:spPr>
        <p:txBody>
          <a:bodyPr/>
          <a:lstStyle/>
          <a:p>
            <a:pPr>
              <a:spcBef>
                <a:spcPts val="750"/>
              </a:spcBef>
              <a:buClr>
                <a:srgbClr val="000000"/>
              </a:buClr>
              <a:buSzPct val="100000"/>
              <a:buFont typeface="Times New Roman" panose="02020603050405020304" pitchFamily="18" charset="0"/>
              <a:buNone/>
              <a:defRPr/>
            </a:pPr>
            <a:endParaRPr lang="en-US" altLang="en-US"/>
          </a:p>
        </p:txBody>
      </p:sp>
      <p:sp>
        <p:nvSpPr>
          <p:cNvPr id="22" name="Right Arrow 18">
            <a:extLst>
              <a:ext uri="{FF2B5EF4-FFF2-40B4-BE49-F238E27FC236}">
                <a16:creationId xmlns:a16="http://schemas.microsoft.com/office/drawing/2014/main" id="{7DBB7401-E81D-45ED-ACDC-392A3F1490D3}"/>
              </a:ext>
            </a:extLst>
          </p:cNvPr>
          <p:cNvSpPr>
            <a:spLocks noChangeArrowheads="1"/>
          </p:cNvSpPr>
          <p:nvPr/>
        </p:nvSpPr>
        <p:spPr bwMode="auto">
          <a:xfrm>
            <a:off x="4025900" y="4594224"/>
            <a:ext cx="661988" cy="320675"/>
          </a:xfrm>
          <a:prstGeom prst="rightArrow">
            <a:avLst>
              <a:gd name="adj1" fmla="val 50000"/>
              <a:gd name="adj2" fmla="val 49993"/>
            </a:avLst>
          </a:prstGeom>
          <a:solidFill>
            <a:srgbClr val="66FF33"/>
          </a:solidFill>
          <a:ln w="9525" algn="ctr">
            <a:solidFill>
              <a:schemeClr val="tx1"/>
            </a:solidFill>
            <a:round/>
            <a:headEnd/>
            <a:tailEnd/>
          </a:ln>
          <a:effectLst>
            <a:innerShdw blurRad="63500" dist="50800" dir="2700000">
              <a:prstClr val="black">
                <a:alpha val="50000"/>
              </a:prstClr>
            </a:innerShdw>
          </a:effectLst>
        </p:spPr>
        <p:txBody>
          <a:bodyPr/>
          <a:lstStyle/>
          <a:p>
            <a:pPr>
              <a:spcBef>
                <a:spcPts val="750"/>
              </a:spcBef>
              <a:buClr>
                <a:srgbClr val="000000"/>
              </a:buClr>
              <a:buSzPct val="100000"/>
              <a:buFont typeface="Times New Roman" panose="02020603050405020304" pitchFamily="18" charset="0"/>
              <a:buNone/>
              <a:defRPr/>
            </a:pPr>
            <a:endParaRPr lang="en-US" altLang="en-US"/>
          </a:p>
        </p:txBody>
      </p:sp>
      <p:sp>
        <p:nvSpPr>
          <p:cNvPr id="23" name="TextBox 21">
            <a:extLst>
              <a:ext uri="{FF2B5EF4-FFF2-40B4-BE49-F238E27FC236}">
                <a16:creationId xmlns:a16="http://schemas.microsoft.com/office/drawing/2014/main" id="{770B3920-639C-482A-830E-61DED63EABDF}"/>
              </a:ext>
            </a:extLst>
          </p:cNvPr>
          <p:cNvSpPr txBox="1">
            <a:spLocks noChangeArrowheads="1"/>
          </p:cNvSpPr>
          <p:nvPr/>
        </p:nvSpPr>
        <p:spPr bwMode="auto">
          <a:xfrm>
            <a:off x="5213196" y="5753017"/>
            <a:ext cx="3870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i="1" dirty="0">
                <a:solidFill>
                  <a:srgbClr val="008000"/>
                </a:solidFill>
                <a:cs typeface="Times New Roman" panose="02020603050405020304" pitchFamily="18" charset="0"/>
              </a:rPr>
              <a:t>[T. Horn, C.D. Roberts, J. Phys. G</a:t>
            </a:r>
            <a:r>
              <a:rPr lang="en-US" altLang="en-US" b="1" i="1" dirty="0">
                <a:solidFill>
                  <a:srgbClr val="008000"/>
                </a:solidFill>
                <a:cs typeface="Times New Roman" panose="02020603050405020304" pitchFamily="18" charset="0"/>
              </a:rPr>
              <a:t>43</a:t>
            </a:r>
            <a:r>
              <a:rPr lang="en-US" altLang="en-US" i="1" dirty="0">
                <a:solidFill>
                  <a:srgbClr val="008000"/>
                </a:solidFill>
                <a:cs typeface="Times New Roman" panose="02020603050405020304" pitchFamily="18" charset="0"/>
              </a:rPr>
              <a:t> (</a:t>
            </a:r>
            <a:r>
              <a:rPr lang="en-US" altLang="en-US" b="1" i="1" dirty="0">
                <a:solidFill>
                  <a:srgbClr val="008000"/>
                </a:solidFill>
                <a:cs typeface="Times New Roman" panose="02020603050405020304" pitchFamily="18" charset="0"/>
              </a:rPr>
              <a:t>2016</a:t>
            </a:r>
            <a:r>
              <a:rPr lang="en-US" altLang="en-US" i="1" dirty="0">
                <a:solidFill>
                  <a:srgbClr val="008000"/>
                </a:solidFill>
                <a:cs typeface="Times New Roman" panose="02020603050405020304" pitchFamily="18" charset="0"/>
              </a:rPr>
              <a:t>) no.7, 073001]</a:t>
            </a:r>
          </a:p>
        </p:txBody>
      </p:sp>
      <p:sp>
        <p:nvSpPr>
          <p:cNvPr id="24" name="Text Box 7">
            <a:extLst>
              <a:ext uri="{FF2B5EF4-FFF2-40B4-BE49-F238E27FC236}">
                <a16:creationId xmlns:a16="http://schemas.microsoft.com/office/drawing/2014/main" id="{400A6265-A35C-45B6-9F2B-074B63F0A8BB}"/>
              </a:ext>
            </a:extLst>
          </p:cNvPr>
          <p:cNvSpPr txBox="1">
            <a:spLocks noChangeArrowheads="1"/>
          </p:cNvSpPr>
          <p:nvPr/>
        </p:nvSpPr>
        <p:spPr bwMode="auto">
          <a:xfrm>
            <a:off x="486411" y="6030016"/>
            <a:ext cx="4194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i="1" dirty="0">
                <a:solidFill>
                  <a:srgbClr val="147806"/>
                </a:solidFill>
                <a:cs typeface="Times New Roman" panose="02020603050405020304" pitchFamily="18" charset="0"/>
              </a:rPr>
              <a:t>[G. Huber et al, PRL</a:t>
            </a:r>
            <a:r>
              <a:rPr lang="en-US" altLang="en-US" b="1" i="1" dirty="0">
                <a:solidFill>
                  <a:srgbClr val="147806"/>
                </a:solidFill>
                <a:cs typeface="Times New Roman" panose="02020603050405020304" pitchFamily="18" charset="0"/>
              </a:rPr>
              <a:t>112</a:t>
            </a:r>
            <a:r>
              <a:rPr lang="en-US" altLang="en-US" i="1" dirty="0">
                <a:solidFill>
                  <a:srgbClr val="147806"/>
                </a:solidFill>
                <a:cs typeface="Times New Roman" panose="02020603050405020304" pitchFamily="18" charset="0"/>
              </a:rPr>
              <a:t> (</a:t>
            </a:r>
            <a:r>
              <a:rPr lang="en-US" altLang="en-US" b="1" i="1" dirty="0">
                <a:solidFill>
                  <a:srgbClr val="147806"/>
                </a:solidFill>
                <a:cs typeface="Times New Roman" panose="02020603050405020304" pitchFamily="18" charset="0"/>
              </a:rPr>
              <a:t>2014</a:t>
            </a:r>
            <a:r>
              <a:rPr lang="en-US" altLang="en-US" i="1" dirty="0">
                <a:solidFill>
                  <a:srgbClr val="147806"/>
                </a:solidFill>
                <a:cs typeface="Times New Roman" panose="02020603050405020304" pitchFamily="18" charset="0"/>
              </a:rPr>
              <a:t>)182501]</a:t>
            </a:r>
          </a:p>
        </p:txBody>
      </p:sp>
      <p:sp>
        <p:nvSpPr>
          <p:cNvPr id="25" name="TextBox 24">
            <a:extLst>
              <a:ext uri="{FF2B5EF4-FFF2-40B4-BE49-F238E27FC236}">
                <a16:creationId xmlns:a16="http://schemas.microsoft.com/office/drawing/2014/main" id="{F5E53967-497C-46FE-8F11-AA3C4EC3CA97}"/>
              </a:ext>
            </a:extLst>
          </p:cNvPr>
          <p:cNvSpPr txBox="1">
            <a:spLocks noChangeArrowheads="1"/>
          </p:cNvSpPr>
          <p:nvPr/>
        </p:nvSpPr>
        <p:spPr bwMode="auto">
          <a:xfrm>
            <a:off x="6443663" y="3302000"/>
            <a:ext cx="117633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dirty="0">
                <a:solidFill>
                  <a:schemeClr val="tx1"/>
                </a:solidFill>
                <a:cs typeface="Times New Roman" panose="02020603050405020304" pitchFamily="18" charset="0"/>
              </a:rPr>
              <a:t>-t [GeV</a:t>
            </a:r>
            <a:r>
              <a:rPr lang="en-US" altLang="en-US" b="1" baseline="30000" dirty="0">
                <a:solidFill>
                  <a:schemeClr val="tx1"/>
                </a:solidFill>
                <a:cs typeface="Times New Roman" panose="02020603050405020304" pitchFamily="18" charset="0"/>
              </a:rPr>
              <a:t>2</a:t>
            </a:r>
            <a:r>
              <a:rPr lang="en-US" altLang="en-US" b="1" dirty="0">
                <a:solidFill>
                  <a:schemeClr val="tx1"/>
                </a:solidFill>
                <a:cs typeface="Times New Roman" panose="02020603050405020304" pitchFamily="18" charset="0"/>
              </a:rPr>
              <a:t>]</a:t>
            </a:r>
          </a:p>
        </p:txBody>
      </p:sp>
      <p:sp>
        <p:nvSpPr>
          <p:cNvPr id="26" name="Rectangle 1">
            <a:extLst>
              <a:ext uri="{FF2B5EF4-FFF2-40B4-BE49-F238E27FC236}">
                <a16:creationId xmlns:a16="http://schemas.microsoft.com/office/drawing/2014/main" id="{B4488CEE-2AF5-4A4E-9B2B-631682B57EF8}"/>
              </a:ext>
            </a:extLst>
          </p:cNvPr>
          <p:cNvSpPr>
            <a:spLocks noChangeArrowheads="1"/>
          </p:cNvSpPr>
          <p:nvPr/>
        </p:nvSpPr>
        <p:spPr bwMode="auto">
          <a:xfrm>
            <a:off x="6553200" y="5345113"/>
            <a:ext cx="762000" cy="303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spcBef>
                <a:spcPts val="750"/>
              </a:spcBef>
              <a:buClr>
                <a:srgbClr val="000000"/>
              </a:buClr>
              <a:buSzPct val="100000"/>
              <a:buFont typeface="Times New Roman" panose="02020603050405020304" pitchFamily="18" charset="0"/>
              <a:buNone/>
            </a:pPr>
            <a:endParaRPr lang="en-US" altLang="en-US"/>
          </a:p>
        </p:txBody>
      </p:sp>
      <p:sp>
        <p:nvSpPr>
          <p:cNvPr id="27" name="TextBox 16">
            <a:extLst>
              <a:ext uri="{FF2B5EF4-FFF2-40B4-BE49-F238E27FC236}">
                <a16:creationId xmlns:a16="http://schemas.microsoft.com/office/drawing/2014/main" id="{6665FAD1-C2F6-4F6C-A84F-7FCFE9CEEDDB}"/>
              </a:ext>
            </a:extLst>
          </p:cNvPr>
          <p:cNvSpPr txBox="1">
            <a:spLocks noChangeArrowheads="1"/>
          </p:cNvSpPr>
          <p:nvPr/>
        </p:nvSpPr>
        <p:spPr bwMode="auto">
          <a:xfrm>
            <a:off x="6443663" y="5386388"/>
            <a:ext cx="117633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b="1">
                <a:solidFill>
                  <a:schemeClr val="tx1"/>
                </a:solidFill>
                <a:cs typeface="Times New Roman" panose="02020603050405020304" pitchFamily="18" charset="0"/>
              </a:rPr>
              <a:t>-t [GeV</a:t>
            </a:r>
            <a:r>
              <a:rPr lang="en-US" altLang="en-US" b="1" baseline="30000">
                <a:solidFill>
                  <a:schemeClr val="tx1"/>
                </a:solidFill>
                <a:cs typeface="Times New Roman" panose="02020603050405020304" pitchFamily="18" charset="0"/>
              </a:rPr>
              <a:t>2</a:t>
            </a:r>
            <a:r>
              <a:rPr lang="en-US" altLang="en-US" b="1">
                <a:solidFill>
                  <a:schemeClr val="tx1"/>
                </a:solidFill>
                <a:cs typeface="Times New Roman" panose="02020603050405020304" pitchFamily="18" charset="0"/>
              </a:rPr>
              <a:t>]</a:t>
            </a:r>
          </a:p>
        </p:txBody>
      </p:sp>
    </p:spTree>
    <p:extLst>
      <p:ext uri="{BB962C8B-B14F-4D97-AF65-F5344CB8AC3E}">
        <p14:creationId xmlns:p14="http://schemas.microsoft.com/office/powerpoint/2010/main" val="1549300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28</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cap="none" dirty="0"/>
              <a:t>Kaon structure functions – gluon pdfs</a:t>
            </a:r>
            <a:endParaRPr lang="en-US" altLang="en-US" sz="3600" dirty="0"/>
          </a:p>
        </p:txBody>
      </p:sp>
      <p:pic>
        <p:nvPicPr>
          <p:cNvPr id="5" name="Picture 2">
            <a:extLst>
              <a:ext uri="{FF2B5EF4-FFF2-40B4-BE49-F238E27FC236}">
                <a16:creationId xmlns:a16="http://schemas.microsoft.com/office/drawing/2014/main" id="{8279C794-1002-4350-B308-62CFDAD3D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588" y="1074738"/>
            <a:ext cx="4979987"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F0677081-C30A-4AAA-A94E-73E76C937511}"/>
              </a:ext>
            </a:extLst>
          </p:cNvPr>
          <p:cNvSpPr txBox="1">
            <a:spLocks noChangeArrowheads="1"/>
          </p:cNvSpPr>
          <p:nvPr/>
        </p:nvSpPr>
        <p:spPr bwMode="auto">
          <a:xfrm>
            <a:off x="274638" y="4632325"/>
            <a:ext cx="88423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1200">
                <a:solidFill>
                  <a:schemeClr val="bg1"/>
                </a:solidFill>
                <a:latin typeface="Arial" panose="020B0604020202020204" pitchFamily="34" charset="0"/>
                <a:cs typeface="Lucida Sans Unicode" panose="020B0602030504020204" pitchFamily="34" charset="0"/>
              </a:defRPr>
            </a:lvl1pPr>
            <a:lvl2pPr defTabSz="912813">
              <a:defRPr sz="1200">
                <a:solidFill>
                  <a:schemeClr val="bg1"/>
                </a:solidFill>
                <a:latin typeface="Arial" panose="020B0604020202020204" pitchFamily="34" charset="0"/>
                <a:cs typeface="Lucida Sans Unicode" panose="020B0602030504020204" pitchFamily="34" charset="0"/>
              </a:defRPr>
            </a:lvl2pPr>
            <a:lvl3pPr marL="1141413" indent="-227013" defTabSz="912813">
              <a:defRPr sz="1200">
                <a:solidFill>
                  <a:schemeClr val="bg1"/>
                </a:solidFill>
                <a:latin typeface="Arial" panose="020B0604020202020204" pitchFamily="34" charset="0"/>
                <a:cs typeface="Lucida Sans Unicode" panose="020B0602030504020204" pitchFamily="34" charset="0"/>
              </a:defRPr>
            </a:lvl3pPr>
            <a:lvl4pPr marL="1598613" indent="-227013" defTabSz="912813">
              <a:defRPr sz="1200">
                <a:solidFill>
                  <a:schemeClr val="bg1"/>
                </a:solidFill>
                <a:latin typeface="Arial" panose="020B0604020202020204" pitchFamily="34" charset="0"/>
                <a:cs typeface="Lucida Sans Unicode" panose="020B0602030504020204" pitchFamily="34" charset="0"/>
              </a:defRPr>
            </a:lvl4pPr>
            <a:lvl5pPr marL="2055813" indent="-227013" defTabSz="912813">
              <a:defRPr sz="1200">
                <a:solidFill>
                  <a:schemeClr val="bg1"/>
                </a:solidFill>
                <a:latin typeface="Arial" panose="020B0604020202020204" pitchFamily="34" charset="0"/>
                <a:cs typeface="Lucida Sans Unicode" panose="020B0602030504020204" pitchFamily="34" charset="0"/>
              </a:defRPr>
            </a:lvl5pPr>
            <a:lvl6pPr marL="25130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02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74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46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Aft>
                <a:spcPts val="600"/>
              </a:spcAft>
            </a:pPr>
            <a:r>
              <a:rPr lang="en-US" altLang="en-US" sz="1800" dirty="0">
                <a:solidFill>
                  <a:srgbClr val="000000"/>
                </a:solidFill>
                <a:cs typeface="Arial" panose="020B0604020202020204" pitchFamily="34" charset="0"/>
              </a:rPr>
              <a:t>Thus, at a given scale, there is far </a:t>
            </a:r>
            <a:r>
              <a:rPr lang="en-US" altLang="en-US" sz="1800" b="1" dirty="0">
                <a:solidFill>
                  <a:srgbClr val="0000FF"/>
                </a:solidFill>
                <a:cs typeface="Arial" panose="020B0604020202020204" pitchFamily="34" charset="0"/>
              </a:rPr>
              <a:t>less glue in the kaon than in the pion</a:t>
            </a:r>
            <a:r>
              <a:rPr lang="en-US" altLang="en-US" sz="1800" dirty="0">
                <a:solidFill>
                  <a:srgbClr val="000000"/>
                </a:solidFill>
                <a:cs typeface="Arial" panose="020B0604020202020204" pitchFamily="34" charset="0"/>
              </a:rPr>
              <a:t>: </a:t>
            </a:r>
          </a:p>
          <a:p>
            <a:pPr lvl="1" eaLnBrk="1" hangingPunct="1">
              <a:spcAft>
                <a:spcPts val="600"/>
              </a:spcAft>
              <a:buFont typeface="Wingdings" panose="05000000000000000000" pitchFamily="2" charset="2"/>
              <a:buChar char="q"/>
            </a:pPr>
            <a:r>
              <a:rPr lang="en-US" altLang="en-US" sz="1600" dirty="0">
                <a:solidFill>
                  <a:srgbClr val="000000"/>
                </a:solidFill>
                <a:cs typeface="Arial" panose="020B0604020202020204" pitchFamily="34" charset="0"/>
              </a:rPr>
              <a:t>heavier quarks radiate less readily than lighter quarks</a:t>
            </a:r>
          </a:p>
          <a:p>
            <a:pPr lvl="1" eaLnBrk="1" hangingPunct="1">
              <a:spcAft>
                <a:spcPts val="600"/>
              </a:spcAft>
              <a:buFont typeface="Wingdings" panose="05000000000000000000" pitchFamily="2" charset="2"/>
              <a:buChar char="q"/>
            </a:pPr>
            <a:r>
              <a:rPr lang="en-US" altLang="en-US" sz="1600" dirty="0">
                <a:solidFill>
                  <a:srgbClr val="000000"/>
                </a:solidFill>
                <a:cs typeface="Arial" panose="020B0604020202020204" pitchFamily="34" charset="0"/>
              </a:rPr>
              <a:t>heavier quarks radiate softer gluons than do lighter quarks </a:t>
            </a:r>
          </a:p>
          <a:p>
            <a:pPr lvl="1" eaLnBrk="1" hangingPunct="1">
              <a:spcAft>
                <a:spcPts val="600"/>
              </a:spcAft>
              <a:buFont typeface="Wingdings" panose="05000000000000000000" pitchFamily="2" charset="2"/>
              <a:buChar char="q"/>
            </a:pPr>
            <a:r>
              <a:rPr lang="en-US" altLang="en-US" sz="1600" dirty="0">
                <a:solidFill>
                  <a:srgbClr val="000000"/>
                </a:solidFill>
                <a:cs typeface="Arial" panose="020B0604020202020204" pitchFamily="34" charset="0"/>
              </a:rPr>
              <a:t>Landau-</a:t>
            </a:r>
            <a:r>
              <a:rPr lang="en-US" altLang="en-US" sz="1600" dirty="0" err="1">
                <a:solidFill>
                  <a:srgbClr val="000000"/>
                </a:solidFill>
                <a:cs typeface="Arial" panose="020B0604020202020204" pitchFamily="34" charset="0"/>
              </a:rPr>
              <a:t>Pomeranchuk</a:t>
            </a:r>
            <a:r>
              <a:rPr lang="en-US" altLang="en-US" sz="1600" dirty="0">
                <a:solidFill>
                  <a:srgbClr val="000000"/>
                </a:solidFill>
                <a:cs typeface="Arial" panose="020B0604020202020204" pitchFamily="34" charset="0"/>
              </a:rPr>
              <a:t> effect: softer gluons have longer wavelength and multiple scatterings are suppressed by interference. </a:t>
            </a:r>
          </a:p>
          <a:p>
            <a:pPr lvl="1" eaLnBrk="1" hangingPunct="1">
              <a:spcAft>
                <a:spcPts val="600"/>
              </a:spcAft>
              <a:buFont typeface="Wingdings" panose="05000000000000000000" pitchFamily="2" charset="2"/>
              <a:buChar char="q"/>
            </a:pPr>
            <a:r>
              <a:rPr lang="en-US" altLang="en-US" sz="1600" dirty="0">
                <a:solidFill>
                  <a:srgbClr val="000000"/>
                </a:solidFill>
                <a:cs typeface="Arial" panose="020B0604020202020204" pitchFamily="34" charset="0"/>
              </a:rPr>
              <a:t>Momentum conservation communicates these effects to the kaon's u-quark. </a:t>
            </a:r>
          </a:p>
        </p:txBody>
      </p:sp>
      <p:sp>
        <p:nvSpPr>
          <p:cNvPr id="7" name="TextBox 6">
            <a:extLst>
              <a:ext uri="{FF2B5EF4-FFF2-40B4-BE49-F238E27FC236}">
                <a16:creationId xmlns:a16="http://schemas.microsoft.com/office/drawing/2014/main" id="{2F89D243-EB96-4BEF-ABCB-2BC10FC27D07}"/>
              </a:ext>
            </a:extLst>
          </p:cNvPr>
          <p:cNvSpPr txBox="1"/>
          <p:nvPr/>
        </p:nvSpPr>
        <p:spPr>
          <a:xfrm>
            <a:off x="274638" y="1041400"/>
            <a:ext cx="3762375" cy="3338513"/>
          </a:xfrm>
          <a:prstGeom prst="rect">
            <a:avLst/>
          </a:prstGeom>
          <a:noFill/>
        </p:spPr>
        <p:txBody>
          <a:bodyPr>
            <a:spAutoFit/>
          </a:bodyPr>
          <a:lstStyle/>
          <a:p>
            <a:pPr defTabSz="914186" eaLnBrk="1" fontAlgn="auto" hangingPunct="1">
              <a:spcBef>
                <a:spcPts val="0"/>
              </a:spcBef>
              <a:spcAft>
                <a:spcPts val="600"/>
              </a:spcAft>
              <a:defRPr/>
            </a:pPr>
            <a:r>
              <a:rPr lang="en-US" sz="1800" dirty="0">
                <a:solidFill>
                  <a:srgbClr val="000000"/>
                </a:solidFill>
                <a:cs typeface="Arial" panose="020B0604020202020204" pitchFamily="34" charset="0"/>
              </a:rPr>
              <a:t>Based on Lattice QCD calculations and DSE calculations:</a:t>
            </a:r>
          </a:p>
          <a:p>
            <a:pPr marL="285750" indent="-285750" defTabSz="914186" eaLnBrk="1" fontAlgn="auto" hangingPunct="1">
              <a:spcBef>
                <a:spcPts val="0"/>
              </a:spcBef>
              <a:spcAft>
                <a:spcPts val="600"/>
              </a:spcAft>
              <a:buFont typeface="Wingdings" panose="05000000000000000000" pitchFamily="2" charset="2"/>
              <a:buChar char="Ø"/>
              <a:defRPr/>
            </a:pPr>
            <a:r>
              <a:rPr lang="en-US" sz="1600" dirty="0">
                <a:solidFill>
                  <a:srgbClr val="000000"/>
                </a:solidFill>
                <a:cs typeface="Arial" panose="020B0604020202020204" pitchFamily="34" charset="0"/>
              </a:rPr>
              <a:t>Valence quarks carry 52% of the pion’s momentum at the light front, at the scale used for Lattice QCD calculations, or ~65% at the perturbative hadronic scale</a:t>
            </a:r>
          </a:p>
          <a:p>
            <a:pPr defTabSz="914186" eaLnBrk="1" fontAlgn="auto" hangingPunct="1">
              <a:spcBef>
                <a:spcPts val="0"/>
              </a:spcBef>
              <a:spcAft>
                <a:spcPts val="600"/>
              </a:spcAft>
              <a:defRPr/>
            </a:pPr>
            <a:endParaRPr lang="en-US" sz="1000" dirty="0">
              <a:solidFill>
                <a:srgbClr val="000000"/>
              </a:solidFill>
              <a:cs typeface="Arial" panose="020B0604020202020204" pitchFamily="34" charset="0"/>
            </a:endParaRPr>
          </a:p>
          <a:p>
            <a:pPr marL="285750" indent="-285750" defTabSz="914186" eaLnBrk="1" fontAlgn="auto" hangingPunct="1">
              <a:spcBef>
                <a:spcPts val="0"/>
              </a:spcBef>
              <a:spcAft>
                <a:spcPts val="600"/>
              </a:spcAft>
              <a:buFont typeface="Wingdings" panose="05000000000000000000" pitchFamily="2" charset="2"/>
              <a:buChar char="Ø"/>
              <a:defRPr/>
            </a:pPr>
            <a:r>
              <a:rPr lang="en-US" sz="1600" dirty="0">
                <a:solidFill>
                  <a:srgbClr val="000000"/>
                </a:solidFill>
                <a:cs typeface="Arial" panose="020B0604020202020204" pitchFamily="34" charset="0"/>
              </a:rPr>
              <a:t>At the same scale, valence-quarks carry ⅔ of the kaon’s light-front momentum, or roughly 95% at the perturbative hadronic scale</a:t>
            </a:r>
          </a:p>
        </p:txBody>
      </p:sp>
      <p:grpSp>
        <p:nvGrpSpPr>
          <p:cNvPr id="9" name="Group 6">
            <a:extLst>
              <a:ext uri="{FF2B5EF4-FFF2-40B4-BE49-F238E27FC236}">
                <a16:creationId xmlns:a16="http://schemas.microsoft.com/office/drawing/2014/main" id="{0708F2DE-DF91-4982-8F34-1054EF949707}"/>
              </a:ext>
            </a:extLst>
          </p:cNvPr>
          <p:cNvGrpSpPr>
            <a:grpSpLocks/>
          </p:cNvGrpSpPr>
          <p:nvPr/>
        </p:nvGrpSpPr>
        <p:grpSpPr bwMode="auto">
          <a:xfrm>
            <a:off x="5129213" y="1227138"/>
            <a:ext cx="3721100" cy="2630487"/>
            <a:chOff x="5200585" y="996404"/>
            <a:chExt cx="3720477" cy="2630792"/>
          </a:xfrm>
        </p:grpSpPr>
        <p:sp>
          <p:nvSpPr>
            <p:cNvPr id="10" name="Rectangle 9">
              <a:extLst>
                <a:ext uri="{FF2B5EF4-FFF2-40B4-BE49-F238E27FC236}">
                  <a16:creationId xmlns:a16="http://schemas.microsoft.com/office/drawing/2014/main" id="{DDE6B65F-CAFA-4758-B7F8-66EEFA7A3AB4}"/>
                </a:ext>
              </a:extLst>
            </p:cNvPr>
            <p:cNvSpPr/>
            <p:nvPr/>
          </p:nvSpPr>
          <p:spPr bwMode="auto">
            <a:xfrm>
              <a:off x="8005227" y="1752142"/>
              <a:ext cx="915835" cy="204811"/>
            </a:xfrm>
            <a:prstGeom prst="rect">
              <a:avLst/>
            </a:prstGeom>
            <a:noFill/>
            <a:ln w="9525" cap="flat" cmpd="sng" algn="ctr">
              <a:noFill/>
              <a:prstDash val="solid"/>
              <a:round/>
              <a:headEnd type="none" w="med" len="med"/>
              <a:tailEnd type="none" w="med" len="med"/>
            </a:ln>
            <a:effectLst/>
          </p:spPr>
          <p:txBody>
            <a:bodyPr/>
            <a:lstStyle/>
            <a:p>
              <a:pPr defTabSz="914400" eaLnBrk="1" hangingPunct="1">
                <a:defRPr/>
              </a:pPr>
              <a:r>
                <a:rPr lang="en-GB" sz="1800" dirty="0">
                  <a:solidFill>
                    <a:srgbClr val="008000"/>
                  </a:solidFill>
                  <a:latin typeface="Calibri" pitchFamily="34" charset="0"/>
                  <a:cs typeface="+mn-cs"/>
                </a:rPr>
                <a:t>0%</a:t>
              </a:r>
            </a:p>
          </p:txBody>
        </p:sp>
        <p:sp>
          <p:nvSpPr>
            <p:cNvPr id="11" name="Rectangle 10">
              <a:extLst>
                <a:ext uri="{FF2B5EF4-FFF2-40B4-BE49-F238E27FC236}">
                  <a16:creationId xmlns:a16="http://schemas.microsoft.com/office/drawing/2014/main" id="{8BEEFAB0-72BF-4F1E-A1A7-8C2DA9C402AA}"/>
                </a:ext>
              </a:extLst>
            </p:cNvPr>
            <p:cNvSpPr/>
            <p:nvPr/>
          </p:nvSpPr>
          <p:spPr bwMode="auto">
            <a:xfrm>
              <a:off x="6714806" y="1956952"/>
              <a:ext cx="914247" cy="206399"/>
            </a:xfrm>
            <a:prstGeom prst="rect">
              <a:avLst/>
            </a:prstGeom>
            <a:noFill/>
            <a:ln w="9525" cap="flat" cmpd="sng" algn="ctr">
              <a:noFill/>
              <a:prstDash val="solid"/>
              <a:round/>
              <a:headEnd type="none" w="med" len="med"/>
              <a:tailEnd type="none" w="med" len="med"/>
            </a:ln>
            <a:effectLst/>
          </p:spPr>
          <p:txBody>
            <a:bodyPr/>
            <a:lstStyle/>
            <a:p>
              <a:pPr defTabSz="914400" eaLnBrk="1" hangingPunct="1">
                <a:defRPr/>
              </a:pPr>
              <a:r>
                <a:rPr lang="en-GB" sz="1800" dirty="0">
                  <a:solidFill>
                    <a:srgbClr val="000099"/>
                  </a:solidFill>
                  <a:latin typeface="Calibri" pitchFamily="34" charset="0"/>
                  <a:cs typeface="+mn-cs"/>
                </a:rPr>
                <a:t>10%</a:t>
              </a:r>
            </a:p>
          </p:txBody>
        </p:sp>
        <p:cxnSp>
          <p:nvCxnSpPr>
            <p:cNvPr id="12" name="Straight Arrow Connector 10">
              <a:extLst>
                <a:ext uri="{FF2B5EF4-FFF2-40B4-BE49-F238E27FC236}">
                  <a16:creationId xmlns:a16="http://schemas.microsoft.com/office/drawing/2014/main" id="{6BD683D4-07EE-426D-BAE4-38548F139D35}"/>
                </a:ext>
              </a:extLst>
            </p:cNvPr>
            <p:cNvCxnSpPr>
              <a:cxnSpLocks/>
            </p:cNvCxnSpPr>
            <p:nvPr/>
          </p:nvCxnSpPr>
          <p:spPr bwMode="auto">
            <a:xfrm flipV="1">
              <a:off x="6800577" y="2137767"/>
              <a:ext cx="743223" cy="602759"/>
            </a:xfrm>
            <a:prstGeom prst="straightConnector1">
              <a:avLst/>
            </a:prstGeom>
            <a:noFill/>
            <a:ln w="9525" algn="ctr">
              <a:solidFill>
                <a:srgbClr val="6600FF"/>
              </a:solidFill>
              <a:prstDash val="lgDash"/>
              <a:round/>
              <a:headEnd/>
              <a:tailEnd type="triangle" w="med" len="med"/>
            </a:ln>
            <a:extLst>
              <a:ext uri="{909E8E84-426E-40DD-AFC4-6F175D3DCCD1}">
                <a14:hiddenFill xmlns:a14="http://schemas.microsoft.com/office/drawing/2010/main">
                  <a:noFill/>
                </a14:hiddenFill>
              </a:ext>
            </a:extLst>
          </p:spPr>
        </p:cxnSp>
        <p:sp>
          <p:nvSpPr>
            <p:cNvPr id="13" name="Rectangle 12">
              <a:extLst>
                <a:ext uri="{FF2B5EF4-FFF2-40B4-BE49-F238E27FC236}">
                  <a16:creationId xmlns:a16="http://schemas.microsoft.com/office/drawing/2014/main" id="{25622757-39F5-4AD3-8B88-9079DA435DC3}"/>
                </a:ext>
              </a:extLst>
            </p:cNvPr>
            <p:cNvSpPr/>
            <p:nvPr/>
          </p:nvSpPr>
          <p:spPr bwMode="auto">
            <a:xfrm>
              <a:off x="5200585" y="2712690"/>
              <a:ext cx="3199864" cy="728747"/>
            </a:xfrm>
            <a:prstGeom prst="rect">
              <a:avLst/>
            </a:prstGeom>
            <a:noFill/>
            <a:ln w="9525" cap="flat" cmpd="sng" algn="ctr">
              <a:noFill/>
              <a:prstDash val="solid"/>
              <a:round/>
              <a:headEnd type="none" w="med" len="med"/>
              <a:tailEnd type="none" w="med" len="med"/>
            </a:ln>
            <a:effectLst/>
          </p:spPr>
          <p:txBody>
            <a:bodyPr/>
            <a:lstStyle/>
            <a:p>
              <a:pPr defTabSz="914400" eaLnBrk="1" hangingPunct="1">
                <a:defRPr/>
              </a:pPr>
              <a:r>
                <a:rPr lang="en-GB" sz="1800" dirty="0">
                  <a:solidFill>
                    <a:srgbClr val="6600CC"/>
                  </a:solidFill>
                  <a:latin typeface="Calibri" pitchFamily="34" charset="0"/>
                  <a:cs typeface="+mn-cs"/>
                </a:rPr>
                <a:t>1</a:t>
              </a:r>
              <a:r>
                <a:rPr lang="en-GB" sz="1800" baseline="30000" dirty="0">
                  <a:solidFill>
                    <a:srgbClr val="6600CC"/>
                  </a:solidFill>
                  <a:latin typeface="Calibri" pitchFamily="34" charset="0"/>
                  <a:cs typeface="+mn-cs"/>
                </a:rPr>
                <a:t>st</a:t>
              </a:r>
              <a:r>
                <a:rPr lang="en-GB" sz="1800" dirty="0">
                  <a:solidFill>
                    <a:srgbClr val="6600CC"/>
                  </a:solidFill>
                  <a:latin typeface="Calibri" pitchFamily="34" charset="0"/>
                  <a:cs typeface="+mn-cs"/>
                </a:rPr>
                <a:t> DSE analysis (Tandy </a:t>
              </a:r>
              <a:r>
                <a:rPr lang="en-GB" sz="1800" i="1" dirty="0">
                  <a:solidFill>
                    <a:srgbClr val="6600CC"/>
                  </a:solidFill>
                  <a:latin typeface="Calibri" pitchFamily="34" charset="0"/>
                  <a:cs typeface="+mn-cs"/>
                </a:rPr>
                <a:t>et al</a:t>
              </a:r>
              <a:r>
                <a:rPr lang="en-GB" sz="1800" dirty="0">
                  <a:solidFill>
                    <a:srgbClr val="6600CC"/>
                  </a:solidFill>
                  <a:latin typeface="Calibri" pitchFamily="34" charset="0"/>
                  <a:cs typeface="+mn-cs"/>
                </a:rPr>
                <a:t>., fully numerical DSE solutions)</a:t>
              </a:r>
            </a:p>
          </p:txBody>
        </p:sp>
        <p:sp>
          <p:nvSpPr>
            <p:cNvPr id="14" name="TextBox 12">
              <a:extLst>
                <a:ext uri="{FF2B5EF4-FFF2-40B4-BE49-F238E27FC236}">
                  <a16:creationId xmlns:a16="http://schemas.microsoft.com/office/drawing/2014/main" id="{1B67A8B0-E016-4728-AB9E-AD819178D137}"/>
                </a:ext>
              </a:extLst>
            </p:cNvPr>
            <p:cNvSpPr txBox="1">
              <a:spLocks noChangeArrowheads="1"/>
            </p:cNvSpPr>
            <p:nvPr/>
          </p:nvSpPr>
          <p:spPr bwMode="auto">
            <a:xfrm>
              <a:off x="5202167" y="3257864"/>
              <a:ext cx="2867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1200">
                  <a:solidFill>
                    <a:schemeClr val="bg1"/>
                  </a:solidFill>
                  <a:latin typeface="Arial" panose="020B0604020202020204" pitchFamily="34" charset="0"/>
                  <a:cs typeface="Lucida Sans Unicode" panose="020B0602030504020204" pitchFamily="34" charset="0"/>
                </a:defRPr>
              </a:lvl1pPr>
              <a:lvl2pPr marL="684213" indent="-227013" defTabSz="912813">
                <a:defRPr sz="1200">
                  <a:solidFill>
                    <a:schemeClr val="bg1"/>
                  </a:solidFill>
                  <a:latin typeface="Arial" panose="020B0604020202020204" pitchFamily="34" charset="0"/>
                  <a:cs typeface="Lucida Sans Unicode" panose="020B0602030504020204" pitchFamily="34" charset="0"/>
                </a:defRPr>
              </a:lvl2pPr>
              <a:lvl3pPr marL="1141413" indent="-227013" defTabSz="912813">
                <a:defRPr sz="1200">
                  <a:solidFill>
                    <a:schemeClr val="bg1"/>
                  </a:solidFill>
                  <a:latin typeface="Arial" panose="020B0604020202020204" pitchFamily="34" charset="0"/>
                  <a:cs typeface="Lucida Sans Unicode" panose="020B0602030504020204" pitchFamily="34" charset="0"/>
                </a:defRPr>
              </a:lvl3pPr>
              <a:lvl4pPr marL="1598613" indent="-227013" defTabSz="912813">
                <a:defRPr sz="1200">
                  <a:solidFill>
                    <a:schemeClr val="bg1"/>
                  </a:solidFill>
                  <a:latin typeface="Arial" panose="020B0604020202020204" pitchFamily="34" charset="0"/>
                  <a:cs typeface="Lucida Sans Unicode" panose="020B0602030504020204" pitchFamily="34" charset="0"/>
                </a:defRPr>
              </a:lvl4pPr>
              <a:lvl5pPr marL="2055813" indent="-227013" defTabSz="912813">
                <a:defRPr sz="1200">
                  <a:solidFill>
                    <a:schemeClr val="bg1"/>
                  </a:solidFill>
                  <a:latin typeface="Arial" panose="020B0604020202020204" pitchFamily="34" charset="0"/>
                  <a:cs typeface="Lucida Sans Unicode" panose="020B0602030504020204" pitchFamily="34" charset="0"/>
                </a:defRPr>
              </a:lvl5pPr>
              <a:lvl6pPr marL="25130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02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74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4613" indent="-227013" defTabSz="912813"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r>
                <a:rPr lang="en-US" altLang="en-US" sz="1800">
                  <a:solidFill>
                    <a:srgbClr val="000000"/>
                  </a:solidFill>
                  <a:cs typeface="Arial" panose="020B0604020202020204" pitchFamily="34" charset="0"/>
                </a:rPr>
                <a:t>gluon content of the kaon</a:t>
              </a:r>
            </a:p>
          </p:txBody>
        </p:sp>
        <p:sp>
          <p:nvSpPr>
            <p:cNvPr id="15" name="TextBox 14">
              <a:extLst>
                <a:ext uri="{FF2B5EF4-FFF2-40B4-BE49-F238E27FC236}">
                  <a16:creationId xmlns:a16="http://schemas.microsoft.com/office/drawing/2014/main" id="{D9AE2F56-1841-48B5-8608-4DB1941E5E8E}"/>
                </a:ext>
              </a:extLst>
            </p:cNvPr>
            <p:cNvSpPr txBox="1"/>
            <p:nvPr/>
          </p:nvSpPr>
          <p:spPr>
            <a:xfrm>
              <a:off x="6284665" y="996404"/>
              <a:ext cx="1774528" cy="369930"/>
            </a:xfrm>
            <a:prstGeom prst="rect">
              <a:avLst/>
            </a:prstGeom>
            <a:noFill/>
          </p:spPr>
          <p:txBody>
            <a:bodyPr wrap="none">
              <a:spAutoFit/>
            </a:bodyPr>
            <a:lstStyle/>
            <a:p>
              <a:pPr defTabSz="914186" eaLnBrk="1" fontAlgn="auto" hangingPunct="1">
                <a:spcBef>
                  <a:spcPts val="0"/>
                </a:spcBef>
                <a:spcAft>
                  <a:spcPts val="0"/>
                </a:spcAft>
                <a:defRPr/>
              </a:pPr>
              <a:r>
                <a:rPr lang="en-US" sz="1800" dirty="0">
                  <a:solidFill>
                    <a:srgbClr val="993300"/>
                  </a:solidFill>
                  <a:latin typeface="Calibri" panose="020F0502020204030204"/>
                  <a:cs typeface="+mn-cs"/>
                </a:rPr>
                <a:t>EIC Projections</a:t>
              </a:r>
            </a:p>
          </p:txBody>
        </p:sp>
      </p:grpSp>
      <p:sp>
        <p:nvSpPr>
          <p:cNvPr id="17" name="TextBox 21">
            <a:extLst>
              <a:ext uri="{FF2B5EF4-FFF2-40B4-BE49-F238E27FC236}">
                <a16:creationId xmlns:a16="http://schemas.microsoft.com/office/drawing/2014/main" id="{B5012B55-3CC5-4AC2-91D9-AC69F3A93EFC}"/>
              </a:ext>
            </a:extLst>
          </p:cNvPr>
          <p:cNvSpPr txBox="1">
            <a:spLocks noChangeArrowheads="1"/>
          </p:cNvSpPr>
          <p:nvPr/>
        </p:nvSpPr>
        <p:spPr bwMode="auto">
          <a:xfrm>
            <a:off x="5143500" y="850612"/>
            <a:ext cx="34702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300" i="1" dirty="0">
                <a:solidFill>
                  <a:srgbClr val="008000"/>
                </a:solidFill>
                <a:cs typeface="Arial" panose="020B0604020202020204" pitchFamily="34" charset="0"/>
              </a:rPr>
              <a:t>A.C. Aguilar et al., EPJ A </a:t>
            </a:r>
            <a:r>
              <a:rPr lang="en-US" altLang="en-US" sz="1300" b="1" i="1" dirty="0">
                <a:solidFill>
                  <a:srgbClr val="008000"/>
                </a:solidFill>
                <a:cs typeface="Arial" panose="020B0604020202020204" pitchFamily="34" charset="0"/>
              </a:rPr>
              <a:t>55</a:t>
            </a:r>
            <a:r>
              <a:rPr lang="en-US" altLang="en-US" sz="1300" i="1" dirty="0">
                <a:solidFill>
                  <a:srgbClr val="008000"/>
                </a:solidFill>
                <a:cs typeface="Arial" panose="020B0604020202020204" pitchFamily="34" charset="0"/>
              </a:rPr>
              <a:t> (</a:t>
            </a:r>
            <a:r>
              <a:rPr lang="en-US" altLang="en-US" sz="1300" b="1" i="1" dirty="0">
                <a:solidFill>
                  <a:srgbClr val="008000"/>
                </a:solidFill>
                <a:cs typeface="Arial" panose="020B0604020202020204" pitchFamily="34" charset="0"/>
              </a:rPr>
              <a:t>2019</a:t>
            </a:r>
            <a:r>
              <a:rPr lang="en-US" altLang="en-US" sz="1300" i="1" dirty="0">
                <a:solidFill>
                  <a:srgbClr val="008000"/>
                </a:solidFill>
                <a:cs typeface="Arial" panose="020B0604020202020204" pitchFamily="34" charset="0"/>
              </a:rPr>
              <a:t>) 10, 190</a:t>
            </a:r>
          </a:p>
        </p:txBody>
      </p:sp>
    </p:spTree>
    <p:extLst>
      <p:ext uri="{BB962C8B-B14F-4D97-AF65-F5344CB8AC3E}">
        <p14:creationId xmlns:p14="http://schemas.microsoft.com/office/powerpoint/2010/main" val="282537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29</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dirty="0"/>
              <a:t>Intermezzo - Summary</a:t>
            </a:r>
          </a:p>
        </p:txBody>
      </p:sp>
      <p:sp>
        <p:nvSpPr>
          <p:cNvPr id="2" name="TextBox 1">
            <a:extLst>
              <a:ext uri="{FF2B5EF4-FFF2-40B4-BE49-F238E27FC236}">
                <a16:creationId xmlns:a16="http://schemas.microsoft.com/office/drawing/2014/main" id="{58982848-D375-4AF9-9FB3-25B137D4880A}"/>
              </a:ext>
            </a:extLst>
          </p:cNvPr>
          <p:cNvSpPr txBox="1"/>
          <p:nvPr/>
        </p:nvSpPr>
        <p:spPr>
          <a:xfrm>
            <a:off x="578108" y="1322686"/>
            <a:ext cx="7987783" cy="923330"/>
          </a:xfrm>
          <a:prstGeom prst="rect">
            <a:avLst/>
          </a:prstGeom>
          <a:noFill/>
          <a:ln>
            <a:solidFill>
              <a:schemeClr val="tx1"/>
            </a:solidFill>
          </a:ln>
        </p:spPr>
        <p:txBody>
          <a:bodyPr wrap="square" rtlCol="0">
            <a:spAutoFit/>
          </a:bodyPr>
          <a:lstStyle/>
          <a:p>
            <a:r>
              <a:rPr lang="en-US" dirty="0"/>
              <a:t>If we really want to claim we understand hadron structure as relevant for the visible world, we HAVE to understand at least the pion, kaon, proton, neutron (and likely the Lambda) at the same level.</a:t>
            </a:r>
          </a:p>
        </p:txBody>
      </p:sp>
      <p:sp>
        <p:nvSpPr>
          <p:cNvPr id="5" name="TextBox 4">
            <a:extLst>
              <a:ext uri="{FF2B5EF4-FFF2-40B4-BE49-F238E27FC236}">
                <a16:creationId xmlns:a16="http://schemas.microsoft.com/office/drawing/2014/main" id="{D0916C61-704B-4A3C-BD70-11E474BA6C92}"/>
              </a:ext>
            </a:extLst>
          </p:cNvPr>
          <p:cNvSpPr txBox="1"/>
          <p:nvPr/>
        </p:nvSpPr>
        <p:spPr>
          <a:xfrm>
            <a:off x="102742" y="810610"/>
            <a:ext cx="8805383"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Protons, neutrons, </a:t>
            </a:r>
            <a:r>
              <a:rPr lang="en-US" dirty="0" err="1">
                <a:latin typeface="Arial" panose="020B0604020202020204" pitchFamily="34" charset="0"/>
                <a:cs typeface="Arial" panose="020B0604020202020204" pitchFamily="34" charset="0"/>
              </a:rPr>
              <a:t>pions</a:t>
            </a:r>
            <a:r>
              <a:rPr lang="en-US" dirty="0">
                <a:latin typeface="Arial" panose="020B0604020202020204" pitchFamily="34" charset="0"/>
                <a:cs typeface="Arial" panose="020B0604020202020204" pitchFamily="34" charset="0"/>
              </a:rPr>
              <a:t> and kaons are the main building blocks of nuclear matter</a:t>
            </a:r>
          </a:p>
        </p:txBody>
      </p:sp>
      <p:sp>
        <p:nvSpPr>
          <p:cNvPr id="3" name="TextBox 2">
            <a:extLst>
              <a:ext uri="{FF2B5EF4-FFF2-40B4-BE49-F238E27FC236}">
                <a16:creationId xmlns:a16="http://schemas.microsoft.com/office/drawing/2014/main" id="{CE12A5F9-60D3-4AB5-8E11-1E43EFF74B57}"/>
              </a:ext>
            </a:extLst>
          </p:cNvPr>
          <p:cNvSpPr txBox="1"/>
          <p:nvPr/>
        </p:nvSpPr>
        <p:spPr>
          <a:xfrm>
            <a:off x="102742" y="2463850"/>
            <a:ext cx="8805384"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The broad science program to understand pion and kaon structure and the QCD mechanism behind the emergent hadron masses requires a strong interplay between experiment and theory, matching experimental prospects by new theoretical insights, rapid computational advances, and high-level phenomenology</a:t>
            </a:r>
          </a:p>
          <a:p>
            <a:pPr marL="285750" indent="-285750">
              <a:buFont typeface="Arial" panose="020B0604020202020204" pitchFamily="34" charset="0"/>
              <a:buChar char="•"/>
            </a:pPr>
            <a:endParaRPr lang="en-US" dirty="0"/>
          </a:p>
          <a:p>
            <a:pPr marL="742842" lvl="1" indent="-285750">
              <a:buFont typeface="Arial" panose="020B0604020202020204" pitchFamily="34" charset="0"/>
              <a:buChar char="•"/>
            </a:pPr>
            <a:r>
              <a:rPr lang="en-US" dirty="0"/>
              <a:t>The EIC with its versatile large CM energy range will play a key role in the experimental program to chart in-pion and in-kaon distributions of </a:t>
            </a:r>
            <a:r>
              <a:rPr lang="en-US" i="1" dirty="0" err="1"/>
              <a:t>interalia</a:t>
            </a:r>
            <a:r>
              <a:rPr lang="en-US" dirty="0"/>
              <a:t>, mass, charge, magnetization and angular momentum, but...</a:t>
            </a:r>
          </a:p>
          <a:p>
            <a:pPr marL="285750" indent="-285750">
              <a:buFont typeface="Arial" panose="020B0604020202020204" pitchFamily="34" charset="0"/>
              <a:buChar char="•"/>
            </a:pPr>
            <a:endParaRPr lang="en-US" dirty="0"/>
          </a:p>
          <a:p>
            <a:pPr marL="742842" lvl="1" indent="-285750">
              <a:buFont typeface="Arial" panose="020B0604020202020204" pitchFamily="34" charset="0"/>
              <a:buChar char="•"/>
            </a:pPr>
            <a:r>
              <a:rPr lang="en-US" dirty="0"/>
              <a:t>… to provide experimental measurements guiding theoretical understanding requires a coherent, worldwide effort.</a:t>
            </a:r>
          </a:p>
        </p:txBody>
      </p:sp>
    </p:spTree>
    <p:extLst>
      <p:ext uri="{BB962C8B-B14F-4D97-AF65-F5344CB8AC3E}">
        <p14:creationId xmlns:p14="http://schemas.microsoft.com/office/powerpoint/2010/main" val="71759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3</a:t>
            </a:fld>
            <a:endParaRPr lang="en-US" dirty="0"/>
          </a:p>
        </p:txBody>
      </p:sp>
      <p:sp>
        <p:nvSpPr>
          <p:cNvPr id="6" name="Title 5">
            <a:extLst>
              <a:ext uri="{FF2B5EF4-FFF2-40B4-BE49-F238E27FC236}">
                <a16:creationId xmlns:a16="http://schemas.microsoft.com/office/drawing/2014/main" id="{9FEE1C90-1750-4F87-AFFD-96A9B05E76A8}"/>
              </a:ext>
            </a:extLst>
          </p:cNvPr>
          <p:cNvSpPr txBox="1">
            <a:spLocks noGrp="1" noChangeArrowheads="1"/>
          </p:cNvSpPr>
          <p:nvPr>
            <p:ph type="title"/>
          </p:nvPr>
        </p:nvSpPr>
        <p:spPr bwMode="auto">
          <a:xfrm>
            <a:off x="0" y="79286"/>
            <a:ext cx="9144000" cy="535509"/>
          </a:xfrm>
          <a:prstGeom prst="rect">
            <a:avLst/>
          </a:prstGeom>
          <a:noFill/>
          <a:ln w="9525">
            <a:noFill/>
            <a:miter lim="800000"/>
            <a:headEnd/>
            <a:tailEnd/>
          </a:ln>
        </p:spPr>
        <p:txBody>
          <a:bodyPr wrap="square">
            <a:spAutoFit/>
          </a:bodyPr>
          <a:lstStyle/>
          <a:p>
            <a:pPr algn="ctr"/>
            <a:r>
              <a:rPr lang="en-US" sz="3200" b="1" dirty="0">
                <a:latin typeface="Arial" panose="020B0604020202020204" pitchFamily="34" charset="0"/>
                <a:cs typeface="Arial" panose="020B0604020202020204" pitchFamily="34" charset="0"/>
              </a:rPr>
              <a:t>Pion and Kaon Structure at the EIC – History</a:t>
            </a:r>
          </a:p>
        </p:txBody>
      </p:sp>
      <p:sp>
        <p:nvSpPr>
          <p:cNvPr id="7" name="Rectangle 3">
            <a:extLst>
              <a:ext uri="{FF2B5EF4-FFF2-40B4-BE49-F238E27FC236}">
                <a16:creationId xmlns:a16="http://schemas.microsoft.com/office/drawing/2014/main" id="{E8D6F13A-7619-46A8-A369-89DF1B2B011B}"/>
              </a:ext>
            </a:extLst>
          </p:cNvPr>
          <p:cNvSpPr>
            <a:spLocks noChangeArrowheads="1"/>
          </p:cNvSpPr>
          <p:nvPr/>
        </p:nvSpPr>
        <p:spPr bwMode="auto">
          <a:xfrm>
            <a:off x="81085" y="793242"/>
            <a:ext cx="8534400"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q"/>
            </a:pPr>
            <a:r>
              <a:rPr lang="en-US" altLang="en-US" sz="1600" dirty="0">
                <a:solidFill>
                  <a:srgbClr val="000000"/>
                </a:solidFill>
              </a:rPr>
              <a:t>PIEIC Workshops hosted at </a:t>
            </a:r>
            <a:r>
              <a:rPr lang="en-US" altLang="en-US" sz="1600" dirty="0">
                <a:solidFill>
                  <a:srgbClr val="000000"/>
                </a:solidFill>
                <a:hlinkClick r:id="rId2"/>
              </a:rPr>
              <a:t>ANL (2017) </a:t>
            </a:r>
            <a:r>
              <a:rPr lang="en-US" altLang="en-US" sz="1600" dirty="0">
                <a:solidFill>
                  <a:srgbClr val="000000"/>
                </a:solidFill>
              </a:rPr>
              <a:t>and </a:t>
            </a:r>
            <a:r>
              <a:rPr lang="en-US" altLang="en-US" sz="1600" dirty="0">
                <a:solidFill>
                  <a:srgbClr val="000000"/>
                </a:solidFill>
                <a:hlinkClick r:id="rId3"/>
              </a:rPr>
              <a:t>CUA (2018)</a:t>
            </a:r>
            <a:endParaRPr lang="en-US" altLang="en-US" sz="1600" dirty="0">
              <a:solidFill>
                <a:srgbClr val="000000"/>
              </a:solidFill>
            </a:endParaRPr>
          </a:p>
          <a:p>
            <a:pPr eaLnBrk="1" hangingPunct="1">
              <a:spcBef>
                <a:spcPct val="20000"/>
              </a:spcBef>
              <a:buFont typeface="Wingdings" panose="05000000000000000000" pitchFamily="2" charset="2"/>
              <a:buChar char="q"/>
            </a:pPr>
            <a:r>
              <a:rPr lang="en-US" altLang="en-US" sz="1600" dirty="0">
                <a:solidFill>
                  <a:srgbClr val="000000"/>
                </a:solidFill>
              </a:rPr>
              <a:t>ECT* Workshop: </a:t>
            </a:r>
            <a:r>
              <a:rPr lang="en-US" altLang="en-US" sz="1600" dirty="0">
                <a:solidFill>
                  <a:srgbClr val="000000"/>
                </a:solidFill>
                <a:hlinkClick r:id="rId4"/>
              </a:rPr>
              <a:t>Emergent Mass and its Consequences (2018)</a:t>
            </a:r>
            <a:endParaRPr lang="en-US" altLang="en-US" sz="1600" dirty="0">
              <a:solidFill>
                <a:srgbClr val="000000"/>
              </a:solidFill>
            </a:endParaRPr>
          </a:p>
        </p:txBody>
      </p:sp>
      <p:pic>
        <p:nvPicPr>
          <p:cNvPr id="9" name="Picture 8">
            <a:extLst>
              <a:ext uri="{FF2B5EF4-FFF2-40B4-BE49-F238E27FC236}">
                <a16:creationId xmlns:a16="http://schemas.microsoft.com/office/drawing/2014/main" id="{907A6E6D-7389-42A3-91DF-3F30D229368F}"/>
              </a:ext>
            </a:extLst>
          </p:cNvPr>
          <p:cNvPicPr>
            <a:picLocks noChangeAspect="1"/>
          </p:cNvPicPr>
          <p:nvPr/>
        </p:nvPicPr>
        <p:blipFill>
          <a:blip r:embed="rId5"/>
          <a:stretch>
            <a:fillRect/>
          </a:stretch>
        </p:blipFill>
        <p:spPr>
          <a:xfrm>
            <a:off x="81085" y="1477231"/>
            <a:ext cx="3048000" cy="372903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F96DE39-54C4-4B96-AE1D-80F0DD65BF67}"/>
              </a:ext>
            </a:extLst>
          </p:cNvPr>
          <p:cNvPicPr>
            <a:picLocks noChangeAspect="1"/>
          </p:cNvPicPr>
          <p:nvPr/>
        </p:nvPicPr>
        <p:blipFill rotWithShape="1">
          <a:blip r:embed="rId6"/>
          <a:srcRect t="5707" b="14782"/>
          <a:stretch/>
        </p:blipFill>
        <p:spPr>
          <a:xfrm>
            <a:off x="1161208" y="1844188"/>
            <a:ext cx="3513138" cy="361315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6685EC3-3E32-4899-B398-ACE85D2F3A37}"/>
              </a:ext>
            </a:extLst>
          </p:cNvPr>
          <p:cNvPicPr>
            <a:picLocks noChangeAspect="1"/>
          </p:cNvPicPr>
          <p:nvPr/>
        </p:nvPicPr>
        <p:blipFill>
          <a:blip r:embed="rId7"/>
          <a:stretch>
            <a:fillRect/>
          </a:stretch>
        </p:blipFill>
        <p:spPr>
          <a:xfrm>
            <a:off x="3651988" y="1921061"/>
            <a:ext cx="3021013" cy="4044950"/>
          </a:xfrm>
          <a:prstGeom prst="rect">
            <a:avLst/>
          </a:prstGeom>
          <a:ln w="12700">
            <a:solidFill>
              <a:srgbClr val="0000FF"/>
            </a:solidFill>
          </a:ln>
          <a:effectLst>
            <a:outerShdw blurRad="50800" dist="76200" dir="2700000" algn="tl" rotWithShape="0">
              <a:prstClr val="black">
                <a:alpha val="40000"/>
              </a:prstClr>
            </a:outerShdw>
          </a:effectLst>
        </p:spPr>
      </p:pic>
      <p:sp>
        <p:nvSpPr>
          <p:cNvPr id="12" name="Rectangle 3">
            <a:extLst>
              <a:ext uri="{FF2B5EF4-FFF2-40B4-BE49-F238E27FC236}">
                <a16:creationId xmlns:a16="http://schemas.microsoft.com/office/drawing/2014/main" id="{4BFDADA3-8E4D-4AB3-9B1B-5548B6A42405}"/>
              </a:ext>
            </a:extLst>
          </p:cNvPr>
          <p:cNvSpPr>
            <a:spLocks noChangeArrowheads="1"/>
          </p:cNvSpPr>
          <p:nvPr/>
        </p:nvSpPr>
        <p:spPr bwMode="auto">
          <a:xfrm rot="19849114">
            <a:off x="3291368" y="2666232"/>
            <a:ext cx="3825875" cy="720072"/>
          </a:xfrm>
          <a:prstGeom prst="rect">
            <a:avLst/>
          </a:prstGeom>
          <a:solidFill>
            <a:srgbClr val="FFFF00"/>
          </a:solidFill>
          <a:ln>
            <a:noFill/>
          </a:ln>
          <a:effectLst>
            <a:outerShdw blurRad="50800" dist="50800" dir="2700000" algn="tl" rotWithShape="0">
              <a:prstClr val="black">
                <a:alpha val="40000"/>
              </a:prstClr>
            </a:outerShdw>
          </a:effec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marL="0" indent="0" eaLnBrk="1" hangingPunct="1">
              <a:spcBef>
                <a:spcPct val="20000"/>
              </a:spcBef>
              <a:defRPr/>
            </a:pPr>
            <a:r>
              <a:rPr lang="en-US" altLang="en-US" sz="1800" dirty="0">
                <a:solidFill>
                  <a:srgbClr val="000000"/>
                </a:solidFill>
              </a:rPr>
              <a:t>Pion and Kaon Structure at an EIC</a:t>
            </a:r>
            <a:endParaRPr lang="en-US" altLang="en-US" sz="1800" b="1" dirty="0">
              <a:solidFill>
                <a:srgbClr val="0000FF"/>
              </a:solidFill>
            </a:endParaRPr>
          </a:p>
          <a:p>
            <a:pPr marL="0" indent="0" eaLnBrk="1" hangingPunct="1">
              <a:spcBef>
                <a:spcPct val="20000"/>
              </a:spcBef>
              <a:defRPr/>
            </a:pPr>
            <a:r>
              <a:rPr lang="en-US" altLang="en-US" sz="1800" b="1" dirty="0">
                <a:solidFill>
                  <a:srgbClr val="0000FF"/>
                </a:solidFill>
                <a:hlinkClick r:id="rId8"/>
              </a:rPr>
              <a:t>Eur. Phys. J. A 55 (2019) 10, 190</a:t>
            </a:r>
            <a:endParaRPr lang="en-US" altLang="en-US" sz="1800" b="1" dirty="0">
              <a:solidFill>
                <a:srgbClr val="0000FF"/>
              </a:solidFill>
            </a:endParaRPr>
          </a:p>
        </p:txBody>
      </p:sp>
      <p:sp>
        <p:nvSpPr>
          <p:cNvPr id="13" name="Rectangle 3">
            <a:extLst>
              <a:ext uri="{FF2B5EF4-FFF2-40B4-BE49-F238E27FC236}">
                <a16:creationId xmlns:a16="http://schemas.microsoft.com/office/drawing/2014/main" id="{19B82B0E-AE39-4748-A138-4F25BF5BA4ED}"/>
              </a:ext>
            </a:extLst>
          </p:cNvPr>
          <p:cNvSpPr>
            <a:spLocks noChangeArrowheads="1"/>
          </p:cNvSpPr>
          <p:nvPr/>
        </p:nvSpPr>
        <p:spPr bwMode="auto">
          <a:xfrm>
            <a:off x="3828413" y="1419607"/>
            <a:ext cx="2844588" cy="31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marL="0" indent="0" eaLnBrk="1" hangingPunct="1">
              <a:spcBef>
                <a:spcPct val="20000"/>
              </a:spcBef>
            </a:pPr>
            <a:r>
              <a:rPr lang="en-US" altLang="en-US" sz="1600" b="1" dirty="0">
                <a:solidFill>
                  <a:srgbClr val="000000"/>
                </a:solidFill>
              </a:rPr>
              <a:t>PIEIC White Paper (2019)</a:t>
            </a:r>
          </a:p>
        </p:txBody>
      </p:sp>
      <p:sp>
        <p:nvSpPr>
          <p:cNvPr id="14" name="Rectangle 3">
            <a:extLst>
              <a:ext uri="{FF2B5EF4-FFF2-40B4-BE49-F238E27FC236}">
                <a16:creationId xmlns:a16="http://schemas.microsoft.com/office/drawing/2014/main" id="{B2DCDF36-409A-4F55-BAFD-5B627480EFA9}"/>
              </a:ext>
            </a:extLst>
          </p:cNvPr>
          <p:cNvSpPr>
            <a:spLocks noChangeArrowheads="1"/>
          </p:cNvSpPr>
          <p:nvPr/>
        </p:nvSpPr>
        <p:spPr bwMode="auto">
          <a:xfrm>
            <a:off x="204693" y="5810605"/>
            <a:ext cx="3173412" cy="39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q"/>
            </a:pPr>
            <a:endParaRPr lang="en-US" altLang="en-US" sz="1600" dirty="0">
              <a:solidFill>
                <a:srgbClr val="000000"/>
              </a:solidFill>
            </a:endParaRPr>
          </a:p>
        </p:txBody>
      </p:sp>
      <p:pic>
        <p:nvPicPr>
          <p:cNvPr id="15" name="Picture 14">
            <a:extLst>
              <a:ext uri="{FF2B5EF4-FFF2-40B4-BE49-F238E27FC236}">
                <a16:creationId xmlns:a16="http://schemas.microsoft.com/office/drawing/2014/main" id="{41B3E2F7-F3A3-4015-A868-915967AE49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1487" y="3077011"/>
            <a:ext cx="2863194" cy="2546350"/>
          </a:xfrm>
          <a:prstGeom prst="rect">
            <a:avLst/>
          </a:prstGeom>
          <a:ln w="15875">
            <a:solidFill>
              <a:srgbClr val="FF0000"/>
            </a:solidFill>
          </a:ln>
          <a:effectLst>
            <a:outerShdw blurRad="50800" dist="38100" dir="2700000" algn="tl" rotWithShape="0">
              <a:prstClr val="black">
                <a:alpha val="40000"/>
              </a:prstClr>
            </a:outerShdw>
          </a:effectLst>
        </p:spPr>
      </p:pic>
      <p:sp>
        <p:nvSpPr>
          <p:cNvPr id="17" name="Rectangle 3">
            <a:extLst>
              <a:ext uri="{FF2B5EF4-FFF2-40B4-BE49-F238E27FC236}">
                <a16:creationId xmlns:a16="http://schemas.microsoft.com/office/drawing/2014/main" id="{693CC1B8-92BB-424F-BB96-4FA38B1050F9}"/>
              </a:ext>
            </a:extLst>
          </p:cNvPr>
          <p:cNvSpPr>
            <a:spLocks noChangeArrowheads="1"/>
          </p:cNvSpPr>
          <p:nvPr/>
        </p:nvSpPr>
        <p:spPr bwMode="auto">
          <a:xfrm>
            <a:off x="46873" y="5516077"/>
            <a:ext cx="9022699" cy="13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q"/>
            </a:pPr>
            <a:r>
              <a:rPr lang="en-US" altLang="en-US" sz="1600" dirty="0">
                <a:solidFill>
                  <a:srgbClr val="000000"/>
                </a:solidFill>
                <a:hlinkClick r:id="rId10"/>
              </a:rPr>
              <a:t>AMBER/CERN Workshop (2020)</a:t>
            </a:r>
            <a:endParaRPr lang="en-US" altLang="en-US" sz="1600" dirty="0">
              <a:solidFill>
                <a:srgbClr val="000000"/>
              </a:solidFill>
            </a:endParaRPr>
          </a:p>
          <a:p>
            <a:pPr>
              <a:spcBef>
                <a:spcPct val="20000"/>
              </a:spcBef>
              <a:buFont typeface="Wingdings" panose="05000000000000000000" pitchFamily="2" charset="2"/>
              <a:buChar char="q"/>
            </a:pPr>
            <a:r>
              <a:rPr lang="en-US" altLang="en-US" sz="1600" dirty="0">
                <a:solidFill>
                  <a:srgbClr val="000000"/>
                </a:solidFill>
                <a:hlinkClick r:id="rId11"/>
              </a:rPr>
              <a:t>CFNS Workshop (2020)</a:t>
            </a:r>
            <a:endParaRPr lang="en-US" altLang="en-US" sz="1600" dirty="0">
              <a:solidFill>
                <a:srgbClr val="000000"/>
              </a:solidFill>
            </a:endParaRPr>
          </a:p>
          <a:p>
            <a:pPr>
              <a:spcBef>
                <a:spcPct val="20000"/>
              </a:spcBef>
              <a:buFont typeface="Wingdings" panose="05000000000000000000" pitchFamily="2" charset="2"/>
              <a:buChar char="q"/>
            </a:pPr>
            <a:r>
              <a:rPr lang="en-US" altLang="en-US" sz="1600" dirty="0">
                <a:solidFill>
                  <a:srgbClr val="000000"/>
                </a:solidFill>
                <a:hlinkClick r:id="rId12"/>
              </a:rPr>
              <a:t>EHM through AMBER@CERN (2020) </a:t>
            </a:r>
            <a:endParaRPr lang="en-US" altLang="en-US" sz="1600" dirty="0">
              <a:solidFill>
                <a:srgbClr val="000000"/>
              </a:solidFill>
            </a:endParaRPr>
          </a:p>
          <a:p>
            <a:pPr>
              <a:spcBef>
                <a:spcPct val="20000"/>
              </a:spcBef>
              <a:buFont typeface="Wingdings" panose="05000000000000000000" pitchFamily="2" charset="2"/>
              <a:buChar char="q"/>
            </a:pPr>
            <a:r>
              <a:rPr lang="en-US" altLang="en-US" sz="1600" dirty="0">
                <a:solidFill>
                  <a:srgbClr val="0000FF"/>
                </a:solidFill>
              </a:rPr>
              <a:t>ECT* Workshop in 2021 (remote) &amp; 2022</a:t>
            </a:r>
          </a:p>
        </p:txBody>
      </p:sp>
      <p:pic>
        <p:nvPicPr>
          <p:cNvPr id="2" name="Picture 1">
            <a:extLst>
              <a:ext uri="{FF2B5EF4-FFF2-40B4-BE49-F238E27FC236}">
                <a16:creationId xmlns:a16="http://schemas.microsoft.com/office/drawing/2014/main" id="{849591C3-99EB-4E1E-9B99-44890F4716DE}"/>
              </a:ext>
            </a:extLst>
          </p:cNvPr>
          <p:cNvPicPr>
            <a:picLocks noChangeAspect="1"/>
          </p:cNvPicPr>
          <p:nvPr/>
        </p:nvPicPr>
        <p:blipFill>
          <a:blip r:embed="rId13"/>
          <a:stretch>
            <a:fillRect/>
          </a:stretch>
        </p:blipFill>
        <p:spPr>
          <a:xfrm>
            <a:off x="5635212" y="5044746"/>
            <a:ext cx="3420319" cy="1367260"/>
          </a:xfrm>
          <a:prstGeom prst="rect">
            <a:avLst/>
          </a:prstGeom>
          <a:ln>
            <a:solidFill>
              <a:srgbClr val="0000FF"/>
            </a:solidFill>
          </a:ln>
        </p:spPr>
      </p:pic>
    </p:spTree>
    <p:extLst>
      <p:ext uri="{BB962C8B-B14F-4D97-AF65-F5344CB8AC3E}">
        <p14:creationId xmlns:p14="http://schemas.microsoft.com/office/powerpoint/2010/main" val="4023683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30</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dirty="0"/>
              <a:t>12 GeV/</a:t>
            </a:r>
            <a:r>
              <a:rPr lang="en-US" altLang="en-US" sz="3600" dirty="0" err="1"/>
              <a:t>EicC</a:t>
            </a:r>
            <a:r>
              <a:rPr lang="en-US" altLang="en-US" sz="3600" dirty="0"/>
              <a:t>/AMBER/EIC Complementarity</a:t>
            </a:r>
          </a:p>
        </p:txBody>
      </p:sp>
      <p:sp>
        <p:nvSpPr>
          <p:cNvPr id="5" name="TextBox 4">
            <a:extLst>
              <a:ext uri="{FF2B5EF4-FFF2-40B4-BE49-F238E27FC236}">
                <a16:creationId xmlns:a16="http://schemas.microsoft.com/office/drawing/2014/main" id="{CB22DBF5-62CA-41B8-B2F8-4D373A2AFE80}"/>
              </a:ext>
            </a:extLst>
          </p:cNvPr>
          <p:cNvSpPr txBox="1"/>
          <p:nvPr/>
        </p:nvSpPr>
        <p:spPr>
          <a:xfrm>
            <a:off x="340519" y="924674"/>
            <a:ext cx="8462962" cy="2585323"/>
          </a:xfrm>
          <a:prstGeom prst="rect">
            <a:avLst/>
          </a:prstGeom>
          <a:noFill/>
        </p:spPr>
        <p:txBody>
          <a:bodyPr wrap="square" rtlCol="0">
            <a:spAutoFit/>
          </a:bodyPr>
          <a:lstStyle/>
          <a:p>
            <a:r>
              <a:rPr lang="en-US" dirty="0"/>
              <a:t>COMPASS++/AMBER will play a crucial role as they can uniquely provide pion (kaon) </a:t>
            </a:r>
            <a:r>
              <a:rPr lang="en-US" dirty="0" err="1"/>
              <a:t>Drell</a:t>
            </a:r>
            <a:r>
              <a:rPr lang="en-US" dirty="0"/>
              <a:t>-Yan measurements in the CM energy region ~10-20 GeV. Some older pion and kaon </a:t>
            </a:r>
            <a:r>
              <a:rPr lang="en-US" dirty="0" err="1"/>
              <a:t>Drell</a:t>
            </a:r>
            <a:r>
              <a:rPr lang="en-US" dirty="0"/>
              <a:t>-Yan measurements exist, but for the kaon this is limited to less than 10 data points worldwide, so these measurements are absolutely important for a global effort of the pion structure function measurements (allowing a handle on determination of the so-called “pion flux" for the EIC Sullivan process measurements) and a </a:t>
            </a:r>
            <a:r>
              <a:rPr lang="en-US" i="1" dirty="0" err="1"/>
              <a:t>sinequanon</a:t>
            </a:r>
            <a:r>
              <a:rPr lang="en-US" dirty="0"/>
              <a:t> for any kaon structure function data map. The COMPASS++/AMBER data in themselves will already give new fundamental insights in the emergent-hadron mass mechanism.</a:t>
            </a:r>
          </a:p>
        </p:txBody>
      </p:sp>
      <p:pic>
        <p:nvPicPr>
          <p:cNvPr id="2" name="Picture 1">
            <a:extLst>
              <a:ext uri="{FF2B5EF4-FFF2-40B4-BE49-F238E27FC236}">
                <a16:creationId xmlns:a16="http://schemas.microsoft.com/office/drawing/2014/main" id="{BB7459B4-1634-4BEF-97EA-61B9E381732C}"/>
              </a:ext>
            </a:extLst>
          </p:cNvPr>
          <p:cNvPicPr>
            <a:picLocks noChangeAspect="1"/>
          </p:cNvPicPr>
          <p:nvPr/>
        </p:nvPicPr>
        <p:blipFill>
          <a:blip r:embed="rId2"/>
          <a:stretch>
            <a:fillRect/>
          </a:stretch>
        </p:blipFill>
        <p:spPr>
          <a:xfrm>
            <a:off x="83297" y="3890062"/>
            <a:ext cx="5083601" cy="1888988"/>
          </a:xfrm>
          <a:prstGeom prst="rect">
            <a:avLst/>
          </a:prstGeom>
        </p:spPr>
      </p:pic>
      <p:pic>
        <p:nvPicPr>
          <p:cNvPr id="3" name="Picture 2">
            <a:extLst>
              <a:ext uri="{FF2B5EF4-FFF2-40B4-BE49-F238E27FC236}">
                <a16:creationId xmlns:a16="http://schemas.microsoft.com/office/drawing/2014/main" id="{D68CC710-17FA-4A2D-BD81-7CE5223EC15A}"/>
              </a:ext>
            </a:extLst>
          </p:cNvPr>
          <p:cNvPicPr>
            <a:picLocks noChangeAspect="1"/>
          </p:cNvPicPr>
          <p:nvPr/>
        </p:nvPicPr>
        <p:blipFill>
          <a:blip r:embed="rId3"/>
          <a:stretch>
            <a:fillRect/>
          </a:stretch>
        </p:blipFill>
        <p:spPr>
          <a:xfrm>
            <a:off x="5153090" y="3487263"/>
            <a:ext cx="3907613" cy="2291787"/>
          </a:xfrm>
          <a:prstGeom prst="rect">
            <a:avLst/>
          </a:prstGeom>
        </p:spPr>
      </p:pic>
      <p:sp>
        <p:nvSpPr>
          <p:cNvPr id="7" name="TextBox 6">
            <a:extLst>
              <a:ext uri="{FF2B5EF4-FFF2-40B4-BE49-F238E27FC236}">
                <a16:creationId xmlns:a16="http://schemas.microsoft.com/office/drawing/2014/main" id="{9B05F032-65E6-475E-94D5-266FDD8D63D2}"/>
              </a:ext>
            </a:extLst>
          </p:cNvPr>
          <p:cNvSpPr txBox="1"/>
          <p:nvPr/>
        </p:nvSpPr>
        <p:spPr>
          <a:xfrm>
            <a:off x="893853" y="5769006"/>
            <a:ext cx="4064322" cy="369332"/>
          </a:xfrm>
          <a:prstGeom prst="rect">
            <a:avLst/>
          </a:prstGeom>
          <a:noFill/>
        </p:spPr>
        <p:txBody>
          <a:bodyPr wrap="square" rtlCol="0">
            <a:spAutoFit/>
          </a:bodyPr>
          <a:lstStyle/>
          <a:p>
            <a:pPr defTabSz="914400"/>
            <a:r>
              <a:rPr lang="en-US" dirty="0" err="1">
                <a:solidFill>
                  <a:prstClr val="black"/>
                </a:solidFill>
                <a:latin typeface="Arial" panose="020B0604020202020204" pitchFamily="34" charset="0"/>
                <a:cs typeface="Arial" panose="020B0604020202020204" pitchFamily="34" charset="0"/>
              </a:rPr>
              <a:t>Pionic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Drell</a:t>
            </a:r>
            <a:r>
              <a:rPr lang="en-US" dirty="0">
                <a:solidFill>
                  <a:prstClr val="black"/>
                </a:solidFill>
                <a:latin typeface="Arial" panose="020B0604020202020204" pitchFamily="34" charset="0"/>
                <a:cs typeface="Arial" panose="020B0604020202020204" pitchFamily="34" charset="0"/>
              </a:rPr>
              <a:t>-Yan, 2 years: </a:t>
            </a:r>
            <a:r>
              <a:rPr lang="en-US" dirty="0" err="1">
                <a:solidFill>
                  <a:prstClr val="black"/>
                </a:solidFill>
                <a:latin typeface="Arial" panose="020B0604020202020204" pitchFamily="34" charset="0"/>
                <a:cs typeface="Arial" panose="020B0604020202020204" pitchFamily="34" charset="0"/>
              </a:rPr>
              <a:t>pionic</a:t>
            </a:r>
            <a:r>
              <a:rPr lang="en-US" dirty="0">
                <a:solidFill>
                  <a:prstClr val="black"/>
                </a:solidFill>
                <a:latin typeface="Arial" panose="020B0604020202020204" pitchFamily="34" charset="0"/>
                <a:cs typeface="Arial" panose="020B0604020202020204" pitchFamily="34" charset="0"/>
              </a:rPr>
              <a:t> sea!</a:t>
            </a:r>
          </a:p>
        </p:txBody>
      </p:sp>
      <p:sp>
        <p:nvSpPr>
          <p:cNvPr id="9" name="TextBox 8">
            <a:extLst>
              <a:ext uri="{FF2B5EF4-FFF2-40B4-BE49-F238E27FC236}">
                <a16:creationId xmlns:a16="http://schemas.microsoft.com/office/drawing/2014/main" id="{308B6649-E6AA-4EE3-B813-1CD5BF6BF7A6}"/>
              </a:ext>
            </a:extLst>
          </p:cNvPr>
          <p:cNvSpPr txBox="1"/>
          <p:nvPr/>
        </p:nvSpPr>
        <p:spPr>
          <a:xfrm>
            <a:off x="5546259" y="5779050"/>
            <a:ext cx="3597741" cy="646331"/>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Kaonic </a:t>
            </a:r>
            <a:r>
              <a:rPr lang="en-US" dirty="0" err="1">
                <a:solidFill>
                  <a:prstClr val="black"/>
                </a:solidFill>
                <a:latin typeface="Arial" panose="020B0604020202020204" pitchFamily="34" charset="0"/>
                <a:cs typeface="Arial" panose="020B0604020202020204" pitchFamily="34" charset="0"/>
              </a:rPr>
              <a:t>Drell</a:t>
            </a:r>
            <a:r>
              <a:rPr lang="en-US" dirty="0">
                <a:solidFill>
                  <a:prstClr val="black"/>
                </a:solidFill>
                <a:latin typeface="Arial" panose="020B0604020202020204" pitchFamily="34" charset="0"/>
                <a:cs typeface="Arial" panose="020B0604020202020204" pitchFamily="34" charset="0"/>
              </a:rPr>
              <a:t>-Yan, 140 days: much-needed precise data!</a:t>
            </a:r>
          </a:p>
        </p:txBody>
      </p:sp>
    </p:spTree>
    <p:extLst>
      <p:ext uri="{BB962C8B-B14F-4D97-AF65-F5344CB8AC3E}">
        <p14:creationId xmlns:p14="http://schemas.microsoft.com/office/powerpoint/2010/main" val="929886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31</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dirty="0"/>
              <a:t>12 GeV/</a:t>
            </a:r>
            <a:r>
              <a:rPr lang="en-US" altLang="en-US" sz="3600" dirty="0" err="1"/>
              <a:t>EicC</a:t>
            </a:r>
            <a:r>
              <a:rPr lang="en-US" altLang="en-US" sz="3600" dirty="0"/>
              <a:t>/AMBER/EIC Complementarity</a:t>
            </a:r>
          </a:p>
        </p:txBody>
      </p:sp>
      <p:sp>
        <p:nvSpPr>
          <p:cNvPr id="5" name="TextBox 4">
            <a:extLst>
              <a:ext uri="{FF2B5EF4-FFF2-40B4-BE49-F238E27FC236}">
                <a16:creationId xmlns:a16="http://schemas.microsoft.com/office/drawing/2014/main" id="{F59EE9BA-32B1-4CD0-ACF0-5CE65C642D81}"/>
              </a:ext>
            </a:extLst>
          </p:cNvPr>
          <p:cNvSpPr txBox="1"/>
          <p:nvPr/>
        </p:nvSpPr>
        <p:spPr>
          <a:xfrm>
            <a:off x="340519" y="924674"/>
            <a:ext cx="8462962" cy="2585323"/>
          </a:xfrm>
          <a:prstGeom prst="rect">
            <a:avLst/>
          </a:prstGeom>
          <a:noFill/>
        </p:spPr>
        <p:txBody>
          <a:bodyPr wrap="square" rtlCol="0">
            <a:spAutoFit/>
          </a:bodyPr>
          <a:lstStyle/>
          <a:p>
            <a:r>
              <a:rPr lang="en-US" dirty="0"/>
              <a:t>An Electron-Ion Collider in China (</a:t>
            </a:r>
            <a:r>
              <a:rPr lang="en-US" dirty="0" err="1"/>
              <a:t>EicC</a:t>
            </a:r>
            <a:r>
              <a:rPr lang="en-US" dirty="0"/>
              <a:t>) is under consideration with a similar</a:t>
            </a:r>
          </a:p>
          <a:p>
            <a:r>
              <a:rPr lang="en-US" dirty="0"/>
              <a:t>CM energy range as COMPASS++/AMBER of 10-20 GeV and bridging the energy range from Jefferson Lab to EIC. </a:t>
            </a:r>
            <a:r>
              <a:rPr lang="en-US" dirty="0" err="1"/>
              <a:t>EicC</a:t>
            </a:r>
            <a:r>
              <a:rPr lang="en-US" dirty="0"/>
              <a:t> on its own, and even more in combination with COMPASS++/AMBER, can provide good access to the region of x &gt; 0.01 for pion, and especially kaon, structure function determination and the impact on emergent-hadron mass mechanisms on valence quark and gluon structure. In addition, </a:t>
            </a:r>
            <a:r>
              <a:rPr lang="en-US" dirty="0" err="1"/>
              <a:t>EicC</a:t>
            </a:r>
            <a:r>
              <a:rPr lang="en-US" dirty="0"/>
              <a:t> can extend the Rosenbluth L/T-separated cross section technique beyond Jefferson Lab and access pion and kaon form factors to higher Q</a:t>
            </a:r>
            <a:r>
              <a:rPr lang="en-US" baseline="30000" dirty="0"/>
              <a:t>2</a:t>
            </a:r>
            <a:r>
              <a:rPr lang="en-US" dirty="0"/>
              <a:t> values, roughly by a factor of 2-4.</a:t>
            </a:r>
          </a:p>
        </p:txBody>
      </p:sp>
      <p:pic>
        <p:nvPicPr>
          <p:cNvPr id="2" name="Picture 1">
            <a:extLst>
              <a:ext uri="{FF2B5EF4-FFF2-40B4-BE49-F238E27FC236}">
                <a16:creationId xmlns:a16="http://schemas.microsoft.com/office/drawing/2014/main" id="{5688B27C-A578-48D4-898B-2F03A54341AD}"/>
              </a:ext>
            </a:extLst>
          </p:cNvPr>
          <p:cNvPicPr>
            <a:picLocks noChangeAspect="1"/>
          </p:cNvPicPr>
          <p:nvPr/>
        </p:nvPicPr>
        <p:blipFill>
          <a:blip r:embed="rId2"/>
          <a:stretch>
            <a:fillRect/>
          </a:stretch>
        </p:blipFill>
        <p:spPr>
          <a:xfrm>
            <a:off x="3943754" y="3574707"/>
            <a:ext cx="3660378" cy="2892629"/>
          </a:xfrm>
          <a:prstGeom prst="rect">
            <a:avLst/>
          </a:prstGeom>
        </p:spPr>
      </p:pic>
      <p:sp>
        <p:nvSpPr>
          <p:cNvPr id="6" name="TextBox 5">
            <a:extLst>
              <a:ext uri="{FF2B5EF4-FFF2-40B4-BE49-F238E27FC236}">
                <a16:creationId xmlns:a16="http://schemas.microsoft.com/office/drawing/2014/main" id="{E27B15AF-3C66-4C6F-A754-388DC2E73226}"/>
              </a:ext>
            </a:extLst>
          </p:cNvPr>
          <p:cNvSpPr txBox="1"/>
          <p:nvPr/>
        </p:nvSpPr>
        <p:spPr>
          <a:xfrm>
            <a:off x="893853" y="3936559"/>
            <a:ext cx="2835666" cy="1754326"/>
          </a:xfrm>
          <a:prstGeom prst="rect">
            <a:avLst/>
          </a:prstGeom>
          <a:noFill/>
        </p:spPr>
        <p:txBody>
          <a:bodyPr wrap="square" rtlCol="0">
            <a:spAutoFit/>
          </a:bodyPr>
          <a:lstStyle/>
          <a:p>
            <a:pPr defTabSz="914400"/>
            <a:r>
              <a:rPr lang="en-US" dirty="0">
                <a:solidFill>
                  <a:prstClr val="black"/>
                </a:solidFill>
                <a:latin typeface="Arial" panose="020B0604020202020204" pitchFamily="34" charset="0"/>
                <a:cs typeface="Arial" panose="020B0604020202020204" pitchFamily="34" charset="0"/>
              </a:rPr>
              <a:t>Pion structure function measurement projections at Q</a:t>
            </a:r>
            <a:r>
              <a:rPr lang="en-US" baseline="30000" dirty="0">
                <a:solidFill>
                  <a:prstClr val="black"/>
                </a:solidFill>
                <a:latin typeface="Arial" panose="020B0604020202020204" pitchFamily="34" charset="0"/>
                <a:cs typeface="Arial" panose="020B0604020202020204" pitchFamily="34" charset="0"/>
              </a:rPr>
              <a:t>2</a:t>
            </a:r>
            <a:r>
              <a:rPr lang="en-US" dirty="0">
                <a:solidFill>
                  <a:prstClr val="black"/>
                </a:solidFill>
                <a:latin typeface="Arial" panose="020B0604020202020204" pitchFamily="34" charset="0"/>
                <a:cs typeface="Arial" panose="020B0604020202020204" pitchFamily="34" charset="0"/>
              </a:rPr>
              <a:t> ~ 4 GeV</a:t>
            </a:r>
            <a:r>
              <a:rPr lang="en-US" baseline="30000" dirty="0">
                <a:solidFill>
                  <a:prstClr val="black"/>
                </a:solidFill>
                <a:latin typeface="Arial" panose="020B0604020202020204" pitchFamily="34" charset="0"/>
                <a:cs typeface="Arial" panose="020B0604020202020204" pitchFamily="34" charset="0"/>
              </a:rPr>
              <a:t>2</a:t>
            </a:r>
            <a:r>
              <a:rPr lang="en-US" dirty="0">
                <a:solidFill>
                  <a:prstClr val="black"/>
                </a:solidFill>
                <a:latin typeface="Arial" panose="020B0604020202020204" pitchFamily="34" charset="0"/>
                <a:cs typeface="Arial" panose="020B0604020202020204" pitchFamily="34" charset="0"/>
              </a:rPr>
              <a:t>. Likely similar kaon structure function data possible at high </a:t>
            </a:r>
            <a:r>
              <a:rPr lang="en-US" dirty="0" err="1">
                <a:solidFill>
                  <a:prstClr val="black"/>
                </a:solidFill>
                <a:latin typeface="Arial" panose="020B0604020202020204" pitchFamily="34" charset="0"/>
                <a:cs typeface="Arial" panose="020B0604020202020204" pitchFamily="34" charset="0"/>
              </a:rPr>
              <a:t>x</a:t>
            </a:r>
            <a:r>
              <a:rPr lang="en-US" baseline="-25000" dirty="0" err="1">
                <a:solidFill>
                  <a:prstClr val="black"/>
                </a:solidFill>
                <a:latin typeface="Symbol" panose="05050102010706020507" pitchFamily="18" charset="2"/>
                <a:cs typeface="Arial" panose="020B0604020202020204" pitchFamily="34" charset="0"/>
              </a:rPr>
              <a:t>p</a:t>
            </a:r>
            <a:r>
              <a:rPr lang="en-US" dirty="0">
                <a:solidFill>
                  <a:prstClr val="black"/>
                </a:solidFill>
                <a:latin typeface="Arial" panose="020B0604020202020204" pitchFamily="34" charset="0"/>
                <a:cs typeface="Arial" panose="020B0604020202020204" pitchFamily="34" charset="0"/>
              </a:rPr>
              <a:t>. </a:t>
            </a:r>
            <a:r>
              <a:rPr lang="en-US" sz="1400" i="1" dirty="0">
                <a:solidFill>
                  <a:prstClr val="black"/>
                </a:solidFill>
                <a:latin typeface="Arial" panose="020B0604020202020204" pitchFamily="34" charset="0"/>
                <a:cs typeface="Arial" panose="020B0604020202020204" pitchFamily="34" charset="0"/>
              </a:rPr>
              <a:t>(arXiv:2008.00102)</a:t>
            </a:r>
          </a:p>
        </p:txBody>
      </p:sp>
    </p:spTree>
    <p:extLst>
      <p:ext uri="{BB962C8B-B14F-4D97-AF65-F5344CB8AC3E}">
        <p14:creationId xmlns:p14="http://schemas.microsoft.com/office/powerpoint/2010/main" val="2736524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32</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EIC Meson Structure Kinematics</a:t>
            </a:r>
          </a:p>
        </p:txBody>
      </p:sp>
      <p:pic>
        <p:nvPicPr>
          <p:cNvPr id="2" name="Picture 1">
            <a:extLst>
              <a:ext uri="{FF2B5EF4-FFF2-40B4-BE49-F238E27FC236}">
                <a16:creationId xmlns:a16="http://schemas.microsoft.com/office/drawing/2014/main" id="{EFF7FB60-26AD-4703-83D0-C9A9426458F5}"/>
              </a:ext>
            </a:extLst>
          </p:cNvPr>
          <p:cNvPicPr>
            <a:picLocks noChangeAspect="1"/>
          </p:cNvPicPr>
          <p:nvPr/>
        </p:nvPicPr>
        <p:blipFill>
          <a:blip r:embed="rId2"/>
          <a:stretch>
            <a:fillRect/>
          </a:stretch>
        </p:blipFill>
        <p:spPr>
          <a:xfrm>
            <a:off x="159152" y="1779409"/>
            <a:ext cx="8825696" cy="3942626"/>
          </a:xfrm>
          <a:prstGeom prst="rect">
            <a:avLst/>
          </a:prstGeom>
        </p:spPr>
      </p:pic>
      <p:sp>
        <p:nvSpPr>
          <p:cNvPr id="3" name="TextBox 2">
            <a:extLst>
              <a:ext uri="{FF2B5EF4-FFF2-40B4-BE49-F238E27FC236}">
                <a16:creationId xmlns:a16="http://schemas.microsoft.com/office/drawing/2014/main" id="{8856B762-2CD8-45C4-997F-64B8D7BB25A6}"/>
              </a:ext>
            </a:extLst>
          </p:cNvPr>
          <p:cNvSpPr txBox="1"/>
          <p:nvPr/>
        </p:nvSpPr>
        <p:spPr>
          <a:xfrm>
            <a:off x="1390133" y="1722333"/>
            <a:ext cx="5673348" cy="369332"/>
          </a:xfrm>
          <a:prstGeom prst="rect">
            <a:avLst/>
          </a:prstGeom>
          <a:noFill/>
        </p:spPr>
        <p:txBody>
          <a:bodyPr wrap="none" rtlCol="0">
            <a:spAutoFit/>
          </a:bodyPr>
          <a:lstStyle/>
          <a:p>
            <a:r>
              <a:rPr lang="en-US" dirty="0"/>
              <a:t>Scattered electron goes in EIC central detector region</a:t>
            </a:r>
          </a:p>
        </p:txBody>
      </p:sp>
      <p:pic>
        <p:nvPicPr>
          <p:cNvPr id="6" name="Picture 5" descr="Screen Shot 2017-04-11 at 12.48.51 PM.png">
            <a:extLst>
              <a:ext uri="{FF2B5EF4-FFF2-40B4-BE49-F238E27FC236}">
                <a16:creationId xmlns:a16="http://schemas.microsoft.com/office/drawing/2014/main" id="{4E527623-DC74-4792-AE4D-329840251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608" y="776273"/>
            <a:ext cx="1588296" cy="1315392"/>
          </a:xfrm>
          <a:prstGeom prst="rect">
            <a:avLst/>
          </a:prstGeom>
        </p:spPr>
      </p:pic>
      <p:sp>
        <p:nvSpPr>
          <p:cNvPr id="7" name="TextBox 6">
            <a:extLst>
              <a:ext uri="{FF2B5EF4-FFF2-40B4-BE49-F238E27FC236}">
                <a16:creationId xmlns:a16="http://schemas.microsoft.com/office/drawing/2014/main" id="{208EF0A5-A452-46BB-BEB6-5C064200BC62}"/>
              </a:ext>
            </a:extLst>
          </p:cNvPr>
          <p:cNvSpPr txBox="1"/>
          <p:nvPr/>
        </p:nvSpPr>
        <p:spPr>
          <a:xfrm>
            <a:off x="1390134" y="5779110"/>
            <a:ext cx="5986712" cy="646331"/>
          </a:xfrm>
          <a:prstGeom prst="rect">
            <a:avLst/>
          </a:prstGeom>
          <a:noFill/>
        </p:spPr>
        <p:txBody>
          <a:bodyPr wrap="square" rtlCol="0">
            <a:spAutoFit/>
          </a:bodyPr>
          <a:lstStyle/>
          <a:p>
            <a:r>
              <a:rPr lang="en-US" dirty="0"/>
              <a:t>Leading neutron (or lambda) are at small forward angles and carry most of the proton beam momentum</a:t>
            </a:r>
          </a:p>
        </p:txBody>
      </p:sp>
    </p:spTree>
    <p:extLst>
      <p:ext uri="{BB962C8B-B14F-4D97-AF65-F5344CB8AC3E}">
        <p14:creationId xmlns:p14="http://schemas.microsoft.com/office/powerpoint/2010/main" val="308164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600" b="1" dirty="0">
                <a:latin typeface="Arial" panose="020B0604020202020204" pitchFamily="34" charset="0"/>
                <a:cs typeface="Arial" panose="020B0604020202020204" pitchFamily="34" charset="0"/>
              </a:rPr>
              <a:t>EIC </a:t>
            </a:r>
            <a:r>
              <a:rPr lang="en-US" altLang="en-US" sz="3600" dirty="0">
                <a:latin typeface="Arial" panose="020B0604020202020204" pitchFamily="34" charset="0"/>
              </a:rPr>
              <a:t>Far-Forward </a:t>
            </a:r>
            <a:r>
              <a:rPr lang="en-US" altLang="en-US" sz="3600" b="1" dirty="0">
                <a:latin typeface="Arial" panose="020B0604020202020204" pitchFamily="34" charset="0"/>
                <a:cs typeface="Arial" panose="020B0604020202020204" pitchFamily="34" charset="0"/>
              </a:rPr>
              <a:t>Detector</a:t>
            </a:r>
            <a:endParaRPr lang="en-US" altLang="en-US" sz="3600" dirty="0"/>
          </a:p>
        </p:txBody>
      </p:sp>
      <p:pic>
        <p:nvPicPr>
          <p:cNvPr id="9" name="Picture 8">
            <a:extLst>
              <a:ext uri="{FF2B5EF4-FFF2-40B4-BE49-F238E27FC236}">
                <a16:creationId xmlns:a16="http://schemas.microsoft.com/office/drawing/2014/main" id="{1FC35131-1396-44EE-A204-B9DADAABF206}"/>
              </a:ext>
            </a:extLst>
          </p:cNvPr>
          <p:cNvPicPr>
            <a:picLocks noChangeAspect="1"/>
          </p:cNvPicPr>
          <p:nvPr/>
        </p:nvPicPr>
        <p:blipFill>
          <a:blip r:embed="rId3"/>
          <a:stretch>
            <a:fillRect/>
          </a:stretch>
        </p:blipFill>
        <p:spPr>
          <a:xfrm>
            <a:off x="1040700" y="2753061"/>
            <a:ext cx="7467984" cy="3688270"/>
          </a:xfrm>
          <a:prstGeom prst="rect">
            <a:avLst/>
          </a:prstGeom>
        </p:spPr>
      </p:pic>
      <p:sp>
        <p:nvSpPr>
          <p:cNvPr id="10" name="Rectangle 9">
            <a:extLst>
              <a:ext uri="{FF2B5EF4-FFF2-40B4-BE49-F238E27FC236}">
                <a16:creationId xmlns:a16="http://schemas.microsoft.com/office/drawing/2014/main" id="{63558A5E-D280-4BC1-9287-002E2D83DF35}"/>
              </a:ext>
            </a:extLst>
          </p:cNvPr>
          <p:cNvSpPr/>
          <p:nvPr/>
        </p:nvSpPr>
        <p:spPr>
          <a:xfrm>
            <a:off x="345166" y="851471"/>
            <a:ext cx="5120299" cy="1323439"/>
          </a:xfrm>
          <a:prstGeom prst="rect">
            <a:avLst/>
          </a:prstGeom>
        </p:spPr>
        <p:txBody>
          <a:bodyPr wrap="square">
            <a:spAutoFit/>
          </a:bodyPr>
          <a:lstStyle/>
          <a:p>
            <a:pPr>
              <a:buSzPct val="45000"/>
              <a:buFont typeface="Wingdings" charset="2"/>
              <a:buNone/>
            </a:pPr>
            <a:r>
              <a:rPr lang="en-US" altLang="en-US" sz="2000" b="1" dirty="0">
                <a:solidFill>
                  <a:schemeClr val="tx1"/>
                </a:solidFill>
                <a:latin typeface="Arial" panose="020B0604020202020204" pitchFamily="34" charset="0"/>
                <a:cs typeface="Arial" panose="020B0604020202020204" pitchFamily="34" charset="0"/>
              </a:rPr>
              <a:t>Highly Integrated detector system</a:t>
            </a:r>
            <a:r>
              <a:rPr lang="en-US" altLang="en-US" sz="2000" dirty="0">
                <a:solidFill>
                  <a:schemeClr val="tx1"/>
                </a:solidFill>
                <a:latin typeface="Arial" panose="020B0604020202020204" pitchFamily="34" charset="0"/>
                <a:cs typeface="Arial" panose="020B0604020202020204" pitchFamily="34" charset="0"/>
              </a:rPr>
              <a:t>: ~75m</a:t>
            </a:r>
          </a:p>
          <a:p>
            <a:pPr>
              <a:buSzPct val="45000"/>
            </a:pPr>
            <a:r>
              <a:rPr lang="en-US" altLang="en-US" sz="2000" dirty="0">
                <a:solidFill>
                  <a:srgbClr val="008000"/>
                </a:solidFill>
                <a:latin typeface="Arial" panose="020B0604020202020204" pitchFamily="34" charset="0"/>
                <a:cs typeface="Arial" panose="020B0604020202020204" pitchFamily="34" charset="0"/>
              </a:rPr>
              <a:t>1.Central detector</a:t>
            </a:r>
            <a:r>
              <a:rPr lang="en-US" altLang="en-US" sz="2000" dirty="0">
                <a:solidFill>
                  <a:srgbClr val="FF0000"/>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~10m</a:t>
            </a:r>
            <a:endParaRPr lang="en-US" altLang="en-US" sz="2000" dirty="0">
              <a:solidFill>
                <a:schemeClr val="accent2">
                  <a:lumMod val="75000"/>
                </a:schemeClr>
              </a:solidFill>
              <a:latin typeface="Arial" panose="020B0604020202020204" pitchFamily="34" charset="0"/>
              <a:cs typeface="Arial" panose="020B0604020202020204" pitchFamily="34" charset="0"/>
            </a:endParaRPr>
          </a:p>
          <a:p>
            <a:pPr>
              <a:buSzPct val="45000"/>
              <a:buFont typeface="Wingdings" charset="2"/>
              <a:buNone/>
            </a:pPr>
            <a:r>
              <a:rPr lang="en-US" altLang="en-US" sz="2000" dirty="0">
                <a:solidFill>
                  <a:srgbClr val="0000FF"/>
                </a:solidFill>
                <a:latin typeface="Arial" panose="020B0604020202020204" pitchFamily="34" charset="0"/>
                <a:cs typeface="Arial" panose="020B0604020202020204" pitchFamily="34" charset="0"/>
              </a:rPr>
              <a:t>2.Backward electron detection</a:t>
            </a:r>
            <a:r>
              <a:rPr lang="en-US" altLang="en-US" sz="2000" dirty="0">
                <a:solidFill>
                  <a:srgbClr val="008000"/>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~35m</a:t>
            </a:r>
          </a:p>
          <a:p>
            <a:pPr>
              <a:buSzPct val="45000"/>
            </a:pPr>
            <a:r>
              <a:rPr lang="en-US" altLang="en-US" sz="2000" dirty="0">
                <a:solidFill>
                  <a:srgbClr val="FF0000"/>
                </a:solidFill>
                <a:latin typeface="Arial" panose="020B0604020202020204" pitchFamily="34" charset="0"/>
                <a:cs typeface="Arial" panose="020B0604020202020204" pitchFamily="34" charset="0"/>
              </a:rPr>
              <a:t>3.Forward hadron spectrometer</a:t>
            </a:r>
            <a:r>
              <a:rPr lang="en-US" altLang="en-US" sz="2000" dirty="0">
                <a:solidFill>
                  <a:srgbClr val="008F00"/>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40</a:t>
            </a:r>
            <a:r>
              <a:rPr lang="en-US" altLang="en-US" sz="2000" dirty="0">
                <a:solidFill>
                  <a:schemeClr val="tx1"/>
                </a:solidFill>
                <a:latin typeface="Arial" panose="020B0604020202020204" pitchFamily="34" charset="0"/>
                <a:cs typeface="Arial" panose="020B0604020202020204" pitchFamily="34" charset="0"/>
              </a:rPr>
              <a:t>m</a:t>
            </a:r>
          </a:p>
        </p:txBody>
      </p:sp>
      <p:sp>
        <p:nvSpPr>
          <p:cNvPr id="11" name="Oval 10">
            <a:extLst>
              <a:ext uri="{FF2B5EF4-FFF2-40B4-BE49-F238E27FC236}">
                <a16:creationId xmlns:a16="http://schemas.microsoft.com/office/drawing/2014/main" id="{E226FA50-BBE1-4AA6-A84D-652848A77B3A}"/>
              </a:ext>
            </a:extLst>
          </p:cNvPr>
          <p:cNvSpPr/>
          <p:nvPr/>
        </p:nvSpPr>
        <p:spPr>
          <a:xfrm>
            <a:off x="4831893" y="3406446"/>
            <a:ext cx="883578" cy="3390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FB29226-174A-45F1-8D31-AE851D62FA39}"/>
              </a:ext>
            </a:extLst>
          </p:cNvPr>
          <p:cNvSpPr/>
          <p:nvPr/>
        </p:nvSpPr>
        <p:spPr>
          <a:xfrm>
            <a:off x="6180235" y="3933733"/>
            <a:ext cx="392130" cy="2814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907C1F8-4814-47F6-9CF6-CD250B43C8EC}"/>
              </a:ext>
            </a:extLst>
          </p:cNvPr>
          <p:cNvSpPr/>
          <p:nvPr/>
        </p:nvSpPr>
        <p:spPr>
          <a:xfrm rot="16200000">
            <a:off x="5482233" y="3322420"/>
            <a:ext cx="883578" cy="3390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C9F5334-D9C1-46C4-9D62-D2649B4FCC2D}"/>
              </a:ext>
            </a:extLst>
          </p:cNvPr>
          <p:cNvSpPr/>
          <p:nvPr/>
        </p:nvSpPr>
        <p:spPr>
          <a:xfrm rot="16200000">
            <a:off x="5781916" y="3202124"/>
            <a:ext cx="883578" cy="2606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1D9D18-6396-4097-872C-81F0442B37A3}"/>
              </a:ext>
            </a:extLst>
          </p:cNvPr>
          <p:cNvSpPr/>
          <p:nvPr/>
        </p:nvSpPr>
        <p:spPr>
          <a:xfrm rot="16200000">
            <a:off x="2884288" y="3524279"/>
            <a:ext cx="672303" cy="2735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EE39F94-1E49-4FBC-9814-5D8A60AD3E1B}"/>
              </a:ext>
            </a:extLst>
          </p:cNvPr>
          <p:cNvSpPr/>
          <p:nvPr/>
        </p:nvSpPr>
        <p:spPr>
          <a:xfrm rot="16200000">
            <a:off x="2556493" y="3407773"/>
            <a:ext cx="620294" cy="2606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2">
            <a:extLst>
              <a:ext uri="{FF2B5EF4-FFF2-40B4-BE49-F238E27FC236}">
                <a16:creationId xmlns:a16="http://schemas.microsoft.com/office/drawing/2014/main" id="{4334356E-84EA-4EC1-BECC-34FB109DDECF}"/>
              </a:ext>
            </a:extLst>
          </p:cNvPr>
          <p:cNvSpPr/>
          <p:nvPr/>
        </p:nvSpPr>
        <p:spPr>
          <a:xfrm>
            <a:off x="2634987" y="2610949"/>
            <a:ext cx="1682001" cy="2161803"/>
          </a:xfrm>
          <a:prstGeom prst="roundRect">
            <a:avLst>
              <a:gd name="adj" fmla="val 2478"/>
            </a:avLst>
          </a:prstGeom>
          <a:noFill/>
          <a:ln w="381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ounded Rectangle 10">
            <a:extLst>
              <a:ext uri="{FF2B5EF4-FFF2-40B4-BE49-F238E27FC236}">
                <a16:creationId xmlns:a16="http://schemas.microsoft.com/office/drawing/2014/main" id="{8FBCF753-80E6-4BB2-BF36-6839B31DB632}"/>
              </a:ext>
            </a:extLst>
          </p:cNvPr>
          <p:cNvSpPr/>
          <p:nvPr/>
        </p:nvSpPr>
        <p:spPr>
          <a:xfrm>
            <a:off x="4756820" y="2545938"/>
            <a:ext cx="2271125" cy="2325289"/>
          </a:xfrm>
          <a:prstGeom prst="roundRect">
            <a:avLst>
              <a:gd name="adj" fmla="val 2478"/>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5656A0A-B8F8-417B-BB33-82253F575DD7}"/>
              </a:ext>
            </a:extLst>
          </p:cNvPr>
          <p:cNvSpPr/>
          <p:nvPr/>
        </p:nvSpPr>
        <p:spPr>
          <a:xfrm>
            <a:off x="2754327" y="2581611"/>
            <a:ext cx="2002493" cy="646331"/>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far-backward </a:t>
            </a:r>
            <a:r>
              <a:rPr lang="en-US" dirty="0">
                <a:solidFill>
                  <a:prstClr val="black"/>
                </a:solidFill>
                <a:latin typeface="Arial" panose="020B0604020202020204" pitchFamily="34" charset="0"/>
                <a:cs typeface="Arial" panose="020B0604020202020204" pitchFamily="34" charset="0"/>
              </a:rPr>
              <a:t>detectors </a:t>
            </a:r>
          </a:p>
        </p:txBody>
      </p:sp>
      <p:sp>
        <p:nvSpPr>
          <p:cNvPr id="26" name="Rectangle 25">
            <a:extLst>
              <a:ext uri="{FF2B5EF4-FFF2-40B4-BE49-F238E27FC236}">
                <a16:creationId xmlns:a16="http://schemas.microsoft.com/office/drawing/2014/main" id="{8F3EB83D-61CE-4310-9C07-85715CC9C381}"/>
              </a:ext>
            </a:extLst>
          </p:cNvPr>
          <p:cNvSpPr/>
          <p:nvPr/>
        </p:nvSpPr>
        <p:spPr>
          <a:xfrm>
            <a:off x="4739162" y="2582211"/>
            <a:ext cx="2002493" cy="646331"/>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far-forward </a:t>
            </a:r>
            <a:r>
              <a:rPr lang="en-US" dirty="0">
                <a:solidFill>
                  <a:prstClr val="black"/>
                </a:solidFill>
                <a:latin typeface="Arial" panose="020B0604020202020204" pitchFamily="34" charset="0"/>
                <a:cs typeface="Arial" panose="020B0604020202020204" pitchFamily="34" charset="0"/>
              </a:rPr>
              <a:t>detectors </a:t>
            </a:r>
          </a:p>
        </p:txBody>
      </p:sp>
      <p:sp>
        <p:nvSpPr>
          <p:cNvPr id="27" name="TextBox 26">
            <a:extLst>
              <a:ext uri="{FF2B5EF4-FFF2-40B4-BE49-F238E27FC236}">
                <a16:creationId xmlns:a16="http://schemas.microsoft.com/office/drawing/2014/main" id="{838D856D-2D8C-492A-9416-E8645514CCBE}"/>
              </a:ext>
            </a:extLst>
          </p:cNvPr>
          <p:cNvSpPr txBox="1"/>
          <p:nvPr/>
        </p:nvSpPr>
        <p:spPr>
          <a:xfrm>
            <a:off x="5856724" y="891084"/>
            <a:ext cx="3043801" cy="523220"/>
          </a:xfrm>
          <a:prstGeom prst="rect">
            <a:avLst/>
          </a:prstGeom>
          <a:noFill/>
          <a:ln w="28575">
            <a:solidFill>
              <a:srgbClr val="0000FF"/>
            </a:solidFill>
          </a:ln>
        </p:spPr>
        <p:txBody>
          <a:bodyPr wrap="square" rtlCol="0">
            <a:spAutoFit/>
          </a:bodyPr>
          <a:lstStyle/>
          <a:p>
            <a:r>
              <a:rPr lang="en-US" sz="1400" i="1" dirty="0"/>
              <a:t>Lesson learned from HERA – ensure low-Q</a:t>
            </a:r>
            <a:r>
              <a:rPr lang="en-US" sz="1400" i="1" baseline="30000" dirty="0"/>
              <a:t>2</a:t>
            </a:r>
            <a:r>
              <a:rPr lang="en-US" sz="1400" i="1" dirty="0"/>
              <a:t> coverage</a:t>
            </a:r>
          </a:p>
        </p:txBody>
      </p:sp>
      <p:sp>
        <p:nvSpPr>
          <p:cNvPr id="28" name="TextBox 27">
            <a:extLst>
              <a:ext uri="{FF2B5EF4-FFF2-40B4-BE49-F238E27FC236}">
                <a16:creationId xmlns:a16="http://schemas.microsoft.com/office/drawing/2014/main" id="{E0CDD70F-6334-405D-8905-B1415061375A}"/>
              </a:ext>
            </a:extLst>
          </p:cNvPr>
          <p:cNvSpPr txBox="1"/>
          <p:nvPr/>
        </p:nvSpPr>
        <p:spPr>
          <a:xfrm>
            <a:off x="5856724" y="1614174"/>
            <a:ext cx="3043801" cy="738664"/>
          </a:xfrm>
          <a:prstGeom prst="rect">
            <a:avLst/>
          </a:prstGeom>
          <a:noFill/>
          <a:ln w="28575">
            <a:solidFill>
              <a:srgbClr val="FF0000"/>
            </a:solidFill>
          </a:ln>
        </p:spPr>
        <p:txBody>
          <a:bodyPr wrap="square" rtlCol="0">
            <a:spAutoFit/>
          </a:bodyPr>
          <a:lstStyle/>
          <a:p>
            <a:r>
              <a:rPr lang="en-US" sz="1400" i="1" dirty="0"/>
              <a:t>Various stage detector to capture forward-going protons and neutrons, and also decay products (</a:t>
            </a:r>
            <a:r>
              <a:rPr lang="en-US" sz="1400" i="1" dirty="0">
                <a:latin typeface="Symbol" panose="05050102010706020507" pitchFamily="18" charset="2"/>
              </a:rPr>
              <a:t>D, L</a:t>
            </a:r>
            <a:r>
              <a:rPr lang="en-US" sz="1400" i="1" dirty="0"/>
              <a:t>). </a:t>
            </a:r>
          </a:p>
        </p:txBody>
      </p:sp>
      <p:cxnSp>
        <p:nvCxnSpPr>
          <p:cNvPr id="30" name="Straight Arrow Connector 29">
            <a:extLst>
              <a:ext uri="{FF2B5EF4-FFF2-40B4-BE49-F238E27FC236}">
                <a16:creationId xmlns:a16="http://schemas.microsoft.com/office/drawing/2014/main" id="{945939CF-5764-41D1-910B-59A0FF85D148}"/>
              </a:ext>
            </a:extLst>
          </p:cNvPr>
          <p:cNvCxnSpPr>
            <a:cxnSpLocks/>
            <a:endCxn id="27" idx="1"/>
          </p:cNvCxnSpPr>
          <p:nvPr/>
        </p:nvCxnSpPr>
        <p:spPr>
          <a:xfrm flipV="1">
            <a:off x="5010994" y="1152694"/>
            <a:ext cx="845730" cy="46148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425BFC8-1D0C-4FE4-A3EC-E5F08FE9EEFE}"/>
              </a:ext>
            </a:extLst>
          </p:cNvPr>
          <p:cNvCxnSpPr>
            <a:cxnSpLocks/>
            <a:endCxn id="28" idx="1"/>
          </p:cNvCxnSpPr>
          <p:nvPr/>
        </p:nvCxnSpPr>
        <p:spPr>
          <a:xfrm>
            <a:off x="4975464" y="1974571"/>
            <a:ext cx="881260" cy="89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Slide Number Placeholder 3">
            <a:extLst>
              <a:ext uri="{FF2B5EF4-FFF2-40B4-BE49-F238E27FC236}">
                <a16:creationId xmlns:a16="http://schemas.microsoft.com/office/drawing/2014/main" id="{61F47FCA-A68F-4DF1-A933-371942784104}"/>
              </a:ext>
            </a:extLst>
          </p:cNvPr>
          <p:cNvSpPr>
            <a:spLocks noGrp="1"/>
          </p:cNvSpPr>
          <p:nvPr>
            <p:ph type="sldNum" sz="quarter" idx="12"/>
          </p:nvPr>
        </p:nvSpPr>
        <p:spPr>
          <a:xfrm>
            <a:off x="4226807" y="6467336"/>
            <a:ext cx="536158" cy="303364"/>
          </a:xfrm>
        </p:spPr>
        <p:txBody>
          <a:bodyPr/>
          <a:lstStyle/>
          <a:p>
            <a:fld id="{07E1C93C-5050-FC42-8F10-D22D4F119D13}" type="slidenum">
              <a:rPr lang="en-US" smtClean="0"/>
              <a:pPr/>
              <a:t>33</a:t>
            </a:fld>
            <a:endParaRPr lang="en-US" dirty="0"/>
          </a:p>
        </p:txBody>
      </p:sp>
    </p:spTree>
    <p:extLst>
      <p:ext uri="{BB962C8B-B14F-4D97-AF65-F5344CB8AC3E}">
        <p14:creationId xmlns:p14="http://schemas.microsoft.com/office/powerpoint/2010/main" val="357448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6" name="Title 5">
            <a:extLst>
              <a:ext uri="{FF2B5EF4-FFF2-40B4-BE49-F238E27FC236}">
                <a16:creationId xmlns:a16="http://schemas.microsoft.com/office/drawing/2014/main" id="{9FEE1C90-1750-4F87-AFFD-96A9B05E76A8}"/>
              </a:ext>
            </a:extLst>
          </p:cNvPr>
          <p:cNvSpPr txBox="1">
            <a:spLocks noGrp="1" noChangeArrowheads="1"/>
          </p:cNvSpPr>
          <p:nvPr>
            <p:ph type="title"/>
          </p:nvPr>
        </p:nvSpPr>
        <p:spPr bwMode="auto">
          <a:xfrm>
            <a:off x="0" y="134686"/>
            <a:ext cx="9144000" cy="424709"/>
          </a:xfrm>
          <a:prstGeom prst="rect">
            <a:avLst/>
          </a:prstGeom>
          <a:noFill/>
          <a:ln w="9525">
            <a:noFill/>
            <a:miter lim="800000"/>
            <a:headEnd/>
            <a:tailEnd/>
          </a:ln>
        </p:spPr>
        <p:txBody>
          <a:bodyPr wrap="square">
            <a:spAutoFit/>
          </a:bodyPr>
          <a:lstStyle/>
          <a:p>
            <a:pPr algn="ctr"/>
            <a:r>
              <a:rPr lang="en-US" b="1" dirty="0">
                <a:latin typeface="Arial" panose="020B0604020202020204" pitchFamily="34" charset="0"/>
                <a:cs typeface="Arial" panose="020B0604020202020204" pitchFamily="34" charset="0"/>
              </a:rPr>
              <a:t>Meson Structure Functions Yellow Report Working Group</a:t>
            </a:r>
          </a:p>
        </p:txBody>
      </p:sp>
      <p:sp>
        <p:nvSpPr>
          <p:cNvPr id="16" name="Rectangle: Rounded Corners 15">
            <a:extLst>
              <a:ext uri="{FF2B5EF4-FFF2-40B4-BE49-F238E27FC236}">
                <a16:creationId xmlns:a16="http://schemas.microsoft.com/office/drawing/2014/main" id="{AA3A2ABF-A7DC-4917-90E8-F95E83273657}"/>
              </a:ext>
            </a:extLst>
          </p:cNvPr>
          <p:cNvSpPr/>
          <p:nvPr/>
        </p:nvSpPr>
        <p:spPr bwMode="auto">
          <a:xfrm>
            <a:off x="4026094" y="1505983"/>
            <a:ext cx="4992086" cy="2175265"/>
          </a:xfrm>
          <a:prstGeom prst="roundRect">
            <a:avLst/>
          </a:prstGeom>
          <a:solidFill>
            <a:srgbClr val="FFFFCC"/>
          </a:solidFill>
          <a:ln w="9525" cap="flat" cmpd="sng" algn="ctr">
            <a:solidFill>
              <a:srgbClr val="0066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ts val="75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cs typeface="Lucida Sans Unicode" charset="0"/>
            </a:endParaRPr>
          </a:p>
        </p:txBody>
      </p:sp>
      <p:sp>
        <p:nvSpPr>
          <p:cNvPr id="19" name="Rectangle 3">
            <a:extLst>
              <a:ext uri="{FF2B5EF4-FFF2-40B4-BE49-F238E27FC236}">
                <a16:creationId xmlns:a16="http://schemas.microsoft.com/office/drawing/2014/main" id="{647C69F7-55C4-44EA-8567-EBF7ADE22C49}"/>
              </a:ext>
            </a:extLst>
          </p:cNvPr>
          <p:cNvSpPr>
            <a:spLocks noChangeArrowheads="1"/>
          </p:cNvSpPr>
          <p:nvPr/>
        </p:nvSpPr>
        <p:spPr bwMode="auto">
          <a:xfrm>
            <a:off x="283925" y="851635"/>
            <a:ext cx="8576150" cy="43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marL="0" indent="0" eaLnBrk="1" hangingPunct="1">
              <a:spcBef>
                <a:spcPct val="20000"/>
              </a:spcBef>
            </a:pPr>
            <a:r>
              <a:rPr lang="en-US" altLang="en-US" sz="2000" b="1" i="1" dirty="0">
                <a:solidFill>
                  <a:srgbClr val="000000"/>
                </a:solidFill>
              </a:rPr>
              <a:t>Formed in 2019 in context of the EIC User Group Yellow Report Effort</a:t>
            </a:r>
          </a:p>
        </p:txBody>
      </p:sp>
      <p:pic>
        <p:nvPicPr>
          <p:cNvPr id="20" name="Picture 19">
            <a:extLst>
              <a:ext uri="{FF2B5EF4-FFF2-40B4-BE49-F238E27FC236}">
                <a16:creationId xmlns:a16="http://schemas.microsoft.com/office/drawing/2014/main" id="{371404A5-280F-4AFD-9A0A-812C01AEBC40}"/>
              </a:ext>
            </a:extLst>
          </p:cNvPr>
          <p:cNvPicPr>
            <a:picLocks noChangeAspect="1"/>
          </p:cNvPicPr>
          <p:nvPr/>
        </p:nvPicPr>
        <p:blipFill rotWithShape="1">
          <a:blip r:embed="rId2"/>
          <a:srcRect l="27501" t="45621" r="25365" b="15401"/>
          <a:stretch/>
        </p:blipFill>
        <p:spPr>
          <a:xfrm>
            <a:off x="4111114" y="4006512"/>
            <a:ext cx="4853033" cy="2257425"/>
          </a:xfrm>
          <a:prstGeom prst="rect">
            <a:avLst/>
          </a:prstGeom>
          <a:ln>
            <a:solidFill>
              <a:schemeClr val="tx1"/>
            </a:solidFill>
          </a:ln>
        </p:spPr>
      </p:pic>
      <p:sp>
        <p:nvSpPr>
          <p:cNvPr id="21" name="Rectangle: Rounded Corners 20">
            <a:extLst>
              <a:ext uri="{FF2B5EF4-FFF2-40B4-BE49-F238E27FC236}">
                <a16:creationId xmlns:a16="http://schemas.microsoft.com/office/drawing/2014/main" id="{352D3258-7EB4-4C90-B550-42E60A2DA9BC}"/>
              </a:ext>
            </a:extLst>
          </p:cNvPr>
          <p:cNvSpPr/>
          <p:nvPr/>
        </p:nvSpPr>
        <p:spPr bwMode="auto">
          <a:xfrm>
            <a:off x="4174960" y="5813515"/>
            <a:ext cx="4745275" cy="365125"/>
          </a:xfrm>
          <a:prstGeom prst="round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ts val="75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cs typeface="Lucida Sans Unicode" charset="0"/>
            </a:endParaRPr>
          </a:p>
        </p:txBody>
      </p:sp>
      <p:sp>
        <p:nvSpPr>
          <p:cNvPr id="22" name="Rectangle 3">
            <a:extLst>
              <a:ext uri="{FF2B5EF4-FFF2-40B4-BE49-F238E27FC236}">
                <a16:creationId xmlns:a16="http://schemas.microsoft.com/office/drawing/2014/main" id="{B570F30A-995C-470E-8C57-6418B7A05DF0}"/>
              </a:ext>
            </a:extLst>
          </p:cNvPr>
          <p:cNvSpPr>
            <a:spLocks noChangeArrowheads="1"/>
          </p:cNvSpPr>
          <p:nvPr/>
        </p:nvSpPr>
        <p:spPr bwMode="auto">
          <a:xfrm>
            <a:off x="146040" y="4231808"/>
            <a:ext cx="3303181" cy="62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Ø"/>
            </a:pPr>
            <a:r>
              <a:rPr lang="en-US" altLang="en-US" sz="1600" dirty="0">
                <a:solidFill>
                  <a:srgbClr val="000000"/>
                </a:solidFill>
              </a:rPr>
              <a:t>Within Yellow Report activities, part of the </a:t>
            </a:r>
            <a:r>
              <a:rPr lang="en-US" altLang="en-US" sz="1600" dirty="0">
                <a:solidFill>
                  <a:srgbClr val="000000"/>
                </a:solidFill>
                <a:hlinkClick r:id="rId3"/>
              </a:rPr>
              <a:t>EIC Diffractive Reactions &amp; Tagging PWG</a:t>
            </a:r>
            <a:endParaRPr lang="en-US" altLang="en-US" sz="1600" dirty="0">
              <a:solidFill>
                <a:srgbClr val="000000"/>
              </a:solidFill>
            </a:endParaRPr>
          </a:p>
        </p:txBody>
      </p:sp>
      <p:sp>
        <p:nvSpPr>
          <p:cNvPr id="23" name="Rectangle 3">
            <a:extLst>
              <a:ext uri="{FF2B5EF4-FFF2-40B4-BE49-F238E27FC236}">
                <a16:creationId xmlns:a16="http://schemas.microsoft.com/office/drawing/2014/main" id="{2C802E68-3B57-4F0A-A6A3-7B765DEF2FEF}"/>
              </a:ext>
            </a:extLst>
          </p:cNvPr>
          <p:cNvSpPr>
            <a:spLocks noChangeArrowheads="1"/>
          </p:cNvSpPr>
          <p:nvPr/>
        </p:nvSpPr>
        <p:spPr bwMode="auto">
          <a:xfrm>
            <a:off x="125820" y="3086973"/>
            <a:ext cx="3781545" cy="856182"/>
          </a:xfrm>
          <a:prstGeom prst="rect">
            <a:avLst/>
          </a:prstGeom>
          <a:solidFill>
            <a:schemeClr val="bg2"/>
          </a:solidFill>
          <a:ln>
            <a:noFill/>
          </a:ln>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Ø"/>
            </a:pPr>
            <a:r>
              <a:rPr lang="en-US" altLang="en-US" sz="1600" dirty="0">
                <a:solidFill>
                  <a:srgbClr val="000000"/>
                </a:solidFill>
              </a:rPr>
              <a:t>To join the Meson Structure Functions WG mailing list, contact T. Horn (hornt@cua.edu)</a:t>
            </a:r>
          </a:p>
        </p:txBody>
      </p:sp>
      <p:sp>
        <p:nvSpPr>
          <p:cNvPr id="24" name="Rectangle 3">
            <a:extLst>
              <a:ext uri="{FF2B5EF4-FFF2-40B4-BE49-F238E27FC236}">
                <a16:creationId xmlns:a16="http://schemas.microsoft.com/office/drawing/2014/main" id="{C25E8174-C5E0-46E3-89ED-1A12C014E867}"/>
              </a:ext>
            </a:extLst>
          </p:cNvPr>
          <p:cNvSpPr>
            <a:spLocks noChangeArrowheads="1"/>
          </p:cNvSpPr>
          <p:nvPr/>
        </p:nvSpPr>
        <p:spPr bwMode="auto">
          <a:xfrm>
            <a:off x="146040" y="1431324"/>
            <a:ext cx="3730210" cy="68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Ø"/>
            </a:pPr>
            <a:r>
              <a:rPr lang="en-US" altLang="en-US" sz="1600" dirty="0">
                <a:solidFill>
                  <a:srgbClr val="000000"/>
                </a:solidFill>
              </a:rPr>
              <a:t>Meson SF WG: 22 members, 13 institutions, 7 countries</a:t>
            </a:r>
          </a:p>
        </p:txBody>
      </p:sp>
      <p:sp>
        <p:nvSpPr>
          <p:cNvPr id="25" name="Rectangle 3">
            <a:extLst>
              <a:ext uri="{FF2B5EF4-FFF2-40B4-BE49-F238E27FC236}">
                <a16:creationId xmlns:a16="http://schemas.microsoft.com/office/drawing/2014/main" id="{941D18E6-23B6-4EEF-83F0-9DB7AB6278A7}"/>
              </a:ext>
            </a:extLst>
          </p:cNvPr>
          <p:cNvSpPr>
            <a:spLocks noChangeArrowheads="1"/>
          </p:cNvSpPr>
          <p:nvPr/>
        </p:nvSpPr>
        <p:spPr bwMode="auto">
          <a:xfrm>
            <a:off x="135537" y="2252882"/>
            <a:ext cx="3781546" cy="68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Ø"/>
            </a:pPr>
            <a:r>
              <a:rPr lang="en-US" altLang="en-US" sz="1600" dirty="0" err="1">
                <a:solidFill>
                  <a:srgbClr val="000000"/>
                </a:solidFill>
              </a:rPr>
              <a:t>BlueJeans</a:t>
            </a:r>
            <a:r>
              <a:rPr lang="en-US" altLang="en-US" sz="1600" dirty="0">
                <a:solidFill>
                  <a:srgbClr val="000000"/>
                </a:solidFill>
              </a:rPr>
              <a:t> meetings every 2-3 weeks since January 2020</a:t>
            </a:r>
          </a:p>
        </p:txBody>
      </p:sp>
      <p:sp>
        <p:nvSpPr>
          <p:cNvPr id="26" name="TextBox 25">
            <a:extLst>
              <a:ext uri="{FF2B5EF4-FFF2-40B4-BE49-F238E27FC236}">
                <a16:creationId xmlns:a16="http://schemas.microsoft.com/office/drawing/2014/main" id="{B31571E0-238E-4DFE-B344-B6427DFCC748}"/>
              </a:ext>
            </a:extLst>
          </p:cNvPr>
          <p:cNvSpPr txBox="1"/>
          <p:nvPr/>
        </p:nvSpPr>
        <p:spPr>
          <a:xfrm>
            <a:off x="4114800" y="1505983"/>
            <a:ext cx="4883160" cy="2209516"/>
          </a:xfrm>
          <a:prstGeom prst="rect">
            <a:avLst/>
          </a:prstGeom>
          <a:noFill/>
        </p:spPr>
        <p:txBody>
          <a:bodyPr wrap="square" rtlCol="0">
            <a:spAutoFit/>
          </a:bodyPr>
          <a:lstStyle/>
          <a:p>
            <a:pPr>
              <a:lnSpc>
                <a:spcPct val="110000"/>
              </a:lnSpc>
            </a:pPr>
            <a:r>
              <a:rPr lang="en-US" b="1" dirty="0">
                <a:solidFill>
                  <a:srgbClr val="0000FF"/>
                </a:solidFill>
              </a:rPr>
              <a:t>Meson SF Working group members:</a:t>
            </a:r>
          </a:p>
          <a:p>
            <a:pPr>
              <a:lnSpc>
                <a:spcPct val="110000"/>
              </a:lnSpc>
            </a:pPr>
            <a:r>
              <a:rPr lang="en-US" sz="1200" dirty="0">
                <a:solidFill>
                  <a:schemeClr val="tx1"/>
                </a:solidFill>
              </a:rPr>
              <a:t>John R. Arrington (</a:t>
            </a:r>
            <a:r>
              <a:rPr lang="en-US" sz="1200" dirty="0"/>
              <a:t>LBN</a:t>
            </a:r>
            <a:r>
              <a:rPr lang="en-US" sz="1200" dirty="0">
                <a:solidFill>
                  <a:schemeClr val="tx1"/>
                </a:solidFill>
              </a:rPr>
              <a:t>L), Carlos </a:t>
            </a:r>
            <a:r>
              <a:rPr lang="en-US" sz="1200" dirty="0" err="1">
                <a:solidFill>
                  <a:schemeClr val="tx1"/>
                </a:solidFill>
              </a:rPr>
              <a:t>Ayerbe</a:t>
            </a:r>
            <a:r>
              <a:rPr lang="en-US" sz="1200" dirty="0">
                <a:solidFill>
                  <a:schemeClr val="tx1"/>
                </a:solidFill>
              </a:rPr>
              <a:t> </a:t>
            </a:r>
            <a:r>
              <a:rPr lang="en-US" sz="1200" dirty="0" err="1">
                <a:solidFill>
                  <a:schemeClr val="tx1"/>
                </a:solidFill>
              </a:rPr>
              <a:t>Gayoso</a:t>
            </a:r>
            <a:r>
              <a:rPr lang="en-US" sz="1200" dirty="0">
                <a:solidFill>
                  <a:schemeClr val="tx1"/>
                </a:solidFill>
              </a:rPr>
              <a:t> (Mississippi State U), Daniele </a:t>
            </a:r>
            <a:r>
              <a:rPr lang="en-US" sz="1200" dirty="0" err="1">
                <a:solidFill>
                  <a:schemeClr val="tx1"/>
                </a:solidFill>
              </a:rPr>
              <a:t>Binosi</a:t>
            </a:r>
            <a:r>
              <a:rPr lang="en-US" sz="1200" dirty="0">
                <a:solidFill>
                  <a:schemeClr val="tx1"/>
                </a:solidFill>
              </a:rPr>
              <a:t> (ECT*), Lei Chang (Nankai U.), Rolf Ent (</a:t>
            </a:r>
            <a:r>
              <a:rPr lang="en-US" sz="1200" dirty="0" err="1">
                <a:solidFill>
                  <a:schemeClr val="tx1"/>
                </a:solidFill>
              </a:rPr>
              <a:t>Jlab</a:t>
            </a:r>
            <a:r>
              <a:rPr lang="en-US" sz="1200" dirty="0">
                <a:solidFill>
                  <a:schemeClr val="tx1"/>
                </a:solidFill>
              </a:rPr>
              <a:t>), Tobias </a:t>
            </a:r>
            <a:r>
              <a:rPr lang="en-US" sz="1200" dirty="0" err="1">
                <a:solidFill>
                  <a:schemeClr val="tx1"/>
                </a:solidFill>
              </a:rPr>
              <a:t>Frederico</a:t>
            </a:r>
            <a:r>
              <a:rPr lang="en-US" sz="1200" dirty="0">
                <a:solidFill>
                  <a:schemeClr val="tx1"/>
                </a:solidFill>
              </a:rPr>
              <a:t> (Instituto </a:t>
            </a:r>
            <a:r>
              <a:rPr lang="en-US" sz="1200" dirty="0" err="1">
                <a:solidFill>
                  <a:schemeClr val="tx1"/>
                </a:solidFill>
              </a:rPr>
              <a:t>Tecnologico</a:t>
            </a:r>
            <a:r>
              <a:rPr lang="en-US" sz="1200" dirty="0">
                <a:solidFill>
                  <a:schemeClr val="tx1"/>
                </a:solidFill>
              </a:rPr>
              <a:t> de </a:t>
            </a:r>
            <a:r>
              <a:rPr lang="en-US" sz="1200" dirty="0" err="1">
                <a:solidFill>
                  <a:schemeClr val="tx1"/>
                </a:solidFill>
              </a:rPr>
              <a:t>Aeronautica</a:t>
            </a:r>
            <a:r>
              <a:rPr lang="en-US" sz="1200" dirty="0">
                <a:solidFill>
                  <a:schemeClr val="tx1"/>
                </a:solidFill>
              </a:rPr>
              <a:t>), Timothy Hobbs (SMU), Tanja Horn (CUA), Garth Huber (U. Regina), Stephen Kay (U. Regina), Cynthia Keppel (</a:t>
            </a:r>
            <a:r>
              <a:rPr lang="en-US" sz="1200" dirty="0" err="1">
                <a:solidFill>
                  <a:schemeClr val="tx1"/>
                </a:solidFill>
              </a:rPr>
              <a:t>Jlab</a:t>
            </a:r>
            <a:r>
              <a:rPr lang="en-US" sz="1200" dirty="0">
                <a:solidFill>
                  <a:schemeClr val="tx1"/>
                </a:solidFill>
              </a:rPr>
              <a:t>), Bill Lee (W&amp;M) ), Huey-Wen Lin (MSU), Rachel Montgomery (U. Glasgow), Ian L. </a:t>
            </a:r>
            <a:r>
              <a:rPr lang="en-US" sz="1200" dirty="0" err="1">
                <a:solidFill>
                  <a:schemeClr val="tx1"/>
                </a:solidFill>
              </a:rPr>
              <a:t>Pegg</a:t>
            </a:r>
            <a:r>
              <a:rPr lang="en-US" sz="1200" dirty="0">
                <a:solidFill>
                  <a:schemeClr val="tx1"/>
                </a:solidFill>
              </a:rPr>
              <a:t> (CUA), Paul Reimer (ANL), David Richards (</a:t>
            </a:r>
            <a:r>
              <a:rPr lang="en-US" sz="1200" dirty="0" err="1">
                <a:solidFill>
                  <a:schemeClr val="tx1"/>
                </a:solidFill>
              </a:rPr>
              <a:t>Jlab</a:t>
            </a:r>
            <a:r>
              <a:rPr lang="en-US" sz="1200" dirty="0">
                <a:solidFill>
                  <a:schemeClr val="tx1"/>
                </a:solidFill>
              </a:rPr>
              <a:t>), Craig Roberts (</a:t>
            </a:r>
            <a:r>
              <a:rPr lang="en-US" sz="1200" dirty="0" err="1">
                <a:solidFill>
                  <a:schemeClr val="tx1"/>
                </a:solidFill>
              </a:rPr>
              <a:t>Nanjng</a:t>
            </a:r>
            <a:r>
              <a:rPr lang="en-US" sz="1200" dirty="0">
                <a:solidFill>
                  <a:schemeClr val="tx1"/>
                </a:solidFill>
              </a:rPr>
              <a:t> U.), Jorge Segovia (Universidad Pablo de </a:t>
            </a:r>
            <a:r>
              <a:rPr lang="en-US" sz="1200" dirty="0" err="1">
                <a:solidFill>
                  <a:schemeClr val="tx1"/>
                </a:solidFill>
              </a:rPr>
              <a:t>Olavide</a:t>
            </a:r>
            <a:r>
              <a:rPr lang="en-US" sz="1200" dirty="0">
                <a:solidFill>
                  <a:schemeClr val="tx1"/>
                </a:solidFill>
              </a:rPr>
              <a:t>), Arun </a:t>
            </a:r>
            <a:r>
              <a:rPr lang="en-US" sz="1200" dirty="0" err="1">
                <a:solidFill>
                  <a:schemeClr val="tx1"/>
                </a:solidFill>
              </a:rPr>
              <a:t>Tadepalli</a:t>
            </a:r>
            <a:r>
              <a:rPr lang="en-US" sz="1200" dirty="0">
                <a:solidFill>
                  <a:schemeClr val="tx1"/>
                </a:solidFill>
              </a:rPr>
              <a:t> (</a:t>
            </a:r>
            <a:r>
              <a:rPr lang="en-US" sz="1200" dirty="0" err="1">
                <a:solidFill>
                  <a:schemeClr val="tx1"/>
                </a:solidFill>
              </a:rPr>
              <a:t>JLab</a:t>
            </a:r>
            <a:r>
              <a:rPr lang="en-US" sz="1200" dirty="0">
                <a:solidFill>
                  <a:schemeClr val="tx1"/>
                </a:solidFill>
              </a:rPr>
              <a:t>), Richard Trotta (CUA), Rik Yoshida (ANL)</a:t>
            </a:r>
          </a:p>
        </p:txBody>
      </p:sp>
      <p:sp>
        <p:nvSpPr>
          <p:cNvPr id="14" name="Rectangle 3">
            <a:extLst>
              <a:ext uri="{FF2B5EF4-FFF2-40B4-BE49-F238E27FC236}">
                <a16:creationId xmlns:a16="http://schemas.microsoft.com/office/drawing/2014/main" id="{708D774C-1D97-467B-8874-7AC9B663B1F3}"/>
              </a:ext>
            </a:extLst>
          </p:cNvPr>
          <p:cNvSpPr>
            <a:spLocks noChangeArrowheads="1"/>
          </p:cNvSpPr>
          <p:nvPr/>
        </p:nvSpPr>
        <p:spPr bwMode="auto">
          <a:xfrm>
            <a:off x="146040" y="5407755"/>
            <a:ext cx="3781545" cy="856182"/>
          </a:xfrm>
          <a:prstGeom prst="rect">
            <a:avLst/>
          </a:prstGeom>
          <a:solidFill>
            <a:schemeClr val="bg2"/>
          </a:solidFill>
          <a:ln>
            <a:noFill/>
          </a:ln>
        </p:spPr>
        <p:txBody>
          <a:bodyPr/>
          <a:lstStyle>
            <a:lvl1pPr marL="342900" indent="-342900">
              <a:defRPr sz="1200">
                <a:solidFill>
                  <a:schemeClr val="bg1"/>
                </a:solidFill>
                <a:latin typeface="Arial" panose="020B0604020202020204" pitchFamily="34" charset="0"/>
                <a:cs typeface="Lucida Sans Unicode" panose="020B0602030504020204" pitchFamily="34" charset="0"/>
              </a:defRPr>
            </a:lvl1pPr>
            <a:lvl2pPr>
              <a:defRPr sz="1200">
                <a:solidFill>
                  <a:schemeClr val="bg1"/>
                </a:solidFill>
                <a:latin typeface="Arial" panose="020B0604020202020204" pitchFamily="34" charset="0"/>
                <a:cs typeface="Lucida Sans Unicode" panose="020B0602030504020204" pitchFamily="34" charset="0"/>
              </a:defRPr>
            </a:lvl2pPr>
            <a:lvl3pPr>
              <a:defRPr sz="1200">
                <a:solidFill>
                  <a:schemeClr val="bg1"/>
                </a:solidFill>
                <a:latin typeface="Arial" panose="020B0604020202020204" pitchFamily="34" charset="0"/>
                <a:cs typeface="Lucida Sans Unicode" panose="020B0602030504020204" pitchFamily="34" charset="0"/>
              </a:defRPr>
            </a:lvl3pPr>
            <a:lvl4pPr>
              <a:defRPr sz="1200">
                <a:solidFill>
                  <a:schemeClr val="bg1"/>
                </a:solidFill>
                <a:latin typeface="Arial" panose="020B0604020202020204" pitchFamily="34" charset="0"/>
                <a:cs typeface="Lucida Sans Unicode" panose="020B0602030504020204" pitchFamily="34" charset="0"/>
              </a:defRPr>
            </a:lvl4pPr>
            <a:lvl5pPr>
              <a:defRPr sz="1200">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defRPr sz="1200">
                <a:solidFill>
                  <a:schemeClr val="bg1"/>
                </a:solidFill>
                <a:latin typeface="Arial" panose="020B0604020202020204" pitchFamily="34" charset="0"/>
                <a:cs typeface="Lucida Sans Unicode" panose="020B0602030504020204" pitchFamily="34" charset="0"/>
              </a:defRPr>
            </a:lvl9pPr>
          </a:lstStyle>
          <a:p>
            <a:pPr eaLnBrk="1" hangingPunct="1">
              <a:spcBef>
                <a:spcPct val="20000"/>
              </a:spcBef>
              <a:buFont typeface="Wingdings" panose="05000000000000000000" pitchFamily="2" charset="2"/>
              <a:buChar char="Ø"/>
            </a:pPr>
            <a:r>
              <a:rPr lang="en-US" altLang="en-US" sz="1600" dirty="0">
                <a:solidFill>
                  <a:srgbClr val="000000"/>
                </a:solidFill>
              </a:rPr>
              <a:t>Very successful effort, and lively discussions, so Meson SF WG is likely to continue existing.</a:t>
            </a:r>
          </a:p>
        </p:txBody>
      </p:sp>
    </p:spTree>
    <p:extLst>
      <p:ext uri="{BB962C8B-B14F-4D97-AF65-F5344CB8AC3E}">
        <p14:creationId xmlns:p14="http://schemas.microsoft.com/office/powerpoint/2010/main" val="158108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sz="3200" dirty="0">
                <a:latin typeface="Arial" panose="020B0604020202020204" pitchFamily="34" charset="0"/>
                <a:cs typeface="Arial" panose="020B0604020202020204" pitchFamily="34" charset="0"/>
              </a:rPr>
              <a:t>Mass of the Proton, Pion, Kaon</a:t>
            </a:r>
            <a:endParaRPr lang="en-US" altLang="en-US" sz="3200" dirty="0"/>
          </a:p>
        </p:txBody>
      </p:sp>
      <p:pic>
        <p:nvPicPr>
          <p:cNvPr id="9" name="Picture 8">
            <a:extLst>
              <a:ext uri="{FF2B5EF4-FFF2-40B4-BE49-F238E27FC236}">
                <a16:creationId xmlns:a16="http://schemas.microsoft.com/office/drawing/2014/main" id="{052223D0-2BBE-403A-9019-0021FD5EF529}"/>
              </a:ext>
            </a:extLst>
          </p:cNvPr>
          <p:cNvPicPr>
            <a:picLocks noChangeAspect="1"/>
          </p:cNvPicPr>
          <p:nvPr/>
        </p:nvPicPr>
        <p:blipFill>
          <a:blip r:embed="rId2"/>
          <a:stretch>
            <a:fillRect/>
          </a:stretch>
        </p:blipFill>
        <p:spPr>
          <a:xfrm>
            <a:off x="96992" y="1034196"/>
            <a:ext cx="2150669" cy="2056790"/>
          </a:xfrm>
          <a:prstGeom prst="rect">
            <a:avLst/>
          </a:prstGeom>
        </p:spPr>
      </p:pic>
      <p:sp>
        <p:nvSpPr>
          <p:cNvPr id="10" name="TextBox 9">
            <a:extLst>
              <a:ext uri="{FF2B5EF4-FFF2-40B4-BE49-F238E27FC236}">
                <a16:creationId xmlns:a16="http://schemas.microsoft.com/office/drawing/2014/main" id="{1344E94F-9E77-4F27-9DBF-AE42AB58B467}"/>
              </a:ext>
            </a:extLst>
          </p:cNvPr>
          <p:cNvSpPr txBox="1"/>
          <p:nvPr/>
        </p:nvSpPr>
        <p:spPr>
          <a:xfrm>
            <a:off x="1703850" y="785665"/>
            <a:ext cx="4405702" cy="584775"/>
          </a:xfrm>
          <a:prstGeom prst="rect">
            <a:avLst/>
          </a:prstGeom>
          <a:noFill/>
        </p:spPr>
        <p:txBody>
          <a:bodyPr wrap="square" rtlCol="0">
            <a:spAutoFit/>
          </a:bodyPr>
          <a:lstStyle/>
          <a:p>
            <a:r>
              <a:rPr lang="en-US" sz="1600" i="1" dirty="0">
                <a:latin typeface="+mj-lt"/>
              </a:rPr>
              <a:t>Visible world: mainly made of light quarks – its mass emerges from quark-gluon interactions.</a:t>
            </a:r>
          </a:p>
        </p:txBody>
      </p:sp>
      <p:sp>
        <p:nvSpPr>
          <p:cNvPr id="11" name="Rectangle 10">
            <a:extLst>
              <a:ext uri="{FF2B5EF4-FFF2-40B4-BE49-F238E27FC236}">
                <a16:creationId xmlns:a16="http://schemas.microsoft.com/office/drawing/2014/main" id="{83486F3A-7D26-455B-8DEA-0D4F8E5D62D1}"/>
              </a:ext>
            </a:extLst>
          </p:cNvPr>
          <p:cNvSpPr/>
          <p:nvPr/>
        </p:nvSpPr>
        <p:spPr>
          <a:xfrm>
            <a:off x="2204228" y="5201606"/>
            <a:ext cx="6830009" cy="1154162"/>
          </a:xfrm>
          <a:prstGeom prst="rect">
            <a:avLst/>
          </a:prstGeom>
          <a:noFill/>
        </p:spPr>
        <p:txBody>
          <a:bodyPr wrap="square">
            <a:spAutoFit/>
          </a:bodyPr>
          <a:lstStyle/>
          <a:p>
            <a:pPr>
              <a:spcAft>
                <a:spcPts val="600"/>
              </a:spcAft>
            </a:pPr>
            <a:r>
              <a:rPr lang="en-US" sz="1600" b="1" i="1" dirty="0">
                <a:solidFill>
                  <a:srgbClr val="FF0000"/>
                </a:solidFill>
                <a:latin typeface="+mj-lt"/>
                <a:cs typeface="Arial" panose="020B0604020202020204" pitchFamily="34" charset="0"/>
              </a:rPr>
              <a:t>For the proton the EIC will allow determination of an important term contributing to the proton mass, the so-called “QCD trace anomaly”</a:t>
            </a:r>
          </a:p>
          <a:p>
            <a:pPr>
              <a:spcAft>
                <a:spcPts val="600"/>
              </a:spcAft>
            </a:pPr>
            <a:r>
              <a:rPr lang="en-US" sz="1600" b="1" i="1" dirty="0">
                <a:solidFill>
                  <a:srgbClr val="FF0000"/>
                </a:solidFill>
                <a:latin typeface="+mj-lt"/>
                <a:cs typeface="Arial" panose="020B0604020202020204" pitchFamily="34" charset="0"/>
              </a:rPr>
              <a:t>For the pion and the kaon the EIC will allow determination of the quark and gluon contributions to mass with the Sullivan process.</a:t>
            </a:r>
          </a:p>
        </p:txBody>
      </p:sp>
      <p:pic>
        <p:nvPicPr>
          <p:cNvPr id="12" name="Picture 11" descr="Screen Shot 2017-04-11 at 12.48.51 PM.png">
            <a:extLst>
              <a:ext uri="{FF2B5EF4-FFF2-40B4-BE49-F238E27FC236}">
                <a16:creationId xmlns:a16="http://schemas.microsoft.com/office/drawing/2014/main" id="{C1DDEF9C-E87A-4197-AD83-649967216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14" y="5080322"/>
            <a:ext cx="1588296" cy="1315392"/>
          </a:xfrm>
          <a:prstGeom prst="rect">
            <a:avLst/>
          </a:prstGeom>
        </p:spPr>
      </p:pic>
      <p:pic>
        <p:nvPicPr>
          <p:cNvPr id="13" name="Picture 12">
            <a:extLst>
              <a:ext uri="{FF2B5EF4-FFF2-40B4-BE49-F238E27FC236}">
                <a16:creationId xmlns:a16="http://schemas.microsoft.com/office/drawing/2014/main" id="{4323E3F4-869B-420F-BF2E-6A9DCDE52ADD}"/>
              </a:ext>
            </a:extLst>
          </p:cNvPr>
          <p:cNvPicPr>
            <a:picLocks noChangeAspect="1"/>
          </p:cNvPicPr>
          <p:nvPr/>
        </p:nvPicPr>
        <p:blipFill>
          <a:blip r:embed="rId4"/>
          <a:stretch>
            <a:fillRect/>
          </a:stretch>
        </p:blipFill>
        <p:spPr>
          <a:xfrm>
            <a:off x="6109552" y="1223319"/>
            <a:ext cx="2975845" cy="1993092"/>
          </a:xfrm>
          <a:prstGeom prst="rect">
            <a:avLst/>
          </a:prstGeom>
        </p:spPr>
      </p:pic>
      <p:sp>
        <p:nvSpPr>
          <p:cNvPr id="14" name="TextBox 13">
            <a:extLst>
              <a:ext uri="{FF2B5EF4-FFF2-40B4-BE49-F238E27FC236}">
                <a16:creationId xmlns:a16="http://schemas.microsoft.com/office/drawing/2014/main" id="{DF588CF8-4789-4446-B292-07FC4378C6C1}"/>
              </a:ext>
            </a:extLst>
          </p:cNvPr>
          <p:cNvSpPr txBox="1"/>
          <p:nvPr/>
        </p:nvSpPr>
        <p:spPr>
          <a:xfrm>
            <a:off x="6305927" y="785665"/>
            <a:ext cx="2603598" cy="400110"/>
          </a:xfrm>
          <a:prstGeom prst="rect">
            <a:avLst/>
          </a:prstGeom>
          <a:noFill/>
        </p:spPr>
        <p:txBody>
          <a:bodyPr wrap="none" rtlCol="0">
            <a:spAutoFit/>
          </a:bodyPr>
          <a:lstStyle/>
          <a:p>
            <a:r>
              <a:rPr lang="en-US" sz="2000" dirty="0">
                <a:solidFill>
                  <a:srgbClr val="E810FF"/>
                </a:solidFill>
                <a:latin typeface="+mj-lt"/>
                <a:cs typeface="Arial" panose="020B0604020202020204" pitchFamily="34" charset="0"/>
              </a:rPr>
              <a:t>“Mass without mass!”</a:t>
            </a:r>
          </a:p>
        </p:txBody>
      </p:sp>
      <p:sp>
        <p:nvSpPr>
          <p:cNvPr id="15" name="TextBox 14">
            <a:extLst>
              <a:ext uri="{FF2B5EF4-FFF2-40B4-BE49-F238E27FC236}">
                <a16:creationId xmlns:a16="http://schemas.microsoft.com/office/drawing/2014/main" id="{2D6EB61D-EB29-4B63-B88E-3314138A92E1}"/>
              </a:ext>
            </a:extLst>
          </p:cNvPr>
          <p:cNvSpPr txBox="1"/>
          <p:nvPr/>
        </p:nvSpPr>
        <p:spPr>
          <a:xfrm>
            <a:off x="8479823" y="2993781"/>
            <a:ext cx="651584" cy="276999"/>
          </a:xfrm>
          <a:prstGeom prst="rect">
            <a:avLst/>
          </a:prstGeom>
          <a:noFill/>
        </p:spPr>
        <p:txBody>
          <a:bodyPr wrap="square" rtlCol="0">
            <a:spAutoFit/>
          </a:bodyPr>
          <a:lstStyle/>
          <a:p>
            <a:r>
              <a:rPr lang="en-US" sz="1200" b="1" i="1" dirty="0">
                <a:latin typeface="+mj-lt"/>
              </a:rPr>
              <a:t>GeV</a:t>
            </a:r>
          </a:p>
        </p:txBody>
      </p:sp>
      <p:sp>
        <p:nvSpPr>
          <p:cNvPr id="16" name="TextBox 15">
            <a:extLst>
              <a:ext uri="{FF2B5EF4-FFF2-40B4-BE49-F238E27FC236}">
                <a16:creationId xmlns:a16="http://schemas.microsoft.com/office/drawing/2014/main" id="{6D1F0A1B-A5A9-4382-81B4-5E7B2222773A}"/>
              </a:ext>
            </a:extLst>
          </p:cNvPr>
          <p:cNvSpPr txBox="1"/>
          <p:nvPr/>
        </p:nvSpPr>
        <p:spPr>
          <a:xfrm>
            <a:off x="5999637" y="1223319"/>
            <a:ext cx="859899" cy="276999"/>
          </a:xfrm>
          <a:prstGeom prst="rect">
            <a:avLst/>
          </a:prstGeom>
          <a:noFill/>
        </p:spPr>
        <p:txBody>
          <a:bodyPr wrap="square" rtlCol="0">
            <a:spAutoFit/>
          </a:bodyPr>
          <a:lstStyle/>
          <a:p>
            <a:r>
              <a:rPr lang="en-US" sz="1200" b="1" i="1" dirty="0">
                <a:latin typeface="+mj-lt"/>
              </a:rPr>
              <a:t>MeV</a:t>
            </a:r>
          </a:p>
        </p:txBody>
      </p:sp>
      <p:grpSp>
        <p:nvGrpSpPr>
          <p:cNvPr id="17" name="Group 16">
            <a:extLst>
              <a:ext uri="{FF2B5EF4-FFF2-40B4-BE49-F238E27FC236}">
                <a16:creationId xmlns:a16="http://schemas.microsoft.com/office/drawing/2014/main" id="{152B8DBD-53D5-4EAB-9A29-C1402BE8EACB}"/>
              </a:ext>
            </a:extLst>
          </p:cNvPr>
          <p:cNvGrpSpPr/>
          <p:nvPr/>
        </p:nvGrpSpPr>
        <p:grpSpPr>
          <a:xfrm>
            <a:off x="2676525" y="1425618"/>
            <a:ext cx="3282400" cy="1522018"/>
            <a:chOff x="2676525" y="1281782"/>
            <a:chExt cx="3282400" cy="1522018"/>
          </a:xfrm>
        </p:grpSpPr>
        <p:sp>
          <p:nvSpPr>
            <p:cNvPr id="18" name="TextBox 17">
              <a:extLst>
                <a:ext uri="{FF2B5EF4-FFF2-40B4-BE49-F238E27FC236}">
                  <a16:creationId xmlns:a16="http://schemas.microsoft.com/office/drawing/2014/main" id="{A0665427-CED5-48B2-B837-D5560E278AB8}"/>
                </a:ext>
              </a:extLst>
            </p:cNvPr>
            <p:cNvSpPr txBox="1"/>
            <p:nvPr/>
          </p:nvSpPr>
          <p:spPr>
            <a:xfrm>
              <a:off x="2676525" y="1634249"/>
              <a:ext cx="3282400" cy="1169551"/>
            </a:xfrm>
            <a:prstGeom prst="rect">
              <a:avLst/>
            </a:prstGeom>
            <a:noFill/>
            <a:ln>
              <a:solidFill>
                <a:schemeClr val="tx1"/>
              </a:solidFill>
            </a:ln>
          </p:spPr>
          <p:txBody>
            <a:bodyPr wrap="square" rtlCol="0">
              <a:spAutoFit/>
            </a:bodyPr>
            <a:lstStyle/>
            <a:p>
              <a:r>
                <a:rPr lang="en-US" sz="1400" dirty="0">
                  <a:latin typeface="+mj-lt"/>
                  <a:cs typeface="Arial" panose="020B0604020202020204" pitchFamily="34" charset="0"/>
                </a:rPr>
                <a:t>Quark structure: </a:t>
              </a:r>
              <a:r>
                <a:rPr lang="en-US" sz="1400" dirty="0" err="1">
                  <a:latin typeface="+mj-lt"/>
                  <a:cs typeface="Arial" panose="020B0604020202020204" pitchFamily="34" charset="0"/>
                </a:rPr>
                <a:t>uud</a:t>
              </a:r>
              <a:endParaRPr lang="en-US" sz="1400" dirty="0">
                <a:latin typeface="+mj-lt"/>
                <a:cs typeface="Arial" panose="020B0604020202020204" pitchFamily="34" charset="0"/>
              </a:endParaRPr>
            </a:p>
            <a:p>
              <a:r>
                <a:rPr lang="en-US" sz="1400" dirty="0">
                  <a:solidFill>
                    <a:srgbClr val="0000FF"/>
                  </a:solidFill>
                  <a:latin typeface="+mj-lt"/>
                  <a:cs typeface="Arial" panose="020B0604020202020204" pitchFamily="34" charset="0"/>
                </a:rPr>
                <a:t>Mass ~ 940 MeV (~1 GeV)</a:t>
              </a:r>
            </a:p>
            <a:p>
              <a:r>
                <a:rPr lang="en-US" sz="1400" dirty="0">
                  <a:latin typeface="+mj-lt"/>
                  <a:cs typeface="Arial" panose="020B0604020202020204" pitchFamily="34" charset="0"/>
                </a:rPr>
                <a:t>Most of mass generated by dynamics.</a:t>
              </a:r>
            </a:p>
            <a:p>
              <a:endParaRPr lang="en-US" sz="1400" dirty="0">
                <a:latin typeface="+mj-lt"/>
                <a:cs typeface="Arial" panose="020B0604020202020204" pitchFamily="34" charset="0"/>
              </a:endParaRPr>
            </a:p>
            <a:p>
              <a:r>
                <a:rPr lang="en-US" sz="1400" dirty="0">
                  <a:solidFill>
                    <a:srgbClr val="0432FF"/>
                  </a:solidFill>
                  <a:latin typeface="+mj-lt"/>
                  <a:cs typeface="Arial" panose="020B0604020202020204" pitchFamily="34" charset="0"/>
                </a:rPr>
                <a:t>Gluon rise discovered by HERA e-p</a:t>
              </a:r>
            </a:p>
          </p:txBody>
        </p:sp>
        <p:sp>
          <p:nvSpPr>
            <p:cNvPr id="19" name="TextBox 18">
              <a:extLst>
                <a:ext uri="{FF2B5EF4-FFF2-40B4-BE49-F238E27FC236}">
                  <a16:creationId xmlns:a16="http://schemas.microsoft.com/office/drawing/2014/main" id="{7FB8C599-74B3-4FD7-88D3-10A6215455F9}"/>
                </a:ext>
              </a:extLst>
            </p:cNvPr>
            <p:cNvSpPr txBox="1"/>
            <p:nvPr/>
          </p:nvSpPr>
          <p:spPr>
            <a:xfrm>
              <a:off x="2676525" y="1281782"/>
              <a:ext cx="809837" cy="338554"/>
            </a:xfrm>
            <a:prstGeom prst="rect">
              <a:avLst/>
            </a:prstGeom>
            <a:solidFill>
              <a:srgbClr val="0000FF"/>
            </a:solidFill>
          </p:spPr>
          <p:txBody>
            <a:bodyPr wrap="none" rtlCol="0">
              <a:spAutoFit/>
            </a:bodyPr>
            <a:lstStyle/>
            <a:p>
              <a:pPr algn="l"/>
              <a:r>
                <a:rPr lang="en-US" sz="1600" dirty="0">
                  <a:solidFill>
                    <a:schemeClr val="bg1"/>
                  </a:solidFill>
                  <a:latin typeface="+mj-lt"/>
                </a:rPr>
                <a:t>Proton</a:t>
              </a:r>
            </a:p>
          </p:txBody>
        </p:sp>
      </p:grpSp>
      <p:grpSp>
        <p:nvGrpSpPr>
          <p:cNvPr id="20" name="Group 19">
            <a:extLst>
              <a:ext uri="{FF2B5EF4-FFF2-40B4-BE49-F238E27FC236}">
                <a16:creationId xmlns:a16="http://schemas.microsoft.com/office/drawing/2014/main" id="{362245F9-276A-47E2-BBD5-03AF68EF78C2}"/>
              </a:ext>
            </a:extLst>
          </p:cNvPr>
          <p:cNvGrpSpPr/>
          <p:nvPr/>
        </p:nvGrpSpPr>
        <p:grpSpPr>
          <a:xfrm>
            <a:off x="424814" y="3228032"/>
            <a:ext cx="4226712" cy="1632296"/>
            <a:chOff x="424814" y="3084196"/>
            <a:chExt cx="4226712" cy="1632296"/>
          </a:xfrm>
        </p:grpSpPr>
        <p:sp>
          <p:nvSpPr>
            <p:cNvPr id="21" name="TextBox 20">
              <a:extLst>
                <a:ext uri="{FF2B5EF4-FFF2-40B4-BE49-F238E27FC236}">
                  <a16:creationId xmlns:a16="http://schemas.microsoft.com/office/drawing/2014/main" id="{FCBCBC50-3F83-4717-A108-ECF8A17BA43E}"/>
                </a:ext>
              </a:extLst>
            </p:cNvPr>
            <p:cNvSpPr txBox="1"/>
            <p:nvPr/>
          </p:nvSpPr>
          <p:spPr>
            <a:xfrm>
              <a:off x="424814" y="3441800"/>
              <a:ext cx="2882404" cy="1169551"/>
            </a:xfrm>
            <a:prstGeom prst="rect">
              <a:avLst/>
            </a:prstGeom>
            <a:noFill/>
            <a:ln>
              <a:solidFill>
                <a:schemeClr val="tx1"/>
              </a:solidFill>
            </a:ln>
          </p:spPr>
          <p:txBody>
            <a:bodyPr wrap="square" rtlCol="0">
              <a:spAutoFit/>
            </a:bodyPr>
            <a:lstStyle/>
            <a:p>
              <a:r>
                <a:rPr lang="en-US" sz="1400" dirty="0">
                  <a:latin typeface="+mj-lt"/>
                  <a:cs typeface="Arial" panose="020B0604020202020204" pitchFamily="34" charset="0"/>
                </a:rPr>
                <a:t>Quark structure: </a:t>
              </a:r>
              <a:r>
                <a:rPr lang="en-US" sz="1400" dirty="0" err="1">
                  <a:latin typeface="+mj-lt"/>
                  <a:cs typeface="Arial" panose="020B0604020202020204" pitchFamily="34" charset="0"/>
                </a:rPr>
                <a:t>ud</a:t>
              </a:r>
              <a:endParaRPr lang="en-US" sz="1400" dirty="0">
                <a:latin typeface="+mj-lt"/>
                <a:cs typeface="Arial" panose="020B0604020202020204" pitchFamily="34" charset="0"/>
              </a:endParaRPr>
            </a:p>
            <a:p>
              <a:r>
                <a:rPr lang="en-US" sz="1400" dirty="0">
                  <a:solidFill>
                    <a:srgbClr val="0000FF"/>
                  </a:solidFill>
                  <a:latin typeface="+mj-lt"/>
                  <a:cs typeface="Arial" panose="020B0604020202020204" pitchFamily="34" charset="0"/>
                </a:rPr>
                <a:t>Mass ~ 140 MeV</a:t>
              </a:r>
            </a:p>
            <a:p>
              <a:r>
                <a:rPr lang="en-US" sz="1400" dirty="0">
                  <a:latin typeface="+mj-lt"/>
                  <a:cs typeface="Arial" panose="020B0604020202020204" pitchFamily="34" charset="0"/>
                </a:rPr>
                <a:t>Exists only if mass is dynamically</a:t>
              </a:r>
            </a:p>
            <a:p>
              <a:r>
                <a:rPr lang="en-US" sz="1400" dirty="0">
                  <a:latin typeface="+mj-lt"/>
                  <a:cs typeface="Arial" panose="020B0604020202020204" pitchFamily="34" charset="0"/>
                </a:rPr>
                <a:t>	                  generated.</a:t>
              </a:r>
            </a:p>
            <a:p>
              <a:r>
                <a:rPr lang="en-US" sz="1400" dirty="0">
                  <a:solidFill>
                    <a:srgbClr val="0000FF"/>
                  </a:solidFill>
                  <a:latin typeface="+mj-lt"/>
                  <a:cs typeface="Arial" panose="020B0604020202020204" pitchFamily="34" charset="0"/>
                </a:rPr>
                <a:t>Empty or full of gluons?</a:t>
              </a:r>
            </a:p>
          </p:txBody>
        </p:sp>
        <p:pic>
          <p:nvPicPr>
            <p:cNvPr id="22" name="Picture 2" descr="Pion - Wikipedia">
              <a:extLst>
                <a:ext uri="{FF2B5EF4-FFF2-40B4-BE49-F238E27FC236}">
                  <a16:creationId xmlns:a16="http://schemas.microsoft.com/office/drawing/2014/main" id="{B1198621-E9B2-403D-B9E0-936E62BBE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651" y="3430617"/>
              <a:ext cx="1285875" cy="12858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2F6DE01-2A3C-4471-9596-6A8B445756F4}"/>
                </a:ext>
              </a:extLst>
            </p:cNvPr>
            <p:cNvSpPr txBox="1"/>
            <p:nvPr/>
          </p:nvSpPr>
          <p:spPr>
            <a:xfrm>
              <a:off x="428174" y="3084196"/>
              <a:ext cx="593432" cy="338554"/>
            </a:xfrm>
            <a:prstGeom prst="rect">
              <a:avLst/>
            </a:prstGeom>
            <a:solidFill>
              <a:srgbClr val="0000FF"/>
            </a:solidFill>
          </p:spPr>
          <p:txBody>
            <a:bodyPr wrap="none" rtlCol="0">
              <a:spAutoFit/>
            </a:bodyPr>
            <a:lstStyle/>
            <a:p>
              <a:pPr algn="l"/>
              <a:r>
                <a:rPr lang="en-US" sz="1600" dirty="0">
                  <a:solidFill>
                    <a:schemeClr val="bg1"/>
                  </a:solidFill>
                  <a:latin typeface="+mj-lt"/>
                </a:rPr>
                <a:t>Pion</a:t>
              </a:r>
            </a:p>
          </p:txBody>
        </p:sp>
      </p:grpSp>
      <p:grpSp>
        <p:nvGrpSpPr>
          <p:cNvPr id="24" name="Group 23">
            <a:extLst>
              <a:ext uri="{FF2B5EF4-FFF2-40B4-BE49-F238E27FC236}">
                <a16:creationId xmlns:a16="http://schemas.microsoft.com/office/drawing/2014/main" id="{9312BA6D-AAA3-4804-B596-1F13BE80EF74}"/>
              </a:ext>
            </a:extLst>
          </p:cNvPr>
          <p:cNvGrpSpPr/>
          <p:nvPr/>
        </p:nvGrpSpPr>
        <p:grpSpPr>
          <a:xfrm>
            <a:off x="4857862" y="3229843"/>
            <a:ext cx="4227535" cy="1641668"/>
            <a:chOff x="4857862" y="3086007"/>
            <a:chExt cx="4227535" cy="1641668"/>
          </a:xfrm>
        </p:grpSpPr>
        <p:sp>
          <p:nvSpPr>
            <p:cNvPr id="25" name="TextBox 24">
              <a:extLst>
                <a:ext uri="{FF2B5EF4-FFF2-40B4-BE49-F238E27FC236}">
                  <a16:creationId xmlns:a16="http://schemas.microsoft.com/office/drawing/2014/main" id="{C2777C8A-C3C9-4B25-98F9-4B8B42E6F10F}"/>
                </a:ext>
              </a:extLst>
            </p:cNvPr>
            <p:cNvSpPr txBox="1"/>
            <p:nvPr/>
          </p:nvSpPr>
          <p:spPr>
            <a:xfrm>
              <a:off x="4857862" y="3441800"/>
              <a:ext cx="2882404" cy="1169551"/>
            </a:xfrm>
            <a:prstGeom prst="rect">
              <a:avLst/>
            </a:prstGeom>
            <a:noFill/>
            <a:ln>
              <a:solidFill>
                <a:schemeClr val="tx1"/>
              </a:solidFill>
            </a:ln>
          </p:spPr>
          <p:txBody>
            <a:bodyPr wrap="square" rtlCol="0">
              <a:spAutoFit/>
            </a:bodyPr>
            <a:lstStyle/>
            <a:p>
              <a:r>
                <a:rPr lang="en-US" sz="1400" dirty="0">
                  <a:latin typeface="+mj-lt"/>
                  <a:cs typeface="Arial" panose="020B0604020202020204" pitchFamily="34" charset="0"/>
                </a:rPr>
                <a:t>Quark structure: us</a:t>
              </a:r>
            </a:p>
            <a:p>
              <a:r>
                <a:rPr lang="en-US" sz="1400" dirty="0">
                  <a:solidFill>
                    <a:srgbClr val="0000FF"/>
                  </a:solidFill>
                  <a:latin typeface="+mj-lt"/>
                  <a:cs typeface="Arial" panose="020B0604020202020204" pitchFamily="34" charset="0"/>
                </a:rPr>
                <a:t>Mass ~ 490 MeV</a:t>
              </a:r>
            </a:p>
            <a:p>
              <a:r>
                <a:rPr lang="en-US" sz="1400" dirty="0">
                  <a:latin typeface="+mj-lt"/>
                  <a:cs typeface="Arial" panose="020B0604020202020204" pitchFamily="34" charset="0"/>
                </a:rPr>
                <a:t>Boundary between emergent- </a:t>
              </a:r>
            </a:p>
            <a:p>
              <a:r>
                <a:rPr lang="en-US" sz="1400" dirty="0">
                  <a:latin typeface="+mj-lt"/>
                  <a:cs typeface="Arial" panose="020B0604020202020204" pitchFamily="34" charset="0"/>
                </a:rPr>
                <a:t>     and Higgs-mass mechanisms.</a:t>
              </a:r>
            </a:p>
            <a:p>
              <a:r>
                <a:rPr lang="en-US" sz="1400" dirty="0">
                  <a:solidFill>
                    <a:srgbClr val="0000FF"/>
                  </a:solidFill>
                  <a:latin typeface="+mj-lt"/>
                  <a:cs typeface="Arial" panose="020B0604020202020204" pitchFamily="34" charset="0"/>
                </a:rPr>
                <a:t>More or less gluons than in pion?</a:t>
              </a:r>
            </a:p>
          </p:txBody>
        </p:sp>
        <p:pic>
          <p:nvPicPr>
            <p:cNvPr id="26" name="Picture 4" descr="Kaon - Simple English Wikipedia, the free encyclopedia">
              <a:extLst>
                <a:ext uri="{FF2B5EF4-FFF2-40B4-BE49-F238E27FC236}">
                  <a16:creationId xmlns:a16="http://schemas.microsoft.com/office/drawing/2014/main" id="{331E9310-DE0F-4667-80AA-2F00EB4851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9522" y="3441800"/>
              <a:ext cx="1285875" cy="12858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EB5273-72E6-48F8-B8E0-0E14B9F22BF9}"/>
                </a:ext>
              </a:extLst>
            </p:cNvPr>
            <p:cNvSpPr txBox="1"/>
            <p:nvPr/>
          </p:nvSpPr>
          <p:spPr>
            <a:xfrm>
              <a:off x="4857862" y="3086007"/>
              <a:ext cx="662361" cy="338554"/>
            </a:xfrm>
            <a:prstGeom prst="rect">
              <a:avLst/>
            </a:prstGeom>
            <a:solidFill>
              <a:srgbClr val="0000FF"/>
            </a:solidFill>
          </p:spPr>
          <p:txBody>
            <a:bodyPr wrap="none" rtlCol="0">
              <a:spAutoFit/>
            </a:bodyPr>
            <a:lstStyle/>
            <a:p>
              <a:pPr algn="l"/>
              <a:r>
                <a:rPr lang="en-US" sz="1600" dirty="0">
                  <a:solidFill>
                    <a:schemeClr val="bg1"/>
                  </a:solidFill>
                  <a:latin typeface="+mj-lt"/>
                </a:rPr>
                <a:t>Kaon</a:t>
              </a:r>
            </a:p>
          </p:txBody>
        </p:sp>
      </p:grpSp>
    </p:spTree>
    <p:extLst>
      <p:ext uri="{BB962C8B-B14F-4D97-AF65-F5344CB8AC3E}">
        <p14:creationId xmlns:p14="http://schemas.microsoft.com/office/powerpoint/2010/main" val="378972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Origin of Mass in the EIC Yellow Report</a:t>
            </a:r>
          </a:p>
        </p:txBody>
      </p:sp>
      <p:grpSp>
        <p:nvGrpSpPr>
          <p:cNvPr id="6" name="Group 5">
            <a:extLst>
              <a:ext uri="{FF2B5EF4-FFF2-40B4-BE49-F238E27FC236}">
                <a16:creationId xmlns:a16="http://schemas.microsoft.com/office/drawing/2014/main" id="{E79CEEB1-8A71-474D-90EF-73FFE4450AB6}"/>
              </a:ext>
            </a:extLst>
          </p:cNvPr>
          <p:cNvGrpSpPr/>
          <p:nvPr/>
        </p:nvGrpSpPr>
        <p:grpSpPr>
          <a:xfrm>
            <a:off x="687972" y="4654912"/>
            <a:ext cx="9185805" cy="1747357"/>
            <a:chOff x="687972" y="4593268"/>
            <a:chExt cx="9185805" cy="1747357"/>
          </a:xfrm>
        </p:grpSpPr>
        <p:pic>
          <p:nvPicPr>
            <p:cNvPr id="2" name="Picture 1">
              <a:extLst>
                <a:ext uri="{FF2B5EF4-FFF2-40B4-BE49-F238E27FC236}">
                  <a16:creationId xmlns:a16="http://schemas.microsoft.com/office/drawing/2014/main" id="{E51344D2-4F85-45E8-9F40-54B2DC4CB1EC}"/>
                </a:ext>
              </a:extLst>
            </p:cNvPr>
            <p:cNvPicPr>
              <a:picLocks noChangeAspect="1"/>
            </p:cNvPicPr>
            <p:nvPr/>
          </p:nvPicPr>
          <p:blipFill rotWithShape="1">
            <a:blip r:embed="rId2"/>
            <a:srcRect t="91946"/>
            <a:stretch/>
          </p:blipFill>
          <p:spPr>
            <a:xfrm>
              <a:off x="687972" y="4593268"/>
              <a:ext cx="7613827" cy="325380"/>
            </a:xfrm>
            <a:prstGeom prst="rect">
              <a:avLst/>
            </a:prstGeom>
          </p:spPr>
        </p:pic>
        <p:pic>
          <p:nvPicPr>
            <p:cNvPr id="3" name="Picture 2">
              <a:extLst>
                <a:ext uri="{FF2B5EF4-FFF2-40B4-BE49-F238E27FC236}">
                  <a16:creationId xmlns:a16="http://schemas.microsoft.com/office/drawing/2014/main" id="{C8EFA852-5EF0-44A6-AF20-F9988D61CB00}"/>
                </a:ext>
              </a:extLst>
            </p:cNvPr>
            <p:cNvPicPr>
              <a:picLocks noChangeAspect="1"/>
            </p:cNvPicPr>
            <p:nvPr/>
          </p:nvPicPr>
          <p:blipFill>
            <a:blip r:embed="rId3"/>
            <a:stretch>
              <a:fillRect/>
            </a:stretch>
          </p:blipFill>
          <p:spPr>
            <a:xfrm>
              <a:off x="718066" y="4911151"/>
              <a:ext cx="7583733" cy="1429474"/>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11E6AFE9-3742-4444-B3DF-255E655D2248}"/>
                    </a:ext>
                  </a:extLst>
                </p14:cNvPr>
                <p14:cNvContentPartPr/>
                <p14:nvPr/>
              </p14:nvContentPartPr>
              <p14:xfrm>
                <a:off x="6379977" y="5140242"/>
                <a:ext cx="117360" cy="164880"/>
              </p14:xfrm>
            </p:contentPart>
          </mc:Choice>
          <mc:Fallback xmlns="">
            <p:pic>
              <p:nvPicPr>
                <p:cNvPr id="17" name="Ink 16">
                  <a:extLst>
                    <a:ext uri="{FF2B5EF4-FFF2-40B4-BE49-F238E27FC236}">
                      <a16:creationId xmlns:a16="http://schemas.microsoft.com/office/drawing/2014/main" id="{11E6AFE9-3742-4444-B3DF-255E655D2248}"/>
                    </a:ext>
                  </a:extLst>
                </p:cNvPr>
                <p:cNvPicPr/>
                <p:nvPr/>
              </p:nvPicPr>
              <p:blipFill>
                <a:blip r:embed="rId5"/>
                <a:stretch>
                  <a:fillRect/>
                </a:stretch>
              </p:blipFill>
              <p:spPr>
                <a:xfrm>
                  <a:off x="6370977" y="5131242"/>
                  <a:ext cx="1350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DB5840-3352-485A-97B8-923959C04BBB}"/>
                    </a:ext>
                  </a:extLst>
                </p14:cNvPr>
                <p14:cNvContentPartPr/>
                <p14:nvPr/>
              </p14:nvContentPartPr>
              <p14:xfrm>
                <a:off x="9873417" y="5105682"/>
                <a:ext cx="360" cy="360"/>
              </p14:xfrm>
            </p:contentPart>
          </mc:Choice>
          <mc:Fallback xmlns="">
            <p:pic>
              <p:nvPicPr>
                <p:cNvPr id="18" name="Ink 17">
                  <a:extLst>
                    <a:ext uri="{FF2B5EF4-FFF2-40B4-BE49-F238E27FC236}">
                      <a16:creationId xmlns:a16="http://schemas.microsoft.com/office/drawing/2014/main" id="{D5DB5840-3352-485A-97B8-923959C04BBB}"/>
                    </a:ext>
                  </a:extLst>
                </p:cNvPr>
                <p:cNvPicPr/>
                <p:nvPr/>
              </p:nvPicPr>
              <p:blipFill>
                <a:blip r:embed="rId7"/>
                <a:stretch>
                  <a:fillRect/>
                </a:stretch>
              </p:blipFill>
              <p:spPr>
                <a:xfrm>
                  <a:off x="9864417" y="509668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72D6DCFA-7648-4A46-8280-C8F3E938A8C3}"/>
                  </a:ext>
                </a:extLst>
              </p14:cNvPr>
              <p14:cNvContentPartPr/>
              <p14:nvPr/>
            </p14:nvContentPartPr>
            <p14:xfrm>
              <a:off x="-1407766" y="3051162"/>
              <a:ext cx="360" cy="360"/>
            </p14:xfrm>
          </p:contentPart>
        </mc:Choice>
        <mc:Fallback xmlns="">
          <p:pic>
            <p:nvPicPr>
              <p:cNvPr id="19" name="Ink 18">
                <a:extLst>
                  <a:ext uri="{FF2B5EF4-FFF2-40B4-BE49-F238E27FC236}">
                    <a16:creationId xmlns:a16="http://schemas.microsoft.com/office/drawing/2014/main" id="{72D6DCFA-7648-4A46-8280-C8F3E938A8C3}"/>
                  </a:ext>
                </a:extLst>
              </p:cNvPr>
              <p:cNvPicPr/>
              <p:nvPr/>
            </p:nvPicPr>
            <p:blipFill>
              <a:blip r:embed="rId9"/>
              <a:stretch>
                <a:fillRect/>
              </a:stretch>
            </p:blipFill>
            <p:spPr>
              <a:xfrm>
                <a:off x="-1416406" y="30425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DD0C4461-0B5A-4081-83C2-8D1CFAF7207E}"/>
                  </a:ext>
                </a:extLst>
              </p14:cNvPr>
              <p14:cNvContentPartPr/>
              <p14:nvPr/>
            </p14:nvContentPartPr>
            <p14:xfrm>
              <a:off x="3379874" y="4088406"/>
              <a:ext cx="360" cy="360"/>
            </p14:xfrm>
          </p:contentPart>
        </mc:Choice>
        <mc:Fallback xmlns="">
          <p:pic>
            <p:nvPicPr>
              <p:cNvPr id="20" name="Ink 19">
                <a:extLst>
                  <a:ext uri="{FF2B5EF4-FFF2-40B4-BE49-F238E27FC236}">
                    <a16:creationId xmlns:a16="http://schemas.microsoft.com/office/drawing/2014/main" id="{DD0C4461-0B5A-4081-83C2-8D1CFAF7207E}"/>
                  </a:ext>
                </a:extLst>
              </p:cNvPr>
              <p:cNvPicPr/>
              <p:nvPr/>
            </p:nvPicPr>
            <p:blipFill>
              <a:blip r:embed="rId7"/>
              <a:stretch>
                <a:fillRect/>
              </a:stretch>
            </p:blipFill>
            <p:spPr>
              <a:xfrm>
                <a:off x="3370874" y="40794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83FBBC02-3E30-451F-B689-FC27B82AF469}"/>
                  </a:ext>
                </a:extLst>
              </p14:cNvPr>
              <p14:cNvContentPartPr/>
              <p14:nvPr/>
            </p14:nvContentPartPr>
            <p14:xfrm>
              <a:off x="2239394" y="3687726"/>
              <a:ext cx="360" cy="360"/>
            </p14:xfrm>
          </p:contentPart>
        </mc:Choice>
        <mc:Fallback xmlns="">
          <p:pic>
            <p:nvPicPr>
              <p:cNvPr id="21" name="Ink 20">
                <a:extLst>
                  <a:ext uri="{FF2B5EF4-FFF2-40B4-BE49-F238E27FC236}">
                    <a16:creationId xmlns:a16="http://schemas.microsoft.com/office/drawing/2014/main" id="{83FBBC02-3E30-451F-B689-FC27B82AF469}"/>
                  </a:ext>
                </a:extLst>
              </p:cNvPr>
              <p:cNvPicPr/>
              <p:nvPr/>
            </p:nvPicPr>
            <p:blipFill>
              <a:blip r:embed="rId7"/>
              <a:stretch>
                <a:fillRect/>
              </a:stretch>
            </p:blipFill>
            <p:spPr>
              <a:xfrm>
                <a:off x="2230394" y="36787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FB9F2497-0706-4488-B900-5B346ADC1119}"/>
                  </a:ext>
                </a:extLst>
              </p14:cNvPr>
              <p14:cNvContentPartPr/>
              <p14:nvPr/>
            </p14:nvContentPartPr>
            <p14:xfrm>
              <a:off x="-1921486" y="3122802"/>
              <a:ext cx="360" cy="360"/>
            </p14:xfrm>
          </p:contentPart>
        </mc:Choice>
        <mc:Fallback xmlns="">
          <p:pic>
            <p:nvPicPr>
              <p:cNvPr id="22" name="Ink 21">
                <a:extLst>
                  <a:ext uri="{FF2B5EF4-FFF2-40B4-BE49-F238E27FC236}">
                    <a16:creationId xmlns:a16="http://schemas.microsoft.com/office/drawing/2014/main" id="{FB9F2497-0706-4488-B900-5B346ADC1119}"/>
                  </a:ext>
                </a:extLst>
              </p:cNvPr>
              <p:cNvPicPr/>
              <p:nvPr/>
            </p:nvPicPr>
            <p:blipFill>
              <a:blip r:embed="rId9"/>
              <a:stretch>
                <a:fillRect/>
              </a:stretch>
            </p:blipFill>
            <p:spPr>
              <a:xfrm>
                <a:off x="-1930126" y="31141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E549C844-C277-4249-BC20-8D6A7A4FC0FE}"/>
                  </a:ext>
                </a:extLst>
              </p14:cNvPr>
              <p14:cNvContentPartPr/>
              <p14:nvPr/>
            </p14:nvContentPartPr>
            <p14:xfrm>
              <a:off x="1181354" y="3708606"/>
              <a:ext cx="360" cy="360"/>
            </p14:xfrm>
          </p:contentPart>
        </mc:Choice>
        <mc:Fallback xmlns="">
          <p:pic>
            <p:nvPicPr>
              <p:cNvPr id="23" name="Ink 22">
                <a:extLst>
                  <a:ext uri="{FF2B5EF4-FFF2-40B4-BE49-F238E27FC236}">
                    <a16:creationId xmlns:a16="http://schemas.microsoft.com/office/drawing/2014/main" id="{E549C844-C277-4249-BC20-8D6A7A4FC0FE}"/>
                  </a:ext>
                </a:extLst>
              </p:cNvPr>
              <p:cNvPicPr/>
              <p:nvPr/>
            </p:nvPicPr>
            <p:blipFill>
              <a:blip r:embed="rId7"/>
              <a:stretch>
                <a:fillRect/>
              </a:stretch>
            </p:blipFill>
            <p:spPr>
              <a:xfrm>
                <a:off x="1172354" y="3699606"/>
                <a:ext cx="18000" cy="18000"/>
              </a:xfrm>
              <a:prstGeom prst="rect">
                <a:avLst/>
              </a:prstGeom>
            </p:spPr>
          </p:pic>
        </mc:Fallback>
      </mc:AlternateContent>
      <p:grpSp>
        <p:nvGrpSpPr>
          <p:cNvPr id="26" name="Group 25">
            <a:extLst>
              <a:ext uri="{FF2B5EF4-FFF2-40B4-BE49-F238E27FC236}">
                <a16:creationId xmlns:a16="http://schemas.microsoft.com/office/drawing/2014/main" id="{3675EF53-6C61-42EC-A62F-AF965B4C5489}"/>
              </a:ext>
            </a:extLst>
          </p:cNvPr>
          <p:cNvGrpSpPr/>
          <p:nvPr/>
        </p:nvGrpSpPr>
        <p:grpSpPr>
          <a:xfrm>
            <a:off x="5106074" y="3215406"/>
            <a:ext cx="360" cy="360"/>
            <a:chOff x="5106074" y="3153762"/>
            <a:chExt cx="360" cy="360"/>
          </a:xfrm>
        </p:grpSpPr>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751FC488-ED8A-42EC-B7B2-B224CE5FABB4}"/>
                    </a:ext>
                  </a:extLst>
                </p14:cNvPr>
                <p14:cNvContentPartPr/>
                <p14:nvPr/>
              </p14:nvContentPartPr>
              <p14:xfrm>
                <a:off x="5106074" y="3153762"/>
                <a:ext cx="360" cy="360"/>
              </p14:xfrm>
            </p:contentPart>
          </mc:Choice>
          <mc:Fallback xmlns="">
            <p:pic>
              <p:nvPicPr>
                <p:cNvPr id="24" name="Ink 23">
                  <a:extLst>
                    <a:ext uri="{FF2B5EF4-FFF2-40B4-BE49-F238E27FC236}">
                      <a16:creationId xmlns:a16="http://schemas.microsoft.com/office/drawing/2014/main" id="{751FC488-ED8A-42EC-B7B2-B224CE5FABB4}"/>
                    </a:ext>
                  </a:extLst>
                </p:cNvPr>
                <p:cNvPicPr/>
                <p:nvPr/>
              </p:nvPicPr>
              <p:blipFill>
                <a:blip r:embed="rId9"/>
                <a:stretch>
                  <a:fillRect/>
                </a:stretch>
              </p:blipFill>
              <p:spPr>
                <a:xfrm>
                  <a:off x="5097434" y="31447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24456C56-C4DC-4B8E-87BE-55FB075B5C89}"/>
                    </a:ext>
                  </a:extLst>
                </p14:cNvPr>
                <p14:cNvContentPartPr/>
                <p14:nvPr/>
              </p14:nvContentPartPr>
              <p14:xfrm>
                <a:off x="5106074" y="3153762"/>
                <a:ext cx="360" cy="360"/>
              </p14:xfrm>
            </p:contentPart>
          </mc:Choice>
          <mc:Fallback xmlns="">
            <p:pic>
              <p:nvPicPr>
                <p:cNvPr id="25" name="Ink 24">
                  <a:extLst>
                    <a:ext uri="{FF2B5EF4-FFF2-40B4-BE49-F238E27FC236}">
                      <a16:creationId xmlns:a16="http://schemas.microsoft.com/office/drawing/2014/main" id="{24456C56-C4DC-4B8E-87BE-55FB075B5C89}"/>
                    </a:ext>
                  </a:extLst>
                </p:cNvPr>
                <p:cNvPicPr/>
                <p:nvPr/>
              </p:nvPicPr>
              <p:blipFill>
                <a:blip r:embed="rId9"/>
                <a:stretch>
                  <a:fillRect/>
                </a:stretch>
              </p:blipFill>
              <p:spPr>
                <a:xfrm>
                  <a:off x="5097434" y="3144762"/>
                  <a:ext cx="18000" cy="18000"/>
                </a:xfrm>
                <a:prstGeom prst="rect">
                  <a:avLst/>
                </a:prstGeom>
              </p:spPr>
            </p:pic>
          </mc:Fallback>
        </mc:AlternateContent>
      </p:grpSp>
      <p:pic>
        <p:nvPicPr>
          <p:cNvPr id="27" name="Picture 26">
            <a:extLst>
              <a:ext uri="{FF2B5EF4-FFF2-40B4-BE49-F238E27FC236}">
                <a16:creationId xmlns:a16="http://schemas.microsoft.com/office/drawing/2014/main" id="{6A9EE5D4-EE99-4849-A0C6-1A8DA58A6E54}"/>
              </a:ext>
            </a:extLst>
          </p:cNvPr>
          <p:cNvPicPr>
            <a:picLocks noChangeAspect="1"/>
          </p:cNvPicPr>
          <p:nvPr/>
        </p:nvPicPr>
        <p:blipFill rotWithShape="1">
          <a:blip r:embed="rId2"/>
          <a:srcRect b="7481"/>
          <a:stretch/>
        </p:blipFill>
        <p:spPr>
          <a:xfrm>
            <a:off x="687971" y="909521"/>
            <a:ext cx="7613827" cy="3737903"/>
          </a:xfrm>
          <a:prstGeom prst="rect">
            <a:avLst/>
          </a:prstGeom>
        </p:spPr>
      </p:pic>
      <p:sp>
        <p:nvSpPr>
          <p:cNvPr id="7" name="TextBox 6">
            <a:extLst>
              <a:ext uri="{FF2B5EF4-FFF2-40B4-BE49-F238E27FC236}">
                <a16:creationId xmlns:a16="http://schemas.microsoft.com/office/drawing/2014/main" id="{8F90CFF5-691B-4D62-9571-CD50C5F83264}"/>
              </a:ext>
            </a:extLst>
          </p:cNvPr>
          <p:cNvSpPr txBox="1"/>
          <p:nvPr/>
        </p:nvSpPr>
        <p:spPr>
          <a:xfrm>
            <a:off x="4762965" y="913024"/>
            <a:ext cx="4070986" cy="338554"/>
          </a:xfrm>
          <a:prstGeom prst="rect">
            <a:avLst/>
          </a:prstGeom>
          <a:solidFill>
            <a:srgbClr val="FFFF00"/>
          </a:solidFill>
        </p:spPr>
        <p:txBody>
          <a:bodyPr wrap="none" rtlCol="0">
            <a:spAutoFit/>
          </a:bodyPr>
          <a:lstStyle/>
          <a:p>
            <a:r>
              <a:rPr lang="en-US" sz="1600" i="1" dirty="0"/>
              <a:t>Yellow Report, exec. summary, pages 9/10</a:t>
            </a:r>
          </a:p>
        </p:txBody>
      </p:sp>
      <p:cxnSp>
        <p:nvCxnSpPr>
          <p:cNvPr id="9" name="Straight Connector 8">
            <a:extLst>
              <a:ext uri="{FF2B5EF4-FFF2-40B4-BE49-F238E27FC236}">
                <a16:creationId xmlns:a16="http://schemas.microsoft.com/office/drawing/2014/main" id="{0DA7ACFC-91D5-4B48-AFC4-50D5FA4929FA}"/>
              </a:ext>
            </a:extLst>
          </p:cNvPr>
          <p:cNvCxnSpPr/>
          <p:nvPr/>
        </p:nvCxnSpPr>
        <p:spPr>
          <a:xfrm>
            <a:off x="1335640" y="3873358"/>
            <a:ext cx="684258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832A64-F90B-43D4-A899-6511E44BFD1B}"/>
              </a:ext>
            </a:extLst>
          </p:cNvPr>
          <p:cNvCxnSpPr>
            <a:cxnSpLocks/>
          </p:cNvCxnSpPr>
          <p:nvPr/>
        </p:nvCxnSpPr>
        <p:spPr>
          <a:xfrm>
            <a:off x="718066" y="4117877"/>
            <a:ext cx="4511480" cy="0"/>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1E4E23A6-EFB1-47D5-9D03-D97FC5A06863}"/>
                  </a:ext>
                </a:extLst>
              </p14:cNvPr>
              <p14:cNvContentPartPr/>
              <p14:nvPr/>
            </p14:nvContentPartPr>
            <p14:xfrm>
              <a:off x="-1007086" y="5239602"/>
              <a:ext cx="360" cy="360"/>
            </p14:xfrm>
          </p:contentPart>
        </mc:Choice>
        <mc:Fallback xmlns="">
          <p:pic>
            <p:nvPicPr>
              <p:cNvPr id="16" name="Ink 15">
                <a:extLst>
                  <a:ext uri="{FF2B5EF4-FFF2-40B4-BE49-F238E27FC236}">
                    <a16:creationId xmlns:a16="http://schemas.microsoft.com/office/drawing/2014/main" id="{1E4E23A6-EFB1-47D5-9D03-D97FC5A06863}"/>
                  </a:ext>
                </a:extLst>
              </p:cNvPr>
              <p:cNvPicPr/>
              <p:nvPr/>
            </p:nvPicPr>
            <p:blipFill>
              <a:blip r:embed="rId17"/>
              <a:stretch>
                <a:fillRect/>
              </a:stretch>
            </p:blipFill>
            <p:spPr>
              <a:xfrm>
                <a:off x="-1015726" y="52306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5" name="Ink 34">
                <a:extLst>
                  <a:ext uri="{FF2B5EF4-FFF2-40B4-BE49-F238E27FC236}">
                    <a16:creationId xmlns:a16="http://schemas.microsoft.com/office/drawing/2014/main" id="{530995D5-4E46-41BF-A883-780C98FCB6A5}"/>
                  </a:ext>
                </a:extLst>
              </p14:cNvPr>
              <p14:cNvContentPartPr/>
              <p14:nvPr/>
            </p14:nvContentPartPr>
            <p14:xfrm>
              <a:off x="-2425126" y="5136642"/>
              <a:ext cx="360" cy="360"/>
            </p14:xfrm>
          </p:contentPart>
        </mc:Choice>
        <mc:Fallback xmlns="">
          <p:pic>
            <p:nvPicPr>
              <p:cNvPr id="35" name="Ink 34">
                <a:extLst>
                  <a:ext uri="{FF2B5EF4-FFF2-40B4-BE49-F238E27FC236}">
                    <a16:creationId xmlns:a16="http://schemas.microsoft.com/office/drawing/2014/main" id="{530995D5-4E46-41BF-A883-780C98FCB6A5}"/>
                  </a:ext>
                </a:extLst>
              </p:cNvPr>
              <p:cNvPicPr/>
              <p:nvPr/>
            </p:nvPicPr>
            <p:blipFill>
              <a:blip r:embed="rId19"/>
              <a:stretch>
                <a:fillRect/>
              </a:stretch>
            </p:blipFill>
            <p:spPr>
              <a:xfrm>
                <a:off x="-2443126" y="51186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Ink 35">
                <a:extLst>
                  <a:ext uri="{FF2B5EF4-FFF2-40B4-BE49-F238E27FC236}">
                    <a16:creationId xmlns:a16="http://schemas.microsoft.com/office/drawing/2014/main" id="{00674962-A111-4198-835B-2BBBD2AB26F5}"/>
                  </a:ext>
                </a:extLst>
              </p14:cNvPr>
              <p14:cNvContentPartPr/>
              <p14:nvPr/>
            </p14:nvContentPartPr>
            <p14:xfrm>
              <a:off x="-2260606" y="3605922"/>
              <a:ext cx="360" cy="360"/>
            </p14:xfrm>
          </p:contentPart>
        </mc:Choice>
        <mc:Fallback xmlns="">
          <p:pic>
            <p:nvPicPr>
              <p:cNvPr id="36" name="Ink 35">
                <a:extLst>
                  <a:ext uri="{FF2B5EF4-FFF2-40B4-BE49-F238E27FC236}">
                    <a16:creationId xmlns:a16="http://schemas.microsoft.com/office/drawing/2014/main" id="{00674962-A111-4198-835B-2BBBD2AB26F5}"/>
                  </a:ext>
                </a:extLst>
              </p:cNvPr>
              <p:cNvPicPr/>
              <p:nvPr/>
            </p:nvPicPr>
            <p:blipFill>
              <a:blip r:embed="rId21"/>
              <a:stretch>
                <a:fillRect/>
              </a:stretch>
            </p:blipFill>
            <p:spPr>
              <a:xfrm>
                <a:off x="-2278246" y="35879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8" name="Ink 37">
                <a:extLst>
                  <a:ext uri="{FF2B5EF4-FFF2-40B4-BE49-F238E27FC236}">
                    <a16:creationId xmlns:a16="http://schemas.microsoft.com/office/drawing/2014/main" id="{FDDDB48F-16CC-4B3D-A9D4-7AA642F972AE}"/>
                  </a:ext>
                </a:extLst>
              </p14:cNvPr>
              <p14:cNvContentPartPr/>
              <p14:nvPr/>
            </p14:nvContentPartPr>
            <p14:xfrm>
              <a:off x="7469474" y="4828482"/>
              <a:ext cx="738000" cy="62640"/>
            </p14:xfrm>
          </p:contentPart>
        </mc:Choice>
        <mc:Fallback xmlns="">
          <p:pic>
            <p:nvPicPr>
              <p:cNvPr id="38" name="Ink 37">
                <a:extLst>
                  <a:ext uri="{FF2B5EF4-FFF2-40B4-BE49-F238E27FC236}">
                    <a16:creationId xmlns:a16="http://schemas.microsoft.com/office/drawing/2014/main" id="{FDDDB48F-16CC-4B3D-A9D4-7AA642F972AE}"/>
                  </a:ext>
                </a:extLst>
              </p:cNvPr>
              <p:cNvPicPr/>
              <p:nvPr/>
            </p:nvPicPr>
            <p:blipFill>
              <a:blip r:embed="rId23"/>
              <a:stretch>
                <a:fillRect/>
              </a:stretch>
            </p:blipFill>
            <p:spPr>
              <a:xfrm>
                <a:off x="7415474" y="4720482"/>
                <a:ext cx="845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9" name="Ink 38">
                <a:extLst>
                  <a:ext uri="{FF2B5EF4-FFF2-40B4-BE49-F238E27FC236}">
                    <a16:creationId xmlns:a16="http://schemas.microsoft.com/office/drawing/2014/main" id="{D95DF360-9AD6-46B5-B0EB-D3A9CABB50D2}"/>
                  </a:ext>
                </a:extLst>
              </p14:cNvPr>
              <p14:cNvContentPartPr/>
              <p14:nvPr/>
            </p14:nvContentPartPr>
            <p14:xfrm>
              <a:off x="7376594" y="4777002"/>
              <a:ext cx="661320" cy="25200"/>
            </p14:xfrm>
          </p:contentPart>
        </mc:Choice>
        <mc:Fallback xmlns="">
          <p:pic>
            <p:nvPicPr>
              <p:cNvPr id="39" name="Ink 38">
                <a:extLst>
                  <a:ext uri="{FF2B5EF4-FFF2-40B4-BE49-F238E27FC236}">
                    <a16:creationId xmlns:a16="http://schemas.microsoft.com/office/drawing/2014/main" id="{D95DF360-9AD6-46B5-B0EB-D3A9CABB50D2}"/>
                  </a:ext>
                </a:extLst>
              </p:cNvPr>
              <p:cNvPicPr/>
              <p:nvPr/>
            </p:nvPicPr>
            <p:blipFill>
              <a:blip r:embed="rId25"/>
              <a:stretch>
                <a:fillRect/>
              </a:stretch>
            </p:blipFill>
            <p:spPr>
              <a:xfrm>
                <a:off x="7322954" y="4669362"/>
                <a:ext cx="76896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0" name="Ink 39">
                <a:extLst>
                  <a:ext uri="{FF2B5EF4-FFF2-40B4-BE49-F238E27FC236}">
                    <a16:creationId xmlns:a16="http://schemas.microsoft.com/office/drawing/2014/main" id="{E6DB0F21-5734-4D31-AB2D-AF3CC6E78F09}"/>
                  </a:ext>
                </a:extLst>
              </p14:cNvPr>
              <p14:cNvContentPartPr/>
              <p14:nvPr/>
            </p14:nvContentPartPr>
            <p14:xfrm>
              <a:off x="7448234" y="4860162"/>
              <a:ext cx="758880" cy="124560"/>
            </p14:xfrm>
          </p:contentPart>
        </mc:Choice>
        <mc:Fallback xmlns="">
          <p:pic>
            <p:nvPicPr>
              <p:cNvPr id="40" name="Ink 39">
                <a:extLst>
                  <a:ext uri="{FF2B5EF4-FFF2-40B4-BE49-F238E27FC236}">
                    <a16:creationId xmlns:a16="http://schemas.microsoft.com/office/drawing/2014/main" id="{E6DB0F21-5734-4D31-AB2D-AF3CC6E78F09}"/>
                  </a:ext>
                </a:extLst>
              </p:cNvPr>
              <p:cNvPicPr/>
              <p:nvPr/>
            </p:nvPicPr>
            <p:blipFill>
              <a:blip r:embed="rId27"/>
              <a:stretch>
                <a:fillRect/>
              </a:stretch>
            </p:blipFill>
            <p:spPr>
              <a:xfrm>
                <a:off x="7394594" y="4752162"/>
                <a:ext cx="86652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a:extLst>
                  <a:ext uri="{FF2B5EF4-FFF2-40B4-BE49-F238E27FC236}">
                    <a16:creationId xmlns:a16="http://schemas.microsoft.com/office/drawing/2014/main" id="{6D9D9519-5C0E-4421-9A8F-408DDA082F3E}"/>
                  </a:ext>
                </a:extLst>
              </p14:cNvPr>
              <p14:cNvContentPartPr/>
              <p14:nvPr/>
            </p14:nvContentPartPr>
            <p14:xfrm>
              <a:off x="-1315606" y="5629842"/>
              <a:ext cx="360" cy="360"/>
            </p14:xfrm>
          </p:contentPart>
        </mc:Choice>
        <mc:Fallback xmlns="">
          <p:pic>
            <p:nvPicPr>
              <p:cNvPr id="41" name="Ink 40">
                <a:extLst>
                  <a:ext uri="{FF2B5EF4-FFF2-40B4-BE49-F238E27FC236}">
                    <a16:creationId xmlns:a16="http://schemas.microsoft.com/office/drawing/2014/main" id="{6D9D9519-5C0E-4421-9A8F-408DDA082F3E}"/>
                  </a:ext>
                </a:extLst>
              </p:cNvPr>
              <p:cNvPicPr/>
              <p:nvPr/>
            </p:nvPicPr>
            <p:blipFill>
              <a:blip r:embed="rId21"/>
              <a:stretch>
                <a:fillRect/>
              </a:stretch>
            </p:blipFill>
            <p:spPr>
              <a:xfrm>
                <a:off x="-1333606" y="561184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Ink 42">
                <a:extLst>
                  <a:ext uri="{FF2B5EF4-FFF2-40B4-BE49-F238E27FC236}">
                    <a16:creationId xmlns:a16="http://schemas.microsoft.com/office/drawing/2014/main" id="{BB8A2813-EB67-48FB-85FF-3EADAFA31536}"/>
                  </a:ext>
                </a:extLst>
              </p14:cNvPr>
              <p14:cNvContentPartPr/>
              <p14:nvPr/>
            </p14:nvContentPartPr>
            <p14:xfrm>
              <a:off x="7438514" y="4797522"/>
              <a:ext cx="707040" cy="11520"/>
            </p14:xfrm>
          </p:contentPart>
        </mc:Choice>
        <mc:Fallback xmlns="">
          <p:pic>
            <p:nvPicPr>
              <p:cNvPr id="43" name="Ink 42">
                <a:extLst>
                  <a:ext uri="{FF2B5EF4-FFF2-40B4-BE49-F238E27FC236}">
                    <a16:creationId xmlns:a16="http://schemas.microsoft.com/office/drawing/2014/main" id="{BB8A2813-EB67-48FB-85FF-3EADAFA31536}"/>
                  </a:ext>
                </a:extLst>
              </p:cNvPr>
              <p:cNvPicPr/>
              <p:nvPr/>
            </p:nvPicPr>
            <p:blipFill>
              <a:blip r:embed="rId30"/>
              <a:stretch>
                <a:fillRect/>
              </a:stretch>
            </p:blipFill>
            <p:spPr>
              <a:xfrm>
                <a:off x="7375514" y="4734522"/>
                <a:ext cx="83268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4" name="Ink 43">
                <a:extLst>
                  <a:ext uri="{FF2B5EF4-FFF2-40B4-BE49-F238E27FC236}">
                    <a16:creationId xmlns:a16="http://schemas.microsoft.com/office/drawing/2014/main" id="{4CB5E8DA-17F7-494B-9C6B-7DD6E81343D9}"/>
                  </a:ext>
                </a:extLst>
              </p14:cNvPr>
              <p14:cNvContentPartPr/>
              <p14:nvPr/>
            </p14:nvContentPartPr>
            <p14:xfrm>
              <a:off x="7438514" y="4838202"/>
              <a:ext cx="728640" cy="84600"/>
            </p14:xfrm>
          </p:contentPart>
        </mc:Choice>
        <mc:Fallback xmlns="">
          <p:pic>
            <p:nvPicPr>
              <p:cNvPr id="44" name="Ink 43">
                <a:extLst>
                  <a:ext uri="{FF2B5EF4-FFF2-40B4-BE49-F238E27FC236}">
                    <a16:creationId xmlns:a16="http://schemas.microsoft.com/office/drawing/2014/main" id="{4CB5E8DA-17F7-494B-9C6B-7DD6E81343D9}"/>
                  </a:ext>
                </a:extLst>
              </p:cNvPr>
              <p:cNvPicPr/>
              <p:nvPr/>
            </p:nvPicPr>
            <p:blipFill>
              <a:blip r:embed="rId32"/>
              <a:stretch>
                <a:fillRect/>
              </a:stretch>
            </p:blipFill>
            <p:spPr>
              <a:xfrm>
                <a:off x="7375514" y="4775202"/>
                <a:ext cx="85428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5" name="Ink 44">
                <a:extLst>
                  <a:ext uri="{FF2B5EF4-FFF2-40B4-BE49-F238E27FC236}">
                    <a16:creationId xmlns:a16="http://schemas.microsoft.com/office/drawing/2014/main" id="{4113047C-85AF-4539-B337-672C64EA8E74}"/>
                  </a:ext>
                </a:extLst>
              </p14:cNvPr>
              <p14:cNvContentPartPr/>
              <p14:nvPr/>
            </p14:nvContentPartPr>
            <p14:xfrm>
              <a:off x="7510154" y="4919922"/>
              <a:ext cx="431280" cy="12240"/>
            </p14:xfrm>
          </p:contentPart>
        </mc:Choice>
        <mc:Fallback xmlns="">
          <p:pic>
            <p:nvPicPr>
              <p:cNvPr id="45" name="Ink 44">
                <a:extLst>
                  <a:ext uri="{FF2B5EF4-FFF2-40B4-BE49-F238E27FC236}">
                    <a16:creationId xmlns:a16="http://schemas.microsoft.com/office/drawing/2014/main" id="{4113047C-85AF-4539-B337-672C64EA8E74}"/>
                  </a:ext>
                </a:extLst>
              </p:cNvPr>
              <p:cNvPicPr/>
              <p:nvPr/>
            </p:nvPicPr>
            <p:blipFill>
              <a:blip r:embed="rId34"/>
              <a:stretch>
                <a:fillRect/>
              </a:stretch>
            </p:blipFill>
            <p:spPr>
              <a:xfrm>
                <a:off x="7447154" y="4857282"/>
                <a:ext cx="55692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6" name="Ink 45">
                <a:extLst>
                  <a:ext uri="{FF2B5EF4-FFF2-40B4-BE49-F238E27FC236}">
                    <a16:creationId xmlns:a16="http://schemas.microsoft.com/office/drawing/2014/main" id="{47D48F02-2255-44D4-B976-E88D961CFA1C}"/>
                  </a:ext>
                </a:extLst>
              </p14:cNvPr>
              <p14:cNvContentPartPr/>
              <p14:nvPr/>
            </p14:nvContentPartPr>
            <p14:xfrm>
              <a:off x="739274" y="5033322"/>
              <a:ext cx="591120" cy="53280"/>
            </p14:xfrm>
          </p:contentPart>
        </mc:Choice>
        <mc:Fallback xmlns="">
          <p:pic>
            <p:nvPicPr>
              <p:cNvPr id="46" name="Ink 45">
                <a:extLst>
                  <a:ext uri="{FF2B5EF4-FFF2-40B4-BE49-F238E27FC236}">
                    <a16:creationId xmlns:a16="http://schemas.microsoft.com/office/drawing/2014/main" id="{47D48F02-2255-44D4-B976-E88D961CFA1C}"/>
                  </a:ext>
                </a:extLst>
              </p:cNvPr>
              <p:cNvPicPr/>
              <p:nvPr/>
            </p:nvPicPr>
            <p:blipFill>
              <a:blip r:embed="rId36"/>
              <a:stretch>
                <a:fillRect/>
              </a:stretch>
            </p:blipFill>
            <p:spPr>
              <a:xfrm>
                <a:off x="676634" y="4970322"/>
                <a:ext cx="71676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2A4CB3CB-F0EA-4D56-AD74-0FE0ACEF51FC}"/>
                  </a:ext>
                </a:extLst>
              </p14:cNvPr>
              <p14:cNvContentPartPr/>
              <p14:nvPr/>
            </p14:nvContentPartPr>
            <p14:xfrm>
              <a:off x="698594" y="5085162"/>
              <a:ext cx="714240" cy="42120"/>
            </p14:xfrm>
          </p:contentPart>
        </mc:Choice>
        <mc:Fallback xmlns="">
          <p:pic>
            <p:nvPicPr>
              <p:cNvPr id="47" name="Ink 46">
                <a:extLst>
                  <a:ext uri="{FF2B5EF4-FFF2-40B4-BE49-F238E27FC236}">
                    <a16:creationId xmlns:a16="http://schemas.microsoft.com/office/drawing/2014/main" id="{2A4CB3CB-F0EA-4D56-AD74-0FE0ACEF51FC}"/>
                  </a:ext>
                </a:extLst>
              </p:cNvPr>
              <p:cNvPicPr/>
              <p:nvPr/>
            </p:nvPicPr>
            <p:blipFill>
              <a:blip r:embed="rId38"/>
              <a:stretch>
                <a:fillRect/>
              </a:stretch>
            </p:blipFill>
            <p:spPr>
              <a:xfrm>
                <a:off x="635594" y="5022522"/>
                <a:ext cx="839880" cy="167760"/>
              </a:xfrm>
              <a:prstGeom prst="rect">
                <a:avLst/>
              </a:prstGeom>
            </p:spPr>
          </p:pic>
        </mc:Fallback>
      </mc:AlternateContent>
      <p:grpSp>
        <p:nvGrpSpPr>
          <p:cNvPr id="53" name="Group 52">
            <a:extLst>
              <a:ext uri="{FF2B5EF4-FFF2-40B4-BE49-F238E27FC236}">
                <a16:creationId xmlns:a16="http://schemas.microsoft.com/office/drawing/2014/main" id="{CC7A1857-408E-4109-B524-01229C2498EC}"/>
              </a:ext>
            </a:extLst>
          </p:cNvPr>
          <p:cNvGrpSpPr/>
          <p:nvPr/>
        </p:nvGrpSpPr>
        <p:grpSpPr>
          <a:xfrm>
            <a:off x="6390554" y="5217642"/>
            <a:ext cx="77760" cy="176040"/>
            <a:chOff x="6390554" y="5217642"/>
            <a:chExt cx="77760" cy="176040"/>
          </a:xfrm>
        </p:grpSpPr>
        <mc:AlternateContent xmlns:mc="http://schemas.openxmlformats.org/markup-compatibility/2006" xmlns:p14="http://schemas.microsoft.com/office/powerpoint/2010/main">
          <mc:Choice Requires="p14">
            <p:contentPart p14:bwMode="auto" r:id="rId39">
              <p14:nvContentPartPr>
                <p14:cNvPr id="50" name="Ink 49">
                  <a:extLst>
                    <a:ext uri="{FF2B5EF4-FFF2-40B4-BE49-F238E27FC236}">
                      <a16:creationId xmlns:a16="http://schemas.microsoft.com/office/drawing/2014/main" id="{1EE2EC62-8E8D-49EC-8584-A2D2FB0DC275}"/>
                    </a:ext>
                  </a:extLst>
                </p14:cNvPr>
                <p14:cNvContentPartPr/>
                <p14:nvPr/>
              </p14:nvContentPartPr>
              <p14:xfrm>
                <a:off x="6400634" y="5217642"/>
                <a:ext cx="67680" cy="22320"/>
              </p14:xfrm>
            </p:contentPart>
          </mc:Choice>
          <mc:Fallback xmlns="">
            <p:pic>
              <p:nvPicPr>
                <p:cNvPr id="50" name="Ink 49">
                  <a:extLst>
                    <a:ext uri="{FF2B5EF4-FFF2-40B4-BE49-F238E27FC236}">
                      <a16:creationId xmlns:a16="http://schemas.microsoft.com/office/drawing/2014/main" id="{1EE2EC62-8E8D-49EC-8584-A2D2FB0DC275}"/>
                    </a:ext>
                  </a:extLst>
                </p:cNvPr>
                <p:cNvPicPr/>
                <p:nvPr/>
              </p:nvPicPr>
              <p:blipFill>
                <a:blip r:embed="rId40"/>
                <a:stretch>
                  <a:fillRect/>
                </a:stretch>
              </p:blipFill>
              <p:spPr>
                <a:xfrm>
                  <a:off x="6337634" y="5155002"/>
                  <a:ext cx="19332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1" name="Ink 50">
                  <a:extLst>
                    <a:ext uri="{FF2B5EF4-FFF2-40B4-BE49-F238E27FC236}">
                      <a16:creationId xmlns:a16="http://schemas.microsoft.com/office/drawing/2014/main" id="{65B4A7BA-E5FA-49EC-8560-A76812086D42}"/>
                    </a:ext>
                  </a:extLst>
                </p14:cNvPr>
                <p14:cNvContentPartPr/>
                <p14:nvPr/>
              </p14:nvContentPartPr>
              <p14:xfrm>
                <a:off x="6390554" y="5310882"/>
                <a:ext cx="68760" cy="11160"/>
              </p14:xfrm>
            </p:contentPart>
          </mc:Choice>
          <mc:Fallback xmlns="">
            <p:pic>
              <p:nvPicPr>
                <p:cNvPr id="51" name="Ink 50">
                  <a:extLst>
                    <a:ext uri="{FF2B5EF4-FFF2-40B4-BE49-F238E27FC236}">
                      <a16:creationId xmlns:a16="http://schemas.microsoft.com/office/drawing/2014/main" id="{65B4A7BA-E5FA-49EC-8560-A76812086D42}"/>
                    </a:ext>
                  </a:extLst>
                </p:cNvPr>
                <p:cNvPicPr/>
                <p:nvPr/>
              </p:nvPicPr>
              <p:blipFill>
                <a:blip r:embed="rId42"/>
                <a:stretch>
                  <a:fillRect/>
                </a:stretch>
              </p:blipFill>
              <p:spPr>
                <a:xfrm>
                  <a:off x="6327914" y="5247882"/>
                  <a:ext cx="19440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2" name="Ink 51">
                  <a:extLst>
                    <a:ext uri="{FF2B5EF4-FFF2-40B4-BE49-F238E27FC236}">
                      <a16:creationId xmlns:a16="http://schemas.microsoft.com/office/drawing/2014/main" id="{39984D8E-51E5-4F72-BF90-B32A11031212}"/>
                    </a:ext>
                  </a:extLst>
                </p14:cNvPr>
                <p14:cNvContentPartPr/>
                <p14:nvPr/>
              </p14:nvContentPartPr>
              <p14:xfrm>
                <a:off x="6390554" y="5382882"/>
                <a:ext cx="65520" cy="10800"/>
              </p14:xfrm>
            </p:contentPart>
          </mc:Choice>
          <mc:Fallback xmlns="">
            <p:pic>
              <p:nvPicPr>
                <p:cNvPr id="52" name="Ink 51">
                  <a:extLst>
                    <a:ext uri="{FF2B5EF4-FFF2-40B4-BE49-F238E27FC236}">
                      <a16:creationId xmlns:a16="http://schemas.microsoft.com/office/drawing/2014/main" id="{39984D8E-51E5-4F72-BF90-B32A11031212}"/>
                    </a:ext>
                  </a:extLst>
                </p:cNvPr>
                <p:cNvPicPr/>
                <p:nvPr/>
              </p:nvPicPr>
              <p:blipFill>
                <a:blip r:embed="rId44"/>
                <a:stretch>
                  <a:fillRect/>
                </a:stretch>
              </p:blipFill>
              <p:spPr>
                <a:xfrm>
                  <a:off x="6327914" y="5320242"/>
                  <a:ext cx="191160" cy="136440"/>
                </a:xfrm>
                <a:prstGeom prst="rect">
                  <a:avLst/>
                </a:prstGeom>
              </p:spPr>
            </p:pic>
          </mc:Fallback>
        </mc:AlternateContent>
      </p:grpSp>
      <p:cxnSp>
        <p:nvCxnSpPr>
          <p:cNvPr id="29" name="Straight Connector 28">
            <a:extLst>
              <a:ext uri="{FF2B5EF4-FFF2-40B4-BE49-F238E27FC236}">
                <a16:creationId xmlns:a16="http://schemas.microsoft.com/office/drawing/2014/main" id="{1C6A0F50-4B0A-4EC8-84B6-36EB6A51C122}"/>
              </a:ext>
            </a:extLst>
          </p:cNvPr>
          <p:cNvCxnSpPr>
            <a:cxnSpLocks/>
          </p:cNvCxnSpPr>
          <p:nvPr/>
        </p:nvCxnSpPr>
        <p:spPr>
          <a:xfrm>
            <a:off x="731344" y="4972795"/>
            <a:ext cx="665577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8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The Role of Gluons in the Chiral Limit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12A5EC-BEF1-415B-B720-78D0968CA2FC}"/>
                  </a:ext>
                </a:extLst>
              </p:cNvPr>
              <p:cNvSpPr txBox="1"/>
              <p:nvPr/>
            </p:nvSpPr>
            <p:spPr>
              <a:xfrm>
                <a:off x="379771" y="942037"/>
                <a:ext cx="8384458" cy="5466368"/>
              </a:xfrm>
              <a:prstGeom prst="rect">
                <a:avLst/>
              </a:prstGeom>
              <a:noFill/>
            </p:spPr>
            <p:txBody>
              <a:bodyPr wrap="square" rtlCol="0">
                <a:spAutoFit/>
              </a:bodyPr>
              <a:lstStyle/>
              <a:p>
                <a:r>
                  <a:rPr lang="en-US" sz="2400" dirty="0"/>
                  <a:t>In the chiral limit, using a </a:t>
                </a:r>
                <a:r>
                  <a:rPr lang="en-US" sz="2400" dirty="0" err="1"/>
                  <a:t>parton</a:t>
                </a:r>
                <a:r>
                  <a:rPr lang="en-US" sz="2400" dirty="0"/>
                  <a:t> model basis: </a:t>
                </a:r>
                <a:r>
                  <a:rPr lang="en-US" sz="2400" i="1" dirty="0">
                    <a:solidFill>
                      <a:srgbClr val="FF0000"/>
                    </a:solidFill>
                  </a:rPr>
                  <a:t>the entirety of the proton mass is produced by gluons and due to the trace anomaly</a:t>
                </a:r>
              </a:p>
              <a:p>
                <a:pPr/>
                <a14:m>
                  <m:oMathPara xmlns:m="http://schemas.openxmlformats.org/officeDocument/2006/math">
                    <m:oMathParaPr>
                      <m:jc m:val="centerGroup"/>
                    </m:oMathParaPr>
                    <m:oMath xmlns:m="http://schemas.openxmlformats.org/officeDocument/2006/math">
                      <m:d>
                        <m:dPr>
                          <m:begChr m:val="⟨"/>
                          <m:endChr m:val="⟩"/>
                          <m:ctrlPr>
                            <a:rPr lang="en-US" sz="2400" i="1">
                              <a:solidFill>
                                <a:srgbClr val="000000"/>
                              </a:solidFill>
                              <a:latin typeface="Cambria Math" panose="02040503050406030204" pitchFamily="18" charset="0"/>
                              <a:cs typeface="Times New Roman" panose="02020603050405020304" pitchFamily="18" charset="0"/>
                            </a:rPr>
                          </m:ctrlPr>
                        </m:d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2400" i="1">
                                  <a:solidFill>
                                    <a:srgbClr val="000000"/>
                                  </a:solidFill>
                                  <a:latin typeface="Cambria Math" panose="02040503050406030204" pitchFamily="18" charset="0"/>
                                  <a:cs typeface="Times New Roman" panose="02020603050405020304" pitchFamily="18" charset="0"/>
                                </a:rPr>
                              </m:ctrlPr>
                            </m:d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𝑝</m:t>
                              </m:r>
                            </m:e>
                          </m:d>
                          <m:d>
                            <m:dPr>
                              <m:begChr m:val="|"/>
                              <m:endChr m:val="|"/>
                              <m:ctrlPr>
                                <a:rPr lang="en-US" sz="2400" i="1">
                                  <a:solidFill>
                                    <a:srgbClr val="000000"/>
                                  </a:solidFill>
                                  <a:latin typeface="Cambria Math" panose="02040503050406030204" pitchFamily="18" charset="0"/>
                                  <a:cs typeface="Times New Roman" panose="02020603050405020304" pitchFamily="18" charset="0"/>
                                </a:rPr>
                              </m:ctrlPr>
                            </m:dPr>
                            <m:e>
                              <m:sSub>
                                <m:sSubPr>
                                  <m:ctrlPr>
                                    <a:rPr lang="en-US" sz="2400" i="1">
                                      <a:solidFill>
                                        <a:srgbClr val="000000"/>
                                      </a:solidFill>
                                      <a:latin typeface="Cambria Math" panose="02040503050406030204" pitchFamily="18" charset="0"/>
                                      <a:cs typeface="Times New Roman" panose="02020603050405020304" pitchFamily="18" charset="0"/>
                                    </a:rPr>
                                  </m:ctrlPr>
                                </m:sSubPr>
                                <m:e>
                                  <m:r>
                                    <m:rPr>
                                      <m:sty m:val="p"/>
                                    </m:rP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sub>
                              </m:sSub>
                            </m:e>
                          </m:d>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2400" i="1">
                                  <a:solidFill>
                                    <a:srgbClr val="000000"/>
                                  </a:solidFill>
                                  <a:latin typeface="Cambria Math" panose="02040503050406030204" pitchFamily="18" charset="0"/>
                                  <a:cs typeface="Times New Roman" panose="02020603050405020304" pitchFamily="18" charset="0"/>
                                </a:rPr>
                              </m:ctrlPr>
                            </m:d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𝑝</m:t>
                              </m:r>
                            </m:e>
                          </m:d>
                        </m:e>
                      </m:d>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𝑝</m:t>
                          </m:r>
                        </m:e>
                        <m:sub>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sSub>
                        <m:sSubPr>
                          <m:ctrlPr>
                            <a:rPr lang="en-US" sz="2400" i="1">
                              <a:solidFill>
                                <a:srgbClr val="000000"/>
                              </a:solidFill>
                              <a:latin typeface="Cambria Math" panose="02040503050406030204" pitchFamily="18" charset="0"/>
                              <a:cs typeface="Times New Roman" panose="02020603050405020304" pitchFamily="18" charset="0"/>
                            </a:rPr>
                          </m:ctrlPr>
                        </m:sSub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𝑝</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2400" i="1">
                              <a:solidFill>
                                <a:srgbClr val="000000"/>
                              </a:solidFill>
                              <a:latin typeface="Cambria Math" panose="02040503050406030204" pitchFamily="18" charset="0"/>
                              <a:cs typeface="Times New Roman" panose="02020603050405020304" pitchFamily="18" charset="0"/>
                            </a:rPr>
                          </m:ctrlPr>
                        </m:sSub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𝑁</m:t>
                          </m:r>
                        </m:sub>
                        <m:sup>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bSup>
                    </m:oMath>
                  </m:oMathPara>
                </a14:m>
                <a:endParaRPr lang="en-US" sz="2400" dirty="0"/>
              </a:p>
              <a:p>
                <a:endParaRPr lang="en-US" sz="2400" dirty="0"/>
              </a:p>
              <a:p>
                <a:r>
                  <a:rPr lang="en-US" sz="2400" dirty="0"/>
                  <a:t>In the chiral limit, for the pion (</a:t>
                </a:r>
                <a:r>
                  <a:rPr lang="en-US" sz="2400" dirty="0" err="1"/>
                  <a:t>m</a:t>
                </a:r>
                <a:r>
                  <a:rPr lang="en-US" sz="2400" baseline="-25000" dirty="0" err="1">
                    <a:latin typeface="Symbol" panose="05050102010706020507" pitchFamily="18" charset="2"/>
                  </a:rPr>
                  <a:t>p</a:t>
                </a:r>
                <a:r>
                  <a:rPr lang="en-US" sz="2400" dirty="0"/>
                  <a:t> = 0):</a:t>
                </a:r>
              </a:p>
              <a:p>
                <a:pPr/>
                <a14:m>
                  <m:oMathPara xmlns:m="http://schemas.openxmlformats.org/officeDocument/2006/math">
                    <m:oMathParaPr>
                      <m:jc m:val="centerGroup"/>
                    </m:oMathParaPr>
                    <m:oMath xmlns:m="http://schemas.openxmlformats.org/officeDocument/2006/math">
                      <m:d>
                        <m:dPr>
                          <m:begChr m:val="⟨"/>
                          <m:endChr m:val="⟩"/>
                          <m:ctrlPr>
                            <a:rPr lang="en-US" sz="2400" i="1">
                              <a:solidFill>
                                <a:srgbClr val="000000"/>
                              </a:solidFill>
                              <a:latin typeface="Cambria Math" panose="02040503050406030204" pitchFamily="18" charset="0"/>
                              <a:cs typeface="Times New Roman" panose="02020603050405020304" pitchFamily="18" charset="0"/>
                            </a:rPr>
                          </m:ctrlPr>
                        </m:d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d>
                            <m:dPr>
                              <m:ctrlPr>
                                <a:rPr lang="en-US" sz="2400" i="1">
                                  <a:solidFill>
                                    <a:srgbClr val="000000"/>
                                  </a:solidFill>
                                  <a:latin typeface="Cambria Math" panose="02040503050406030204" pitchFamily="18" charset="0"/>
                                  <a:cs typeface="Times New Roman" panose="02020603050405020304" pitchFamily="18" charset="0"/>
                                </a:rPr>
                              </m:ctrlPr>
                            </m:d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𝑞</m:t>
                              </m:r>
                            </m:e>
                          </m:d>
                          <m:d>
                            <m:dPr>
                              <m:begChr m:val="|"/>
                              <m:endChr m:val="|"/>
                              <m:ctrlPr>
                                <a:rPr lang="en-US" sz="2400" i="1">
                                  <a:solidFill>
                                    <a:srgbClr val="000000"/>
                                  </a:solidFill>
                                  <a:latin typeface="Cambria Math" panose="02040503050406030204" pitchFamily="18" charset="0"/>
                                  <a:cs typeface="Times New Roman" panose="02020603050405020304" pitchFamily="18" charset="0"/>
                                </a:rPr>
                              </m:ctrlPr>
                            </m:dPr>
                            <m:e>
                              <m:sSub>
                                <m:sSubPr>
                                  <m:ctrlPr>
                                    <a:rPr lang="en-US" sz="2400" i="1">
                                      <a:solidFill>
                                        <a:srgbClr val="000000"/>
                                      </a:solidFill>
                                      <a:latin typeface="Cambria Math" panose="02040503050406030204" pitchFamily="18" charset="0"/>
                                      <a:cs typeface="Times New Roman" panose="02020603050405020304" pitchFamily="18" charset="0"/>
                                    </a:rPr>
                                  </m:ctrlPr>
                                </m:sSubPr>
                                <m:e>
                                  <m:r>
                                    <m:rPr>
                                      <m:sty m:val="p"/>
                                    </m:rPr>
                                    <a:rPr lang="en-US" sz="2400">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sub>
                              </m:sSub>
                            </m:e>
                          </m:d>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d>
                            <m:dPr>
                              <m:ctrlPr>
                                <a:rPr lang="en-US" sz="2400" i="1">
                                  <a:solidFill>
                                    <a:srgbClr val="000000"/>
                                  </a:solidFill>
                                  <a:latin typeface="Cambria Math" panose="02040503050406030204" pitchFamily="18" charset="0"/>
                                  <a:cs typeface="Times New Roman" panose="02020603050405020304" pitchFamily="18" charset="0"/>
                                </a:rPr>
                              </m:ctrlPr>
                            </m:d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𝑞</m:t>
                              </m:r>
                            </m:e>
                          </m:d>
                        </m:e>
                      </m:d>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sub>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sSub>
                        <m:sSubPr>
                          <m:ctrlPr>
                            <a:rPr lang="en-US" sz="2400" i="1">
                              <a:solidFill>
                                <a:srgbClr val="000000"/>
                              </a:solidFill>
                              <a:latin typeface="Cambria Math" panose="02040503050406030204" pitchFamily="18" charset="0"/>
                              <a:cs typeface="Times New Roman" panose="02020603050405020304" pitchFamily="18" charset="0"/>
                            </a:rPr>
                          </m:ctrlPr>
                        </m:sSub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𝑞</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2400" i="1">
                              <a:solidFill>
                                <a:srgbClr val="000000"/>
                              </a:solidFill>
                              <a:latin typeface="Cambria Math" panose="02040503050406030204" pitchFamily="18" charset="0"/>
                              <a:cs typeface="Times New Roman" panose="02020603050405020304" pitchFamily="18" charset="0"/>
                            </a:rPr>
                          </m:ctrlPr>
                        </m:sSubSupPr>
                        <m:e>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sub>
                        <m:sup>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bSup>
                      <m:r>
                        <a:rPr lang="en-US"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2400" dirty="0"/>
              </a:p>
              <a:p>
                <a:r>
                  <a:rPr lang="en-US" sz="2400" dirty="0"/>
                  <a:t>Sometimes interpreted as: </a:t>
                </a:r>
                <a:r>
                  <a:rPr lang="en-US" sz="2400" i="1" dirty="0">
                    <a:solidFill>
                      <a:srgbClr val="FF0000"/>
                    </a:solidFill>
                  </a:rPr>
                  <a:t>in the chiral limit the gluons disappear and thus contribute nothing to the pion mass</a:t>
                </a:r>
                <a:r>
                  <a:rPr lang="en-US" sz="2400" i="1" dirty="0"/>
                  <a:t>.</a:t>
                </a:r>
              </a:p>
              <a:p>
                <a:endParaRPr lang="en-US" sz="2000" dirty="0">
                  <a:solidFill>
                    <a:srgbClr val="0000FF"/>
                  </a:solidFill>
                </a:endParaRPr>
              </a:p>
              <a:p>
                <a:pPr algn="ctr"/>
                <a:r>
                  <a:rPr lang="en-US" sz="2000" dirty="0">
                    <a:solidFill>
                      <a:srgbClr val="0000FF"/>
                    </a:solidFill>
                  </a:rPr>
                  <a:t>This is unlikely as quarks and gluons still dynamically acquire mass – this is a universal feature in hadrons –   so more likely a cancellation of terms leads to “0”</a:t>
                </a:r>
                <a:endParaRPr lang="en-US" sz="2400" dirty="0">
                  <a:solidFill>
                    <a:srgbClr val="0000FF"/>
                  </a:solidFill>
                </a:endParaRPr>
              </a:p>
              <a:p>
                <a:endParaRPr lang="en-US" sz="2400" dirty="0">
                  <a:solidFill>
                    <a:srgbClr val="0000FF"/>
                  </a:solidFill>
                </a:endParaRPr>
              </a:p>
              <a:p>
                <a:r>
                  <a:rPr lang="en-US" sz="2400" dirty="0"/>
                  <a:t>Nonetheless: are there gluons at large Q</a:t>
                </a:r>
                <a:r>
                  <a:rPr lang="en-US" sz="2400" baseline="30000" dirty="0"/>
                  <a:t>2</a:t>
                </a:r>
                <a:r>
                  <a:rPr lang="en-US" sz="2400" dirty="0"/>
                  <a:t> in the pion or not?</a:t>
                </a:r>
                <a:endParaRPr lang="en-US" sz="2000" dirty="0"/>
              </a:p>
            </p:txBody>
          </p:sp>
        </mc:Choice>
        <mc:Fallback xmlns="">
          <p:sp>
            <p:nvSpPr>
              <p:cNvPr id="7" name="TextBox 6">
                <a:extLst>
                  <a:ext uri="{FF2B5EF4-FFF2-40B4-BE49-F238E27FC236}">
                    <a16:creationId xmlns:a16="http://schemas.microsoft.com/office/drawing/2014/main" id="{B012A5EC-BEF1-415B-B720-78D0968CA2FC}"/>
                  </a:ext>
                </a:extLst>
              </p:cNvPr>
              <p:cNvSpPr txBox="1">
                <a:spLocks noRot="1" noChangeAspect="1" noMove="1" noResize="1" noEditPoints="1" noAdjustHandles="1" noChangeArrowheads="1" noChangeShapeType="1" noTextEdit="1"/>
              </p:cNvSpPr>
              <p:nvPr/>
            </p:nvSpPr>
            <p:spPr>
              <a:xfrm>
                <a:off x="379771" y="942037"/>
                <a:ext cx="8384458" cy="5466368"/>
              </a:xfrm>
              <a:prstGeom prst="rect">
                <a:avLst/>
              </a:prstGeom>
              <a:blipFill>
                <a:blip r:embed="rId2"/>
                <a:stretch>
                  <a:fillRect l="-1090" t="-781" r="-291" b="-178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23B5E1A-867E-4EED-BFA6-B83BBDAC9513}"/>
                  </a:ext>
                </a:extLst>
              </p14:cNvPr>
              <p14:cNvContentPartPr/>
              <p14:nvPr/>
            </p14:nvContentPartPr>
            <p14:xfrm>
              <a:off x="1571594" y="3122802"/>
              <a:ext cx="360" cy="360"/>
            </p14:xfrm>
          </p:contentPart>
        </mc:Choice>
        <mc:Fallback xmlns="">
          <p:pic>
            <p:nvPicPr>
              <p:cNvPr id="6" name="Ink 5">
                <a:extLst>
                  <a:ext uri="{FF2B5EF4-FFF2-40B4-BE49-F238E27FC236}">
                    <a16:creationId xmlns:a16="http://schemas.microsoft.com/office/drawing/2014/main" id="{B23B5E1A-867E-4EED-BFA6-B83BBDAC9513}"/>
                  </a:ext>
                </a:extLst>
              </p:cNvPr>
              <p:cNvPicPr/>
              <p:nvPr/>
            </p:nvPicPr>
            <p:blipFill>
              <a:blip r:embed="rId4"/>
              <a:stretch>
                <a:fillRect/>
              </a:stretch>
            </p:blipFill>
            <p:spPr>
              <a:xfrm>
                <a:off x="1562954" y="31141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A6814D8A-1323-4C8A-A7CE-8B3933AEF4E8}"/>
                  </a:ext>
                </a:extLst>
              </p14:cNvPr>
              <p14:cNvContentPartPr/>
              <p14:nvPr/>
            </p14:nvContentPartPr>
            <p14:xfrm>
              <a:off x="1725314" y="2968362"/>
              <a:ext cx="360" cy="360"/>
            </p14:xfrm>
          </p:contentPart>
        </mc:Choice>
        <mc:Fallback xmlns="">
          <p:pic>
            <p:nvPicPr>
              <p:cNvPr id="9" name="Ink 8">
                <a:extLst>
                  <a:ext uri="{FF2B5EF4-FFF2-40B4-BE49-F238E27FC236}">
                    <a16:creationId xmlns:a16="http://schemas.microsoft.com/office/drawing/2014/main" id="{A6814D8A-1323-4C8A-A7CE-8B3933AEF4E8}"/>
                  </a:ext>
                </a:extLst>
              </p:cNvPr>
              <p:cNvPicPr/>
              <p:nvPr/>
            </p:nvPicPr>
            <p:blipFill>
              <a:blip r:embed="rId4"/>
              <a:stretch>
                <a:fillRect/>
              </a:stretch>
            </p:blipFill>
            <p:spPr>
              <a:xfrm>
                <a:off x="1716674" y="2959722"/>
                <a:ext cx="18000" cy="18000"/>
              </a:xfrm>
              <a:prstGeom prst="rect">
                <a:avLst/>
              </a:prstGeom>
            </p:spPr>
          </p:pic>
        </mc:Fallback>
      </mc:AlternateContent>
    </p:spTree>
    <p:extLst>
      <p:ext uri="{BB962C8B-B14F-4D97-AF65-F5344CB8AC3E}">
        <p14:creationId xmlns:p14="http://schemas.microsoft.com/office/powerpoint/2010/main" val="1315718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2800" dirty="0"/>
              <a:t>Mass Budgets for the Proton, Kaon and Pion</a:t>
            </a:r>
          </a:p>
        </p:txBody>
      </p:sp>
      <p:pic>
        <p:nvPicPr>
          <p:cNvPr id="3" name="Picture 2">
            <a:extLst>
              <a:ext uri="{FF2B5EF4-FFF2-40B4-BE49-F238E27FC236}">
                <a16:creationId xmlns:a16="http://schemas.microsoft.com/office/drawing/2014/main" id="{BDB7811C-8DBE-4E67-95B7-DC8E2582C84D}"/>
              </a:ext>
            </a:extLst>
          </p:cNvPr>
          <p:cNvPicPr>
            <a:picLocks noChangeAspect="1"/>
          </p:cNvPicPr>
          <p:nvPr/>
        </p:nvPicPr>
        <p:blipFill>
          <a:blip r:embed="rId2"/>
          <a:stretch>
            <a:fillRect/>
          </a:stretch>
        </p:blipFill>
        <p:spPr>
          <a:xfrm>
            <a:off x="-46299" y="1092688"/>
            <a:ext cx="9236598" cy="525201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CFFED7-0BEC-4BEF-9147-9DE950BF7E13}"/>
                  </a:ext>
                </a:extLst>
              </p14:cNvPr>
              <p14:cNvContentPartPr/>
              <p14:nvPr/>
            </p14:nvContentPartPr>
            <p14:xfrm>
              <a:off x="2691914" y="4520322"/>
              <a:ext cx="360" cy="360"/>
            </p14:xfrm>
          </p:contentPart>
        </mc:Choice>
        <mc:Fallback xmlns="">
          <p:pic>
            <p:nvPicPr>
              <p:cNvPr id="2" name="Ink 1">
                <a:extLst>
                  <a:ext uri="{FF2B5EF4-FFF2-40B4-BE49-F238E27FC236}">
                    <a16:creationId xmlns:a16="http://schemas.microsoft.com/office/drawing/2014/main" id="{27CFFED7-0BEC-4BEF-9147-9DE950BF7E13}"/>
                  </a:ext>
                </a:extLst>
              </p:cNvPr>
              <p:cNvPicPr/>
              <p:nvPr/>
            </p:nvPicPr>
            <p:blipFill>
              <a:blip r:embed="rId4"/>
              <a:stretch>
                <a:fillRect/>
              </a:stretch>
            </p:blipFill>
            <p:spPr>
              <a:xfrm>
                <a:off x="2682914" y="451132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54FE7F7-FF24-4DCA-BADF-098F112A9B6E}"/>
                  </a:ext>
                </a:extLst>
              </p14:cNvPr>
              <p14:cNvContentPartPr/>
              <p14:nvPr/>
            </p14:nvContentPartPr>
            <p14:xfrm>
              <a:off x="2434874" y="4766562"/>
              <a:ext cx="360" cy="360"/>
            </p14:xfrm>
          </p:contentPart>
        </mc:Choice>
        <mc:Fallback xmlns="">
          <p:pic>
            <p:nvPicPr>
              <p:cNvPr id="5" name="Ink 4">
                <a:extLst>
                  <a:ext uri="{FF2B5EF4-FFF2-40B4-BE49-F238E27FC236}">
                    <a16:creationId xmlns:a16="http://schemas.microsoft.com/office/drawing/2014/main" id="{954FE7F7-FF24-4DCA-BADF-098F112A9B6E}"/>
                  </a:ext>
                </a:extLst>
              </p:cNvPr>
              <p:cNvPicPr/>
              <p:nvPr/>
            </p:nvPicPr>
            <p:blipFill>
              <a:blip r:embed="rId4"/>
              <a:stretch>
                <a:fillRect/>
              </a:stretch>
            </p:blipFill>
            <p:spPr>
              <a:xfrm>
                <a:off x="2426234" y="4757922"/>
                <a:ext cx="18000" cy="18000"/>
              </a:xfrm>
              <a:prstGeom prst="rect">
                <a:avLst/>
              </a:prstGeom>
            </p:spPr>
          </p:pic>
        </mc:Fallback>
      </mc:AlternateContent>
    </p:spTree>
    <p:extLst>
      <p:ext uri="{BB962C8B-B14F-4D97-AF65-F5344CB8AC3E}">
        <p14:creationId xmlns:p14="http://schemas.microsoft.com/office/powerpoint/2010/main" val="252415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Strong Synergy with Lattice QCD</a:t>
            </a:r>
          </a:p>
        </p:txBody>
      </p:sp>
      <p:pic>
        <p:nvPicPr>
          <p:cNvPr id="5" name="Picture 4">
            <a:extLst>
              <a:ext uri="{FF2B5EF4-FFF2-40B4-BE49-F238E27FC236}">
                <a16:creationId xmlns:a16="http://schemas.microsoft.com/office/drawing/2014/main" id="{B369DBB0-1750-4299-84D0-EF27B73D7F95}"/>
              </a:ext>
            </a:extLst>
          </p:cNvPr>
          <p:cNvPicPr>
            <a:picLocks noChangeAspect="1"/>
          </p:cNvPicPr>
          <p:nvPr/>
        </p:nvPicPr>
        <p:blipFill>
          <a:blip r:embed="rId2"/>
          <a:stretch>
            <a:fillRect/>
          </a:stretch>
        </p:blipFill>
        <p:spPr>
          <a:xfrm>
            <a:off x="532435" y="2408738"/>
            <a:ext cx="8079129" cy="2615878"/>
          </a:xfrm>
          <a:prstGeom prst="rect">
            <a:avLst/>
          </a:prstGeom>
        </p:spPr>
      </p:pic>
      <p:sp>
        <p:nvSpPr>
          <p:cNvPr id="9" name="TextBox 8">
            <a:extLst>
              <a:ext uri="{FF2B5EF4-FFF2-40B4-BE49-F238E27FC236}">
                <a16:creationId xmlns:a16="http://schemas.microsoft.com/office/drawing/2014/main" id="{AD436CB7-9737-4510-9AE5-2F645E143FEF}"/>
              </a:ext>
            </a:extLst>
          </p:cNvPr>
          <p:cNvSpPr txBox="1"/>
          <p:nvPr/>
        </p:nvSpPr>
        <p:spPr>
          <a:xfrm>
            <a:off x="2450264" y="1046116"/>
            <a:ext cx="4243469" cy="461665"/>
          </a:xfrm>
          <a:prstGeom prst="rect">
            <a:avLst/>
          </a:prstGeom>
          <a:noFill/>
        </p:spPr>
        <p:txBody>
          <a:bodyPr wrap="none" rtlCol="0">
            <a:spAutoFit/>
          </a:bodyPr>
          <a:lstStyle/>
          <a:p>
            <a:r>
              <a:rPr lang="en-US" sz="2400" dirty="0"/>
              <a:t>Parton distribution amplitudes</a:t>
            </a:r>
          </a:p>
        </p:txBody>
      </p:sp>
      <p:sp>
        <p:nvSpPr>
          <p:cNvPr id="10" name="TextBox 9">
            <a:extLst>
              <a:ext uri="{FF2B5EF4-FFF2-40B4-BE49-F238E27FC236}">
                <a16:creationId xmlns:a16="http://schemas.microsoft.com/office/drawing/2014/main" id="{9ED84684-F44B-4959-AC4B-15B31CB61063}"/>
              </a:ext>
            </a:extLst>
          </p:cNvPr>
          <p:cNvSpPr txBox="1"/>
          <p:nvPr/>
        </p:nvSpPr>
        <p:spPr>
          <a:xfrm>
            <a:off x="780836" y="1670634"/>
            <a:ext cx="3791164" cy="646331"/>
          </a:xfrm>
          <a:prstGeom prst="rect">
            <a:avLst/>
          </a:prstGeom>
          <a:noFill/>
        </p:spPr>
        <p:txBody>
          <a:bodyPr wrap="square" rtlCol="0">
            <a:spAutoFit/>
          </a:bodyPr>
          <a:lstStyle/>
          <a:p>
            <a:r>
              <a:rPr lang="en-US" i="1" dirty="0">
                <a:solidFill>
                  <a:srgbClr val="0000FF"/>
                </a:solidFill>
              </a:rPr>
              <a:t>Pion</a:t>
            </a:r>
            <a:r>
              <a:rPr lang="en-US" i="1" dirty="0"/>
              <a:t> at two different pion masses &amp; extrapolated to the physical mass</a:t>
            </a:r>
          </a:p>
        </p:txBody>
      </p:sp>
      <p:sp>
        <p:nvSpPr>
          <p:cNvPr id="11" name="TextBox 10">
            <a:extLst>
              <a:ext uri="{FF2B5EF4-FFF2-40B4-BE49-F238E27FC236}">
                <a16:creationId xmlns:a16="http://schemas.microsoft.com/office/drawing/2014/main" id="{E9239FB7-B24B-4DCC-B3A5-308113F328BB}"/>
              </a:ext>
            </a:extLst>
          </p:cNvPr>
          <p:cNvSpPr txBox="1"/>
          <p:nvPr/>
        </p:nvSpPr>
        <p:spPr>
          <a:xfrm>
            <a:off x="4820400" y="1670633"/>
            <a:ext cx="3791164" cy="646331"/>
          </a:xfrm>
          <a:prstGeom prst="rect">
            <a:avLst/>
          </a:prstGeom>
          <a:noFill/>
        </p:spPr>
        <p:txBody>
          <a:bodyPr wrap="square" rtlCol="0">
            <a:spAutoFit/>
          </a:bodyPr>
          <a:lstStyle/>
          <a:p>
            <a:r>
              <a:rPr lang="en-US" i="1" dirty="0"/>
              <a:t>Fit to lattice data for </a:t>
            </a:r>
            <a:r>
              <a:rPr lang="en-US" i="1" dirty="0">
                <a:solidFill>
                  <a:srgbClr val="0000FF"/>
                </a:solidFill>
              </a:rPr>
              <a:t>kaon</a:t>
            </a:r>
            <a:r>
              <a:rPr lang="en-US" i="1" dirty="0"/>
              <a:t>, and using machine learning approach</a:t>
            </a:r>
          </a:p>
        </p:txBody>
      </p:sp>
      <p:sp>
        <p:nvSpPr>
          <p:cNvPr id="12" name="TextBox 11">
            <a:extLst>
              <a:ext uri="{FF2B5EF4-FFF2-40B4-BE49-F238E27FC236}">
                <a16:creationId xmlns:a16="http://schemas.microsoft.com/office/drawing/2014/main" id="{C3E1F988-D76F-4203-AB1A-BBC65AAA71BF}"/>
              </a:ext>
            </a:extLst>
          </p:cNvPr>
          <p:cNvSpPr txBox="1"/>
          <p:nvPr/>
        </p:nvSpPr>
        <p:spPr>
          <a:xfrm>
            <a:off x="1222625" y="5753364"/>
            <a:ext cx="6863137" cy="646331"/>
          </a:xfrm>
          <a:prstGeom prst="rect">
            <a:avLst/>
          </a:prstGeom>
          <a:noFill/>
        </p:spPr>
        <p:txBody>
          <a:bodyPr wrap="square" rtlCol="0">
            <a:spAutoFit/>
          </a:bodyPr>
          <a:lstStyle/>
          <a:p>
            <a:r>
              <a:rPr lang="en-US" dirty="0"/>
              <a:t>Calculations using meson-boosted momentum at </a:t>
            </a:r>
            <a:r>
              <a:rPr lang="en-US" dirty="0" err="1"/>
              <a:t>P</a:t>
            </a:r>
            <a:r>
              <a:rPr lang="en-US" baseline="-25000" dirty="0" err="1"/>
              <a:t>z</a:t>
            </a:r>
            <a:r>
              <a:rPr lang="en-US" dirty="0"/>
              <a:t> = 1,.73 GeV and renormalized at 2 GeV in MS-bar scheme</a:t>
            </a:r>
          </a:p>
        </p:txBody>
      </p:sp>
      <p:sp>
        <p:nvSpPr>
          <p:cNvPr id="13" name="TextBox 12">
            <a:extLst>
              <a:ext uri="{FF2B5EF4-FFF2-40B4-BE49-F238E27FC236}">
                <a16:creationId xmlns:a16="http://schemas.microsoft.com/office/drawing/2014/main" id="{B322DCC5-EF18-4142-BE66-C7DC8F26177D}"/>
              </a:ext>
            </a:extLst>
          </p:cNvPr>
          <p:cNvSpPr txBox="1"/>
          <p:nvPr/>
        </p:nvSpPr>
        <p:spPr>
          <a:xfrm>
            <a:off x="780834" y="5039393"/>
            <a:ext cx="3791164" cy="646331"/>
          </a:xfrm>
          <a:prstGeom prst="rect">
            <a:avLst/>
          </a:prstGeom>
          <a:noFill/>
        </p:spPr>
        <p:txBody>
          <a:bodyPr wrap="square" rtlCol="0">
            <a:spAutoFit/>
          </a:bodyPr>
          <a:lstStyle/>
          <a:p>
            <a:r>
              <a:rPr lang="en-US" dirty="0"/>
              <a:t>As the pion mass decreases, the distribution amplitude gets broader</a:t>
            </a:r>
          </a:p>
        </p:txBody>
      </p:sp>
      <p:sp>
        <p:nvSpPr>
          <p:cNvPr id="14" name="TextBox 13">
            <a:extLst>
              <a:ext uri="{FF2B5EF4-FFF2-40B4-BE49-F238E27FC236}">
                <a16:creationId xmlns:a16="http://schemas.microsoft.com/office/drawing/2014/main" id="{356D0BD1-1A22-4C41-8AF2-D003AC7B476C}"/>
              </a:ext>
            </a:extLst>
          </p:cNvPr>
          <p:cNvSpPr txBox="1"/>
          <p:nvPr/>
        </p:nvSpPr>
        <p:spPr>
          <a:xfrm>
            <a:off x="4829689" y="5039393"/>
            <a:ext cx="3942836" cy="646331"/>
          </a:xfrm>
          <a:prstGeom prst="rect">
            <a:avLst/>
          </a:prstGeom>
          <a:noFill/>
        </p:spPr>
        <p:txBody>
          <a:bodyPr wrap="square" rtlCol="0">
            <a:spAutoFit/>
          </a:bodyPr>
          <a:lstStyle/>
          <a:p>
            <a:r>
              <a:rPr lang="en-US" dirty="0"/>
              <a:t>Note the slight asymmetry in the distribution amplitude around x = 0.5</a:t>
            </a:r>
          </a:p>
        </p:txBody>
      </p:sp>
      <p:sp>
        <p:nvSpPr>
          <p:cNvPr id="15" name="TextBox 14">
            <a:extLst>
              <a:ext uri="{FF2B5EF4-FFF2-40B4-BE49-F238E27FC236}">
                <a16:creationId xmlns:a16="http://schemas.microsoft.com/office/drawing/2014/main" id="{D69819DD-BBE9-4BCC-880F-262EC72CBFC8}"/>
              </a:ext>
            </a:extLst>
          </p:cNvPr>
          <p:cNvSpPr txBox="1"/>
          <p:nvPr/>
        </p:nvSpPr>
        <p:spPr>
          <a:xfrm>
            <a:off x="119278" y="861450"/>
            <a:ext cx="2206694" cy="369332"/>
          </a:xfrm>
          <a:prstGeom prst="rect">
            <a:avLst/>
          </a:prstGeom>
          <a:noFill/>
          <a:ln>
            <a:solidFill>
              <a:schemeClr val="tx1"/>
            </a:solidFill>
          </a:ln>
        </p:spPr>
        <p:txBody>
          <a:bodyPr wrap="none" rtlCol="0">
            <a:spAutoFit/>
          </a:bodyPr>
          <a:lstStyle/>
          <a:p>
            <a:r>
              <a:rPr lang="en-US" dirty="0"/>
              <a:t>Huey-Wen Lin et al.</a:t>
            </a:r>
          </a:p>
        </p:txBody>
      </p:sp>
    </p:spTree>
    <p:extLst>
      <p:ext uri="{BB962C8B-B14F-4D97-AF65-F5344CB8AC3E}">
        <p14:creationId xmlns:p14="http://schemas.microsoft.com/office/powerpoint/2010/main" val="4257935337"/>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9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3.xml><?xml version="1.0" encoding="utf-8"?>
<a:theme xmlns:a="http://schemas.openxmlformats.org/drawingml/2006/main" name="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JLabPowerPointMain(1)</Template>
  <TotalTime>32805</TotalTime>
  <Words>3163</Words>
  <Application>Microsoft Office PowerPoint</Application>
  <PresentationFormat>On-screen Show (4:3)</PresentationFormat>
  <Paragraphs>253</Paragraphs>
  <Slides>33</Slides>
  <Notes>2</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9" baseType="lpstr">
      <vt:lpstr>.AppleSystemUIFont</vt:lpstr>
      <vt:lpstr>.PingFangSC-Regular</vt:lpstr>
      <vt:lpstr>Arial</vt:lpstr>
      <vt:lpstr>Calibri</vt:lpstr>
      <vt:lpstr>Cambria Math</vt:lpstr>
      <vt:lpstr>Courier New</vt:lpstr>
      <vt:lpstr>Minion Pro</vt:lpstr>
      <vt:lpstr>PingFangSC-Regular</vt:lpstr>
      <vt:lpstr>Symbol</vt:lpstr>
      <vt:lpstr>Times</vt:lpstr>
      <vt:lpstr>Times New Roman</vt:lpstr>
      <vt:lpstr>Wingdings</vt:lpstr>
      <vt:lpstr>Office Theme</vt:lpstr>
      <vt:lpstr>9_JeffersonLabTemplate</vt:lpstr>
      <vt:lpstr>Presentation Page-DOE bottom</vt:lpstr>
      <vt:lpstr>Equation</vt:lpstr>
      <vt:lpstr>Pion and Kaon Structure and the Origin of Mass</vt:lpstr>
      <vt:lpstr>Pion and Kaon Structure and the Origin of Mass</vt:lpstr>
      <vt:lpstr>Pion and Kaon Structure at the EIC – History</vt:lpstr>
      <vt:lpstr>Meson Structure Functions Yellow Report Working Group</vt:lpstr>
      <vt:lpstr>Mass of the Proton, Pion, Kaon</vt:lpstr>
      <vt:lpstr>Origin of Mass in the EIC Yellow Report</vt:lpstr>
      <vt:lpstr>The Role of Gluons in the Chiral Limit</vt:lpstr>
      <vt:lpstr>Mass Budgets for the Proton, Kaon and Pion</vt:lpstr>
      <vt:lpstr>Strong Synergy with Lattice QCD</vt:lpstr>
      <vt:lpstr>Emergent- versus Higgs-Mass Generation</vt:lpstr>
      <vt:lpstr>Pion Form Factor and Emergent Mass</vt:lpstr>
      <vt:lpstr>Pion Form Factor Prospects @ EIC</vt:lpstr>
      <vt:lpstr>Pion and Kaon Structure - 12 GeV</vt:lpstr>
      <vt:lpstr>Physics Objects for Pion/Kaon Structure Studies</vt:lpstr>
      <vt:lpstr>EIC Meson Structure Kinematics</vt:lpstr>
      <vt:lpstr>Meson Structure: Summary of EIC Detector Requirements</vt:lpstr>
      <vt:lpstr>EIC – Versatility and Luminosity is Key</vt:lpstr>
      <vt:lpstr>Pion Structure Function Projections vs x</vt:lpstr>
      <vt:lpstr>Pion Structure Function Projections vs -t</vt:lpstr>
      <vt:lpstr>Reduction of Pion 1-D Structure Information by EIC</vt:lpstr>
      <vt:lpstr>EIC – Meson Structure Questions</vt:lpstr>
      <vt:lpstr>EIC – Meson Structure Questions</vt:lpstr>
      <vt:lpstr>Summary – Pion and Kaon Structure</vt:lpstr>
      <vt:lpstr>Summary – Role of EIC</vt:lpstr>
      <vt:lpstr>PowerPoint Presentation</vt:lpstr>
      <vt:lpstr>Mass of the Visible Universe</vt:lpstr>
      <vt:lpstr>Experimental Validation (Pion Form Factor example)</vt:lpstr>
      <vt:lpstr>Kaon structure functions – gluon pdfs</vt:lpstr>
      <vt:lpstr>Intermezzo - Summary</vt:lpstr>
      <vt:lpstr>12 GeV/EicC/AMBER/EIC Complementarity</vt:lpstr>
      <vt:lpstr>12 GeV/EicC/AMBER/EIC Complementarity</vt:lpstr>
      <vt:lpstr>EIC Meson Structure Kinematics</vt:lpstr>
      <vt:lpstr>EIC Far-Forward Detector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stewartm@jlab.org</dc:creator>
  <cp:lastModifiedBy>Rolf Ent</cp:lastModifiedBy>
  <cp:revision>264</cp:revision>
  <dcterms:created xsi:type="dcterms:W3CDTF">2017-11-20T21:19:42Z</dcterms:created>
  <dcterms:modified xsi:type="dcterms:W3CDTF">2021-01-16T14:54:21Z</dcterms:modified>
</cp:coreProperties>
</file>