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57" r:id="rId3"/>
    <p:sldId id="265" r:id="rId4"/>
    <p:sldId id="262" r:id="rId5"/>
    <p:sldId id="1637" r:id="rId6"/>
    <p:sldId id="1638" r:id="rId7"/>
    <p:sldId id="258" r:id="rId8"/>
    <p:sldId id="264" r:id="rId9"/>
    <p:sldId id="1639" r:id="rId10"/>
    <p:sldId id="1636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4"/>
    <p:restoredTop sz="94615"/>
  </p:normalViewPr>
  <p:slideViewPr>
    <p:cSldViewPr snapToGrid="0">
      <p:cViewPr>
        <p:scale>
          <a:sx n="155" d="100"/>
          <a:sy n="155" d="100"/>
        </p:scale>
        <p:origin x="3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34E7-8AFA-E24B-90C5-1D890330D993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941DA-EBD0-5043-BA3E-FC819C6B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something from GFMC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941DA-EBD0-5043-BA3E-FC819C6B33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something from GFMC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941DA-EBD0-5043-BA3E-FC819C6B33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something from GFMC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941DA-EBD0-5043-BA3E-FC819C6B33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941DA-EBD0-5043-BA3E-FC819C6B33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9836-3E6F-364B-B14C-408F56235E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941DA-EBD0-5043-BA3E-FC819C6B33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881E-4A74-2D32-93F8-7DA059CA4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5C368-4D83-9323-EF6E-FB5079A57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A1E4D-C542-0198-67AB-B7C12232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1FC29-8981-713E-EE1D-2956EDE0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D7045-8D32-5E66-5D7C-BC120B54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8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B545-371F-F416-63EE-C9F64BF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07FCD-B5BD-57C1-49D1-8FCE433F7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76325-86C0-A051-9323-F1E063BB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D891D-148C-6718-AC15-4E5D14F0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4CA5F-D2CD-E126-B0DE-93F58B96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E6744-2C8D-DF9D-AD73-AA4D4ED18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A660D-1EB4-EFCF-C679-4AFE91CE4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8B01C-2BE2-59D0-0D67-B57F89FE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884DF-A784-05F9-1534-DD0541F2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53204-E1AC-3882-E3CE-83F54EC9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2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3B66-A6AB-75E5-5A16-F747E2DE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FFDB1-B1C1-2B17-B333-376A54CD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222A5-57FD-FC7C-001F-6454B6B7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198F0-965C-9EB5-F45E-B3F685748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F3B96-50A5-4353-2E18-99A0333A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5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A5E2-47FA-FB1D-D9B4-7359CCD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7BB92-3408-7913-EA08-936D2C5F9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97027-843C-C92B-CF96-D1477CE1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403E1-2BB7-E64A-77C8-4A71561B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14E59-D8BE-F61D-D30E-C4EEF74A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7AFA-0D1A-AD2F-8703-C3545E96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F765-090C-B254-2293-7399CC503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58A5A-0E78-A6D2-8230-90A09221F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2944F-A688-1607-1307-56FD796B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8E9DA-DD06-4A20-DAA0-F98BFFB0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8D2AB-F10F-D594-9219-FE6EE748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138D-AF7E-AEB3-229B-6C9B6A50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68844-A63B-A5A2-79FE-C11727AEA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5DCDB-0C7A-9AD6-3979-C51474B70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CB90E-5188-41F3-9875-C11EE0191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5B956-3E8E-35E4-39F8-A092DB214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950D9-4D00-6F7F-4B21-3291526B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95998-B6AD-A67C-E67E-4DC0B751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AF36C-FE8A-F532-3B70-F69E8A39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DC5C-1352-2757-631A-A9B2691C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CA578-CCD0-5A68-A7BE-DB7F641E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F2184-74CD-7242-8501-D78C4E8C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35DCD-A837-AA3A-364A-030DAB94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5F2FD-6C6B-BD72-FC18-A256E01C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45539-C8BB-A10D-1090-FBCBFC48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80490-A6D2-BC26-03AD-C8F70B13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A734-153F-0B2B-6864-01EF6390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05868-165A-D559-1808-E7FD8652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0D026-F055-3665-AE2D-B4932F350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F3DDC-FF0E-C128-D377-F3479FC7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75FF2-74CF-881F-08E4-0A0129590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A8314-EC0B-83F7-0BEA-41FD0E60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7E0C-D722-590F-84AF-E514F2DA0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C95C-BE00-529B-5667-51FFE3444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723A9-D140-2127-D5D1-A515F2A0B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746CA-E744-7184-F67D-E466371B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377AC-F9ED-81C7-FC3C-62A710AF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5989-CBD3-34A6-EAA5-CCB971B1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CDE31-CEE2-9740-D0EF-486408E7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C8659-5411-6CE7-19C3-1EE9191FC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66625-0E69-E03B-37F4-A92A2C5DB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772B0-C984-8E4F-B9A4-A9B7AA088A68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E047-6CD3-9493-5806-A414E3D2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49A12-33A1-2778-81D1-65AA01626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1679-3837-0F4E-981A-3C4D6171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DD56-71B5-D986-DEC1-E3E7550C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854075"/>
          </a:xfrm>
        </p:spPr>
        <p:txBody>
          <a:bodyPr/>
          <a:lstStyle/>
          <a:p>
            <a:r>
              <a:rPr lang="en-US" dirty="0"/>
              <a:t>Computing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3F96-FE14-631F-5F03-74F9ED219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80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Session on High Performance Computing (HPC): 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Introduction (5 mins) followed by four 15 minutes talks and a short 5 minute presentation. At the end we had a 20 minutes discussion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Session on New Computing Technologies (QC, AI/ML): </a:t>
            </a:r>
          </a:p>
          <a:p>
            <a:pPr lvl="1">
              <a:buFont typeface="System Font Regular"/>
              <a:buChar char="−"/>
            </a:pPr>
            <a:r>
              <a:rPr lang="en-US" dirty="0"/>
              <a:t>Divided into two smaller sessions, one on quantum computing (QC) and one on Artificial Intelligence/Machine Learning (ML). Both QC and AI/ML started with an overview talk (15 mins) followed by 5 mins presentations (9 in total). The end of each session was followed by a 20 mins discussion</a:t>
            </a:r>
          </a:p>
        </p:txBody>
      </p:sp>
    </p:spTree>
    <p:extLst>
      <p:ext uri="{BB962C8B-B14F-4D97-AF65-F5344CB8AC3E}">
        <p14:creationId xmlns:p14="http://schemas.microsoft.com/office/powerpoint/2010/main" val="386943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2340640" y="9233921"/>
            <a:ext cx="17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SUMMIT @OLCF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E922D-2AD4-AB42-842A-C6EB748E7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9" t="38219" r="11388" b="26316"/>
          <a:stretch/>
        </p:blipFill>
        <p:spPr>
          <a:xfrm>
            <a:off x="0" y="1131332"/>
            <a:ext cx="12082464" cy="41737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451605-9D0A-BE48-8614-48633A99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32" y="194886"/>
            <a:ext cx="10515600" cy="73792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Priorities for the next decade</a:t>
            </a:r>
          </a:p>
        </p:txBody>
      </p:sp>
    </p:spTree>
    <p:extLst>
      <p:ext uri="{BB962C8B-B14F-4D97-AF65-F5344CB8AC3E}">
        <p14:creationId xmlns:p14="http://schemas.microsoft.com/office/powerpoint/2010/main" val="258925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are the overarching scientific challenges? </a:t>
            </a:r>
            <a:br>
              <a:rPr lang="en-US" sz="3600" dirty="0"/>
            </a:br>
            <a:r>
              <a:rPr lang="en-US" sz="3600" dirty="0"/>
              <a:t>What progress has been made since the last LRP?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36C9-8860-5189-2D43-346F59B75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 will have already been discussed in the Day 1 plenary talk.</a:t>
            </a:r>
          </a:p>
          <a:p>
            <a:r>
              <a:rPr lang="en-US" dirty="0"/>
              <a:t>A very brief reminder of the main points (through text and/or visuals) should suffice.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85813-E589-1F4F-A892-C69A9EA3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8" y="3189118"/>
            <a:ext cx="4669486" cy="36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2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4EF8-B83E-DA0F-D298-FCEA3950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What are the most compelling scientific opportunities over the next decade &amp; their potential scientific impact?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904C-9A22-6C4E-5377-0C5B127B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4523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This is the most important part</a:t>
            </a:r>
          </a:p>
          <a:p>
            <a:r>
              <a:rPr lang="en-US" sz="2400" dirty="0"/>
              <a:t>Please, remember that our job is to identify </a:t>
            </a:r>
            <a:r>
              <a:rPr lang="en-US" sz="2400" b="1" dirty="0"/>
              <a:t>compelling science opportunities</a:t>
            </a:r>
            <a:r>
              <a:rPr lang="en-US" sz="2400" dirty="0"/>
              <a:t>, articulate </a:t>
            </a:r>
            <a:r>
              <a:rPr lang="en-US" sz="2400" b="1" dirty="0"/>
              <a:t>what makes them compelling</a:t>
            </a:r>
            <a:r>
              <a:rPr lang="en-US" sz="2400" dirty="0"/>
              <a:t>, </a:t>
            </a:r>
            <a:r>
              <a:rPr lang="en-US" sz="2400" b="1" dirty="0"/>
              <a:t>what is needed to maintain leadership</a:t>
            </a:r>
            <a:endParaRPr lang="en-US" sz="2400" dirty="0"/>
          </a:p>
          <a:p>
            <a:r>
              <a:rPr lang="en-US" sz="2400" dirty="0"/>
              <a:t>It is </a:t>
            </a:r>
            <a:r>
              <a:rPr lang="en-US" sz="2400" b="1" dirty="0"/>
              <a:t>not our job </a:t>
            </a:r>
            <a:r>
              <a:rPr lang="en-US" sz="2400" dirty="0"/>
              <a:t>to prescribe/micromanage solutions by the DOE and NSF.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6BE54-4FA9-26B4-0F57-98DACCAB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36" y="3684892"/>
            <a:ext cx="4967641" cy="2807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F6677-6848-D09D-8957-76E6FF31C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99" y="3694680"/>
            <a:ext cx="4885469" cy="280798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B772-20A7-A29D-EE76-13A43BCA5B24}"/>
              </a:ext>
            </a:extLst>
          </p:cNvPr>
          <p:cNvSpPr txBox="1"/>
          <p:nvPr/>
        </p:nvSpPr>
        <p:spPr>
          <a:xfrm>
            <a:off x="548713" y="3631962"/>
            <a:ext cx="1162049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T. Hallman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AAF3D-9DB1-63AC-2256-FDD630DEC13A}"/>
              </a:ext>
            </a:extLst>
          </p:cNvPr>
          <p:cNvSpPr txBox="1"/>
          <p:nvPr/>
        </p:nvSpPr>
        <p:spPr>
          <a:xfrm>
            <a:off x="10598326" y="3631962"/>
            <a:ext cx="1021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Opper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4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69"/>
            <a:ext cx="10515600" cy="69603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are the overarching scientific challenges in HPC?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36C9-8860-5189-2D43-346F59B7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6" y="857956"/>
            <a:ext cx="10879667" cy="550897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/>
              <a:t>Need resources to aid in migration to GPUs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Strengthen collaborations between applied mathematicians, computer scientists, and nuclear physicists in order to efficiently utilize leadership-class computing resources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Better </a:t>
            </a:r>
            <a:r>
              <a:rPr lang="en-US" sz="2200" dirty="0"/>
              <a:t>articulate ‘best practices’ for data and code management</a:t>
            </a:r>
          </a:p>
          <a:p>
            <a:pPr>
              <a:buFont typeface="Wingdings" pitchFamily="2" charset="2"/>
              <a:buChar char="§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4726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5" y="456395"/>
            <a:ext cx="11076709" cy="6960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What are the overarching scientific challenges in QC and AI/ML?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36C9-8860-5189-2D43-346F59B7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87" y="1040524"/>
            <a:ext cx="10879667" cy="551607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endParaRPr lang="en-US" sz="2200" dirty="0"/>
          </a:p>
          <a:p>
            <a:pPr>
              <a:buFont typeface="Wingdings" pitchFamily="2" charset="2"/>
              <a:buChar char="§"/>
            </a:pPr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Real nuclear physics calculations will require a large number qubits and low error rates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Current devices are still quite noisy and have limited numbers of qubits 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It is not easy to prepare energy eigenstates for large quantum systems</a:t>
            </a:r>
            <a:br>
              <a:rPr lang="en-US" sz="2200" dirty="0"/>
            </a:b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(AI/ML) Understanding model biases for deep learning is not always straightforward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(AI/ML) There can be a trade off between efficiency and interpretability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(AI/ML) In applications such as accelerator science, need to account for time variability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(AI/ML) Need more open access, data sharing, and data standards</a:t>
            </a:r>
          </a:p>
          <a:p>
            <a:pPr>
              <a:buFont typeface="Wingdings" pitchFamily="2" charset="2"/>
              <a:buChar char="§"/>
            </a:pPr>
            <a:endParaRPr lang="en-US" sz="2200" dirty="0"/>
          </a:p>
          <a:p>
            <a:pPr>
              <a:buFont typeface="Wingdings" pitchFamily="2" charset="2"/>
              <a:buChar char="§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7222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2" y="207081"/>
            <a:ext cx="10258778" cy="6734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progress has been made since the last LRP?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1E3662-4589-744D-9208-AB2AB9092B5D}"/>
              </a:ext>
            </a:extLst>
          </p:cNvPr>
          <p:cNvGrpSpPr/>
          <p:nvPr/>
        </p:nvGrpSpPr>
        <p:grpSpPr>
          <a:xfrm>
            <a:off x="208105" y="3011834"/>
            <a:ext cx="4457781" cy="3721988"/>
            <a:chOff x="6018308" y="2206003"/>
            <a:chExt cx="5923649" cy="46542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80A0B8-CF73-B443-83D1-B813893B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8308" y="2206003"/>
              <a:ext cx="5923649" cy="465429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AD51BD-012B-BA40-BBDB-FB50CC44DCBE}"/>
                </a:ext>
              </a:extLst>
            </p:cNvPr>
            <p:cNvSpPr/>
            <p:nvPr/>
          </p:nvSpPr>
          <p:spPr>
            <a:xfrm>
              <a:off x="10344637" y="2575335"/>
              <a:ext cx="1017009" cy="246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B1C647-4352-374A-9B2B-A129E2608855}"/>
                </a:ext>
              </a:extLst>
            </p:cNvPr>
            <p:cNvSpPr txBox="1"/>
            <p:nvPr/>
          </p:nvSpPr>
          <p:spPr>
            <a:xfrm>
              <a:off x="10534313" y="2521484"/>
              <a:ext cx="6270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FF0000"/>
                  </a:solidFill>
                  <a:latin typeface="+mj-lt"/>
                </a:rPr>
                <a:t>2022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6DF8CA7-F7DC-3D4B-BEBB-8BEEEFF7B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52" y="1027289"/>
            <a:ext cx="3098101" cy="2827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12CA60-95F9-2A44-8AB6-E0F6F3A38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36" y="857295"/>
            <a:ext cx="3830093" cy="2800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92F70-B7F7-924C-91F4-A113C642C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117" y="4187863"/>
            <a:ext cx="5486400" cy="2674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DCF547-73E9-A24E-88B9-312595485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209" y="791127"/>
            <a:ext cx="3532055" cy="3457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4ADF7D-681A-D24B-9A7B-7331292C119D}"/>
              </a:ext>
            </a:extLst>
          </p:cNvPr>
          <p:cNvSpPr txBox="1"/>
          <p:nvPr/>
        </p:nvSpPr>
        <p:spPr>
          <a:xfrm>
            <a:off x="10216698" y="5149919"/>
            <a:ext cx="1885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Adapted from talks by </a:t>
            </a:r>
          </a:p>
          <a:p>
            <a:r>
              <a:rPr lang="en-US" sz="2000" dirty="0"/>
              <a:t>T. </a:t>
            </a:r>
            <a:r>
              <a:rPr lang="en-US" sz="2000" dirty="0" err="1"/>
              <a:t>Papenbrock</a:t>
            </a:r>
            <a:r>
              <a:rPr lang="en-US" sz="2000" dirty="0"/>
              <a:t> and J. Carlson</a:t>
            </a:r>
          </a:p>
        </p:txBody>
      </p:sp>
    </p:spTree>
    <p:extLst>
      <p:ext uri="{BB962C8B-B14F-4D97-AF65-F5344CB8AC3E}">
        <p14:creationId xmlns:p14="http://schemas.microsoft.com/office/powerpoint/2010/main" val="416176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2" y="207081"/>
            <a:ext cx="10258778" cy="6734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progress has been made since the last LRP?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BF3686-7757-6D2B-6864-7B8B676289C1}"/>
              </a:ext>
            </a:extLst>
          </p:cNvPr>
          <p:cNvSpPr txBox="1"/>
          <p:nvPr/>
        </p:nvSpPr>
        <p:spPr>
          <a:xfrm>
            <a:off x="3048000" y="11219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QC not discussed in the last LRP</a:t>
            </a:r>
            <a:endParaRPr lang="en-US" dirty="0"/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D653FDA4-FB85-45C5-0E39-B4541188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61" y="1856946"/>
            <a:ext cx="2072919" cy="2288503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6035FA1-1D7A-AA68-FA33-DC1A91D6D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269" y="4390306"/>
            <a:ext cx="3102106" cy="1983963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F8674D34-0E64-BA19-45BC-C4C15D70E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053" y="1752551"/>
            <a:ext cx="3448590" cy="2392898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C6FF05F6-7F5F-18AC-4269-15A61E21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91" y="4390306"/>
            <a:ext cx="2939629" cy="19848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572A3C41-DC15-B7F3-0641-621A83E08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716" y="1856946"/>
            <a:ext cx="2337471" cy="2006205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70E8D4A2-23AC-B551-B020-C45F31A91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324" y="3980319"/>
            <a:ext cx="3196257" cy="26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B838-3F44-7F32-8699-3A9FE503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2" y="207081"/>
            <a:ext cx="10258778" cy="6734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progress has been made since the last LRP?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5AFE5-2DD4-BE69-0700-8DA9EB41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6" y="4328862"/>
            <a:ext cx="4003402" cy="1757179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3BC40F9-F230-1C04-2170-94999CE0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36" y="1704194"/>
            <a:ext cx="3256940" cy="2330654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046CF0B6-110A-DFDC-17A7-5E727E70B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606" y="1702955"/>
            <a:ext cx="2664391" cy="2035457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814F6F-D550-412C-B9BE-A93AB0C79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178" y="1698284"/>
            <a:ext cx="4885725" cy="2019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C61BF-8CF3-2D3B-4ADD-F9B687944C0B}"/>
              </a:ext>
            </a:extLst>
          </p:cNvPr>
          <p:cNvSpPr txBox="1"/>
          <p:nvPr/>
        </p:nvSpPr>
        <p:spPr>
          <a:xfrm>
            <a:off x="3048000" y="11219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AI/ML not discussed in the last LRP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E4D25-5641-5D4E-4AE5-B4AA524AA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958" y="4683639"/>
            <a:ext cx="3386905" cy="1243229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B3F85E-212C-FB63-2427-E8AB08BAD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091" y="3950085"/>
            <a:ext cx="3386906" cy="19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4EF8-B83E-DA0F-D298-FCEA3950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4362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What are the most compelling scientific opportunities over the next decade &amp; their potential scientific impact?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904C-9A22-6C4E-5377-0C5B127B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91" y="1662545"/>
            <a:ext cx="5687291" cy="49249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Development of emulators, AI/ML and Bayesian methods:  </a:t>
            </a:r>
          </a:p>
          <a:p>
            <a:pPr lvl="1">
              <a:buFont typeface="System Font Regular"/>
              <a:buChar char="−"/>
            </a:pPr>
            <a:r>
              <a:rPr lang="en-US" sz="2500" dirty="0"/>
              <a:t>Opens up entirely new ways to make </a:t>
            </a:r>
            <a:r>
              <a:rPr lang="en-US" sz="2500"/>
              <a:t>predictions relevant </a:t>
            </a:r>
            <a:r>
              <a:rPr lang="en-US" sz="2500" dirty="0"/>
              <a:t>for experimental DOE facilities</a:t>
            </a:r>
          </a:p>
          <a:p>
            <a:pPr lvl="1">
              <a:buFont typeface="System Font Regular"/>
              <a:buChar char="−"/>
            </a:pPr>
            <a:r>
              <a:rPr lang="en-US" sz="2500" dirty="0"/>
              <a:t>Experimental design: which measurements will help constrain/inform theoretical models (maximize the success of an experiment)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6B0AE-E1E6-8548-96B1-6306B20FB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9" r="17177"/>
          <a:stretch/>
        </p:blipFill>
        <p:spPr>
          <a:xfrm>
            <a:off x="6095998" y="2275779"/>
            <a:ext cx="5983463" cy="4471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26775-E167-1C49-AE32-4D1FC8BB31BD}"/>
              </a:ext>
            </a:extLst>
          </p:cNvPr>
          <p:cNvSpPr txBox="1"/>
          <p:nvPr/>
        </p:nvSpPr>
        <p:spPr>
          <a:xfrm>
            <a:off x="6095999" y="1662545"/>
            <a:ext cx="5777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design: Emulators, built using ML and HPC, could enable real-time analysis of experiments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1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36C9-8860-5189-2D43-346F59B7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75" y="1499925"/>
            <a:ext cx="10879667" cy="550897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/>
              <a:t>Large Neutron-Rich Nuclei: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masses and decays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Confronting FRIB, ATLAS data, ...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Input to important new experiments 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Connections to Astro and Fundamental Symmetries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Double Beta Decay and beta decay for BSM, nuclear EDM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Neutron Skins and Neutron Star Matter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Improved EOS (higher densities, finite T, ...)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Neutrinos in astrophysical environments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Nuclear Dynamics: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Electron and Neutrino Inclusive Scattering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Reactions at low energies (resonances, ...)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Reactions at higher energy in ab initio </a:t>
            </a:r>
          </a:p>
          <a:p>
            <a:pPr lvl="1">
              <a:buFont typeface="System Font Regular"/>
              <a:buChar char="−"/>
            </a:pPr>
            <a:r>
              <a:rPr lang="en-US" sz="2000" dirty="0"/>
              <a:t>Coexistence phenomenon and Large amplitude collective motion in fission and fusion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7FAAC-E331-9C41-8501-4902C4C9C791}"/>
              </a:ext>
            </a:extLst>
          </p:cNvPr>
          <p:cNvSpPr txBox="1"/>
          <p:nvPr/>
        </p:nvSpPr>
        <p:spPr>
          <a:xfrm>
            <a:off x="8048978" y="6436209"/>
            <a:ext cx="407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J. Carlson’s talk on Monday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18C99-6B67-084F-9341-15A006A6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862" y="1428379"/>
            <a:ext cx="4264359" cy="2325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ECA10-2D56-E94C-ACC6-1D19066A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62" y="3795108"/>
            <a:ext cx="4264359" cy="23268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1B2976-28B7-7348-BAC1-A89F48D9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4362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What are the most compelling scientific opportunities over the next decade &amp; their potential scientific impact?</a:t>
            </a:r>
          </a:p>
        </p:txBody>
      </p:sp>
    </p:spTree>
    <p:extLst>
      <p:ext uri="{BB962C8B-B14F-4D97-AF65-F5344CB8AC3E}">
        <p14:creationId xmlns:p14="http://schemas.microsoft.com/office/powerpoint/2010/main" val="22230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36C9-8860-5189-2D43-346F59B7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91" y="2074593"/>
            <a:ext cx="7364815" cy="365070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dirty="0"/>
              <a:t>(QC) Calculate real time dynamics and spectral functions 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Nuclear physics problems are nearly ideal for quantum computing due to short range interactions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Opportunity to design new quantum algorithms with potentially widespread applications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New talent considering nuclear physics through opportunities in quantum computing</a:t>
            </a:r>
          </a:p>
          <a:p>
            <a:pPr>
              <a:buFont typeface="Wingdings" pitchFamily="2" charset="2"/>
              <a:buChar char="§"/>
            </a:pPr>
            <a:r>
              <a:rPr lang="en-US" sz="2200" dirty="0"/>
              <a:t>(QC) Interdisciplinary partnerships with quantum information scientists, including DOE Quantum Testbed researchers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1B2976-28B7-7348-BAC1-A89F48D9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4362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What are the most compelling scientific opportunities over the next decade &amp; their potential scientific impact?</a:t>
            </a:r>
          </a:p>
        </p:txBody>
      </p:sp>
      <p:pic>
        <p:nvPicPr>
          <p:cNvPr id="44" name="Picture 43" descr="Chart&#10;&#10;Description automatically generated">
            <a:extLst>
              <a:ext uri="{FF2B5EF4-FFF2-40B4-BE49-F238E27FC236}">
                <a16:creationId xmlns:a16="http://schemas.microsoft.com/office/drawing/2014/main" id="{FB47D35F-CE16-C853-71DA-D8453B4C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946" y="2265202"/>
            <a:ext cx="4009123" cy="29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3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776</Words>
  <Application>Microsoft Macintosh PowerPoint</Application>
  <PresentationFormat>Widescreen</PresentationFormat>
  <Paragraphs>76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System Font Regular</vt:lpstr>
      <vt:lpstr>Arial</vt:lpstr>
      <vt:lpstr>Calibri</vt:lpstr>
      <vt:lpstr>Calibri Light</vt:lpstr>
      <vt:lpstr>Wingdings</vt:lpstr>
      <vt:lpstr>Office Theme</vt:lpstr>
      <vt:lpstr>Computing working group</vt:lpstr>
      <vt:lpstr>What are the overarching scientific challenges in HPC? </vt:lpstr>
      <vt:lpstr>What are the overarching scientific challenges in QC and AI/ML? </vt:lpstr>
      <vt:lpstr>What progress has been made since the last LRP?</vt:lpstr>
      <vt:lpstr>What progress has been made since the last LRP?</vt:lpstr>
      <vt:lpstr>What progress has been made since the last LRP?</vt:lpstr>
      <vt:lpstr>What are the most compelling scientific opportunities over the next decade &amp; their potential scientific impact?</vt:lpstr>
      <vt:lpstr>What are the most compelling scientific opportunities over the next decade &amp; their potential scientific impact?</vt:lpstr>
      <vt:lpstr>What are the most compelling scientific opportunities over the next decade &amp; their potential scientific impact?</vt:lpstr>
      <vt:lpstr>Priorities for the next decade</vt:lpstr>
      <vt:lpstr>What are the overarching scientific challenges?  What progress has been made since the last LRP?</vt:lpstr>
      <vt:lpstr>What are the most compelling scientific opportunities over the next decade &amp; their potential scientific impact?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Summary</dc:title>
  <dc:creator>Quaglioni, Sofia</dc:creator>
  <cp:lastModifiedBy>Lee, Dean</cp:lastModifiedBy>
  <cp:revision>30</cp:revision>
  <dcterms:created xsi:type="dcterms:W3CDTF">2022-10-14T16:39:44Z</dcterms:created>
  <dcterms:modified xsi:type="dcterms:W3CDTF">2022-11-16T02:40:18Z</dcterms:modified>
</cp:coreProperties>
</file>