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14"/>
  </p:notesMasterIdLst>
  <p:handoutMasterIdLst>
    <p:handoutMasterId r:id="rId15"/>
  </p:handoutMasterIdLst>
  <p:sldIdLst>
    <p:sldId id="270" r:id="rId5"/>
    <p:sldId id="497" r:id="rId6"/>
    <p:sldId id="508" r:id="rId7"/>
    <p:sldId id="501" r:id="rId8"/>
    <p:sldId id="526" r:id="rId9"/>
    <p:sldId id="505" r:id="rId10"/>
    <p:sldId id="506" r:id="rId11"/>
    <p:sldId id="509" r:id="rId12"/>
    <p:sldId id="518" r:id="rId13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0000CC"/>
    <a:srgbClr val="A50021"/>
    <a:srgbClr val="FFAE1A"/>
    <a:srgbClr val="0F0C8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Objects="1">
      <p:cViewPr varScale="1">
        <p:scale>
          <a:sx n="114" d="100"/>
          <a:sy n="114" d="100"/>
        </p:scale>
        <p:origin x="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8" d="100"/>
          <a:sy n="88" d="100"/>
        </p:scale>
        <p:origin x="3702" y="72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5"/>
            <a:ext cx="5598160" cy="4171233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operates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A. Presenter, November 2022 TSAC Review - ##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A. Presenter, November 2022 TSAC Review - ##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A. Presenter, November 2022 TSAC Review - ##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A. Presenter, November 2022 TSAC Review - ##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A. Presenter, November 2022 TSAC Review - ##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A. Presenter, November 2022 TSAC Review - ##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M. Cortesi, November 2022 NSAC - ##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A. Presenter, November 2022 NSAC Review - ##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Marco Cortesi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Detector Systems, Group Leader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2930621"/>
            <a:ext cx="9001124" cy="911935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Detector Technology Development and Support to User Programs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0922" cy="5027414"/>
          </a:xfrm>
        </p:spPr>
        <p:txBody>
          <a:bodyPr/>
          <a:lstStyle/>
          <a:p>
            <a:r>
              <a:rPr lang="en-US" sz="2000" dirty="0" smtClean="0"/>
              <a:t>Objectives:</a:t>
            </a:r>
          </a:p>
          <a:p>
            <a:pPr lvl="1"/>
            <a:r>
              <a:rPr lang="en-US" sz="1600" dirty="0" smtClean="0">
                <a:solidFill>
                  <a:srgbClr val="064308"/>
                </a:solidFill>
              </a:rPr>
              <a:t>Fabricate &amp; </a:t>
            </a:r>
            <a:r>
              <a:rPr lang="en-US" sz="1600" dirty="0">
                <a:solidFill>
                  <a:srgbClr val="064308"/>
                </a:solidFill>
              </a:rPr>
              <a:t>maintain detector systems for Operations and Nuclear Physics experiments;</a:t>
            </a:r>
          </a:p>
          <a:p>
            <a:pPr lvl="1"/>
            <a:r>
              <a:rPr lang="en-US" sz="1600" dirty="0" smtClean="0">
                <a:solidFill>
                  <a:srgbClr val="064308"/>
                </a:solidFill>
              </a:rPr>
              <a:t>Perform </a:t>
            </a:r>
            <a:r>
              <a:rPr lang="en-US" sz="1600" dirty="0" smtClean="0">
                <a:solidFill>
                  <a:srgbClr val="064308"/>
                </a:solidFill>
              </a:rPr>
              <a:t>R&amp;D </a:t>
            </a:r>
            <a:r>
              <a:rPr lang="en-US" sz="1600" dirty="0" smtClean="0">
                <a:solidFill>
                  <a:srgbClr val="064308"/>
                </a:solidFill>
              </a:rPr>
              <a:t>projects (new detector systems) </a:t>
            </a:r>
            <a:r>
              <a:rPr lang="en-US" sz="1600" dirty="0">
                <a:solidFill>
                  <a:srgbClr val="064308"/>
                </a:solidFill>
              </a:rPr>
              <a:t>to enhance the performance of the </a:t>
            </a:r>
            <a:r>
              <a:rPr lang="en-US" sz="1600" dirty="0" smtClean="0">
                <a:solidFill>
                  <a:srgbClr val="064308"/>
                </a:solidFill>
              </a:rPr>
              <a:t>facility</a:t>
            </a:r>
            <a:endParaRPr lang="en-US" sz="1600" dirty="0">
              <a:solidFill>
                <a:srgbClr val="064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FRIB Detector Lab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Cortesi, November 2022 </a:t>
            </a:r>
            <a:r>
              <a:rPr lang="en-US" dirty="0"/>
              <a:t>N</a:t>
            </a:r>
            <a:r>
              <a:rPr lang="en-US" dirty="0" smtClean="0"/>
              <a:t>SAC - </a:t>
            </a:r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76200" y="1981200"/>
            <a:ext cx="914400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kern="0" dirty="0" smtClean="0">
                <a:sym typeface="Wingdings" panose="05000000000000000000" pitchFamily="2" charset="2"/>
              </a:rPr>
              <a:t>Detector Upgrade &amp; new Detector Concepts:</a:t>
            </a:r>
          </a:p>
          <a:p>
            <a:pPr lvl="1"/>
            <a:r>
              <a:rPr lang="en-US" sz="1600" u="sng" kern="0" dirty="0" smtClean="0">
                <a:solidFill>
                  <a:srgbClr val="064308"/>
                </a:solidFill>
              </a:rPr>
              <a:t>High-rate applications</a:t>
            </a:r>
            <a:r>
              <a:rPr lang="en-US" sz="1600" kern="0" dirty="0" smtClean="0">
                <a:solidFill>
                  <a:srgbClr val="064308"/>
                </a:solidFill>
              </a:rPr>
              <a:t>:</a:t>
            </a:r>
          </a:p>
          <a:p>
            <a:pPr lvl="2"/>
            <a:r>
              <a:rPr lang="en-US" sz="1400" kern="0" dirty="0" smtClean="0">
                <a:solidFill>
                  <a:srgbClr val="064308"/>
                </a:solidFill>
              </a:rPr>
              <a:t>High efficiency counting system based on </a:t>
            </a:r>
            <a:r>
              <a:rPr lang="en-US" sz="1400" kern="0" dirty="0" err="1" smtClean="0">
                <a:solidFill>
                  <a:srgbClr val="064308"/>
                </a:solidFill>
              </a:rPr>
              <a:t>SiPM</a:t>
            </a:r>
            <a:r>
              <a:rPr lang="en-US" sz="1400" kern="0" dirty="0" smtClean="0">
                <a:solidFill>
                  <a:srgbClr val="064308"/>
                </a:solidFill>
              </a:rPr>
              <a:t> technology</a:t>
            </a:r>
            <a:endParaRPr lang="en-US" sz="1400" kern="0" dirty="0" smtClean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 lvl="2"/>
            <a:r>
              <a:rPr lang="en-US" sz="1400" kern="0" dirty="0" smtClean="0">
                <a:solidFill>
                  <a:srgbClr val="064308"/>
                </a:solidFill>
                <a:sym typeface="Wingdings" panose="05000000000000000000" pitchFamily="2" charset="2"/>
              </a:rPr>
              <a:t>Low radiation damage gaseous </a:t>
            </a:r>
            <a:r>
              <a:rPr lang="en-US" sz="1400" kern="0" dirty="0" err="1" smtClean="0">
                <a:solidFill>
                  <a:srgbClr val="064308"/>
                </a:solidFill>
                <a:sym typeface="Wingdings" panose="05000000000000000000" pitchFamily="2" charset="2"/>
              </a:rPr>
              <a:t>ToF</a:t>
            </a:r>
            <a:r>
              <a:rPr lang="en-US" sz="1400" kern="0" dirty="0" smtClean="0">
                <a:solidFill>
                  <a:srgbClr val="064308"/>
                </a:solidFill>
                <a:sym typeface="Wingdings" panose="05000000000000000000" pitchFamily="2" charset="2"/>
              </a:rPr>
              <a:t> readout</a:t>
            </a:r>
            <a:endParaRPr lang="en-US" sz="1400" kern="0" dirty="0" smtClean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 lvl="2"/>
            <a:r>
              <a:rPr lang="en-US" sz="1400" kern="0" dirty="0" smtClean="0">
                <a:solidFill>
                  <a:srgbClr val="064308"/>
                </a:solidFill>
              </a:rPr>
              <a:t>Low straggling, high rate Optical PPAC </a:t>
            </a:r>
          </a:p>
          <a:p>
            <a:pPr lvl="2"/>
            <a:r>
              <a:rPr lang="en-US" sz="1400" kern="0" dirty="0" smtClean="0">
                <a:solidFill>
                  <a:srgbClr val="064308"/>
                </a:solidFill>
              </a:rPr>
              <a:t>Fiber detector for high rate Tracking</a:t>
            </a:r>
          </a:p>
          <a:p>
            <a:pPr lvl="2"/>
            <a:r>
              <a:rPr lang="en-US" sz="1400" kern="0" dirty="0" smtClean="0">
                <a:solidFill>
                  <a:srgbClr val="064308"/>
                </a:solidFill>
              </a:rPr>
              <a:t>High-spatial resolution delay-line PPAC for target stations</a:t>
            </a:r>
            <a:endParaRPr lang="en-US" sz="1400" kern="0" dirty="0" smtClean="0"/>
          </a:p>
          <a:p>
            <a:pPr lvl="1"/>
            <a:r>
              <a:rPr lang="en-US" sz="1600" u="sng" dirty="0" smtClean="0">
                <a:solidFill>
                  <a:srgbClr val="064308"/>
                </a:solidFill>
              </a:rPr>
              <a:t>High resolution PID detector system for high Z beams:</a:t>
            </a:r>
          </a:p>
          <a:p>
            <a:pPr lvl="2"/>
            <a:r>
              <a:rPr lang="en-US" sz="1400" dirty="0" smtClean="0">
                <a:solidFill>
                  <a:srgbClr val="064308"/>
                </a:solidFill>
              </a:rPr>
              <a:t>Low IBF </a:t>
            </a:r>
            <a:r>
              <a:rPr lang="en-US" sz="1400" dirty="0">
                <a:solidFill>
                  <a:srgbClr val="064308"/>
                </a:solidFill>
              </a:rPr>
              <a:t>MPGD </a:t>
            </a:r>
            <a:r>
              <a:rPr lang="en-US" sz="1400" dirty="0" smtClean="0">
                <a:solidFill>
                  <a:srgbClr val="064308"/>
                </a:solidFill>
              </a:rPr>
              <a:t>readouts</a:t>
            </a:r>
            <a:endParaRPr lang="en-US" sz="1400" dirty="0">
              <a:sym typeface="Wingdings" panose="05000000000000000000" pitchFamily="2" charset="2"/>
            </a:endParaRPr>
          </a:p>
          <a:p>
            <a:pPr lvl="2"/>
            <a:r>
              <a:rPr lang="en-US" sz="1400" dirty="0" smtClean="0">
                <a:solidFill>
                  <a:srgbClr val="064308"/>
                </a:solidFill>
              </a:rPr>
              <a:t>ELOSS </a:t>
            </a:r>
            <a:r>
              <a:rPr lang="en-US" sz="1400" dirty="0">
                <a:solidFill>
                  <a:srgbClr val="064308"/>
                </a:solidFill>
              </a:rPr>
              <a:t>for </a:t>
            </a:r>
            <a:r>
              <a:rPr lang="en-US" sz="1400" dirty="0" err="1">
                <a:solidFill>
                  <a:srgbClr val="064308"/>
                </a:solidFill>
              </a:rPr>
              <a:t>dE</a:t>
            </a:r>
            <a:r>
              <a:rPr lang="en-US" sz="1400" dirty="0">
                <a:solidFill>
                  <a:srgbClr val="064308"/>
                </a:solidFill>
              </a:rPr>
              <a:t> measurement for the </a:t>
            </a:r>
            <a:r>
              <a:rPr lang="en-US" sz="1400" dirty="0" smtClean="0">
                <a:solidFill>
                  <a:srgbClr val="064308"/>
                </a:solidFill>
              </a:rPr>
              <a:t>focal plane detector system (S800, HR, Sweeper)</a:t>
            </a:r>
            <a:endParaRPr lang="en-US" sz="1400" dirty="0">
              <a:solidFill>
                <a:srgbClr val="0000CC"/>
              </a:solidFill>
            </a:endParaRPr>
          </a:p>
          <a:p>
            <a:pPr lvl="2"/>
            <a:r>
              <a:rPr lang="en-US" sz="1400" dirty="0">
                <a:solidFill>
                  <a:srgbClr val="064308"/>
                </a:solidFill>
                <a:sym typeface="Wingdings" panose="05000000000000000000" pitchFamily="2" charset="2"/>
              </a:rPr>
              <a:t>High resolution </a:t>
            </a:r>
            <a:r>
              <a:rPr lang="en-US" sz="1400" dirty="0" err="1">
                <a:solidFill>
                  <a:srgbClr val="064308"/>
                </a:solidFill>
                <a:sym typeface="Wingdings" panose="05000000000000000000" pitchFamily="2" charset="2"/>
              </a:rPr>
              <a:t>ToF</a:t>
            </a:r>
            <a:r>
              <a:rPr lang="en-US" sz="1400" dirty="0">
                <a:solidFill>
                  <a:srgbClr val="064308"/>
                </a:solidFill>
                <a:sym typeface="Wingdings" panose="05000000000000000000" pitchFamily="2" charset="2"/>
              </a:rPr>
              <a:t> (</a:t>
            </a:r>
            <a:r>
              <a:rPr lang="en-US" sz="1400" dirty="0" err="1">
                <a:solidFill>
                  <a:srgbClr val="064308"/>
                </a:solidFill>
                <a:sym typeface="Wingdings" panose="05000000000000000000" pitchFamily="2" charset="2"/>
              </a:rPr>
              <a:t>HRToF</a:t>
            </a:r>
            <a:r>
              <a:rPr lang="en-US" sz="1400" dirty="0">
                <a:solidFill>
                  <a:srgbClr val="064308"/>
                </a:solidFill>
                <a:sym typeface="Wingdings" panose="05000000000000000000" pitchFamily="2" charset="2"/>
              </a:rPr>
              <a:t>) </a:t>
            </a:r>
            <a:r>
              <a:rPr lang="en-US" sz="1400" dirty="0">
                <a:solidFill>
                  <a:srgbClr val="064308"/>
                </a:solidFill>
              </a:rPr>
              <a:t>for the focal plane detector system (S800, </a:t>
            </a:r>
            <a:r>
              <a:rPr lang="en-US" sz="1400" dirty="0" smtClean="0">
                <a:solidFill>
                  <a:srgbClr val="064308"/>
                </a:solidFill>
              </a:rPr>
              <a:t>HR)</a:t>
            </a:r>
            <a:endParaRPr lang="en-US" sz="1400" dirty="0">
              <a:solidFill>
                <a:srgbClr val="064308"/>
              </a:solidFill>
              <a:sym typeface="Wingdings" panose="05000000000000000000" pitchFamily="2" charset="2"/>
            </a:endParaRPr>
          </a:p>
          <a:p>
            <a:pPr lvl="2"/>
            <a:r>
              <a:rPr lang="en-US" sz="1400" dirty="0">
                <a:solidFill>
                  <a:srgbClr val="064308"/>
                </a:solidFill>
                <a:sym typeface="Wingdings" panose="05000000000000000000" pitchFamily="2" charset="2"/>
              </a:rPr>
              <a:t>Cryogenic “liquid”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calorimeter for TKE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measurement for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S800</a:t>
            </a:r>
            <a:endParaRPr lang="en-US" sz="1400" dirty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 lvl="2"/>
            <a:r>
              <a:rPr lang="en-US" sz="1400" dirty="0">
                <a:solidFill>
                  <a:srgbClr val="064308"/>
                </a:solidFill>
                <a:sym typeface="Wingdings" panose="05000000000000000000" pitchFamily="2" charset="2"/>
              </a:rPr>
              <a:t>Large-area 2D Imaging detector for fission </a:t>
            </a:r>
            <a:r>
              <a:rPr lang="en-US" sz="1400" dirty="0" smtClean="0">
                <a:solidFill>
                  <a:srgbClr val="064308"/>
                </a:solidFill>
                <a:sym typeface="Wingdings" panose="05000000000000000000" pitchFamily="2" charset="2"/>
              </a:rPr>
              <a:t>experiment</a:t>
            </a:r>
            <a:endParaRPr lang="en-US" sz="1600" kern="0" dirty="0" smtClean="0"/>
          </a:p>
          <a:p>
            <a:pPr>
              <a:spcBef>
                <a:spcPts val="600"/>
              </a:spcBef>
            </a:pPr>
            <a:r>
              <a:rPr lang="en-US" sz="1800" kern="0" dirty="0" smtClean="0"/>
              <a:t>Future Major Projects</a:t>
            </a:r>
          </a:p>
          <a:p>
            <a:pPr lvl="1"/>
            <a:r>
              <a:rPr lang="en-US" sz="1600" kern="0" dirty="0" smtClean="0">
                <a:solidFill>
                  <a:srgbClr val="064308"/>
                </a:solidFill>
              </a:rPr>
              <a:t>HRS diagnostics/FP detectors</a:t>
            </a:r>
            <a:endParaRPr lang="en-US" sz="1600" kern="0" dirty="0" smtClean="0"/>
          </a:p>
          <a:p>
            <a:pPr lvl="1"/>
            <a:r>
              <a:rPr lang="en-US" sz="1600" kern="0" dirty="0" smtClean="0">
                <a:solidFill>
                  <a:srgbClr val="064308"/>
                </a:solidFill>
              </a:rPr>
              <a:t>Sweeper magnet beam line diagnostics and focal-plane PID detectors</a:t>
            </a:r>
            <a:endParaRPr lang="en-US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0876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3C8F4-CE18-3A40-AC62-75EDC971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84617"/>
            <a:ext cx="4121253" cy="1420491"/>
          </a:xfrm>
          <a:prstGeom prst="rect">
            <a:avLst/>
          </a:prstGeom>
        </p:spPr>
      </p:pic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22678" y="1236583"/>
            <a:ext cx="454932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>
                <a:solidFill>
                  <a:schemeClr val="tx2"/>
                </a:solidFill>
                <a:latin typeface="+mj-lt"/>
              </a:rPr>
              <a:t>-) </a:t>
            </a:r>
            <a:r>
              <a:rPr lang="en-US" altLang="en-US" sz="1400" dirty="0">
                <a:solidFill>
                  <a:schemeClr val="tx2"/>
                </a:solidFill>
                <a:latin typeface="+mj-lt"/>
              </a:rPr>
              <a:t>Time resolution (plastic scintillator) ≈ </a:t>
            </a:r>
            <a:r>
              <a:rPr lang="en-US" altLang="en-US" sz="1400" dirty="0" smtClean="0">
                <a:solidFill>
                  <a:schemeClr val="tx2"/>
                </a:solidFill>
                <a:latin typeface="+mj-lt"/>
              </a:rPr>
              <a:t>450 </a:t>
            </a:r>
            <a:r>
              <a:rPr lang="en-US" altLang="en-US" sz="1400" dirty="0" err="1">
                <a:solidFill>
                  <a:schemeClr val="tx2"/>
                </a:solidFill>
                <a:latin typeface="+mj-lt"/>
              </a:rPr>
              <a:t>ps</a:t>
            </a:r>
            <a:r>
              <a:rPr lang="en-US" altLang="en-US" sz="1400" dirty="0">
                <a:solidFill>
                  <a:schemeClr val="tx2"/>
                </a:solidFill>
                <a:latin typeface="+mj-lt"/>
              </a:rPr>
              <a:t> (FWHM</a:t>
            </a:r>
            <a:r>
              <a:rPr lang="en-US" altLang="en-US" sz="1400" dirty="0" smtClean="0">
                <a:solidFill>
                  <a:schemeClr val="tx2"/>
                </a:solidFill>
                <a:latin typeface="+mj-lt"/>
              </a:rPr>
              <a:t>)</a:t>
            </a:r>
            <a:endParaRPr lang="en-US" altLang="en-US" sz="1400" dirty="0">
              <a:solidFill>
                <a:schemeClr val="tx2"/>
              </a:solidFill>
              <a:latin typeface="+mj-lt"/>
            </a:endParaRPr>
          </a:p>
          <a:p>
            <a:r>
              <a:rPr lang="en-US" altLang="en-US" sz="1400" dirty="0">
                <a:solidFill>
                  <a:schemeClr val="tx2"/>
                </a:solidFill>
                <a:latin typeface="+mj-lt"/>
              </a:rPr>
              <a:t>-) Good PID resolution up to A &lt; </a:t>
            </a:r>
            <a:r>
              <a:rPr lang="en-US" altLang="en-US" sz="1400" dirty="0" smtClean="0">
                <a:solidFill>
                  <a:schemeClr val="tx2"/>
                </a:solidFill>
                <a:latin typeface="+mj-lt"/>
              </a:rPr>
              <a:t>100</a:t>
            </a:r>
          </a:p>
          <a:p>
            <a:r>
              <a:rPr lang="en-US" altLang="en-US" sz="1400" dirty="0" smtClean="0">
                <a:solidFill>
                  <a:schemeClr val="tx2"/>
                </a:solidFill>
                <a:latin typeface="+mj-lt"/>
              </a:rPr>
              <a:t>-) Rate capability &lt; 5 kHz</a:t>
            </a:r>
          </a:p>
          <a:p>
            <a:r>
              <a:rPr lang="en-US" altLang="en-US" sz="1400" dirty="0" smtClean="0">
                <a:solidFill>
                  <a:schemeClr val="tx2"/>
                </a:solidFill>
                <a:latin typeface="+mj-lt"/>
              </a:rPr>
              <a:t>-) Obsolete (STAR) DAQ</a:t>
            </a:r>
          </a:p>
          <a:p>
            <a:r>
              <a:rPr lang="en-US" altLang="en-US" sz="1400" dirty="0" smtClean="0">
                <a:solidFill>
                  <a:schemeClr val="tx2"/>
                </a:solidFill>
                <a:latin typeface="+mj-lt"/>
              </a:rPr>
              <a:t>-) Aging problem in the CRDC</a:t>
            </a:r>
          </a:p>
          <a:p>
            <a:endParaRPr lang="en-US" altLang="en-US" sz="1400" dirty="0">
              <a:solidFill>
                <a:schemeClr val="tx2"/>
              </a:solidFill>
              <a:latin typeface="+mj-lt"/>
            </a:endParaRPr>
          </a:p>
          <a:p>
            <a:endParaRPr lang="en-US" altLang="en-US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413" y="228600"/>
            <a:ext cx="8991600" cy="478624"/>
          </a:xfrm>
        </p:spPr>
        <p:txBody>
          <a:bodyPr/>
          <a:lstStyle/>
          <a:p>
            <a:r>
              <a:rPr lang="en-US" dirty="0" smtClean="0"/>
              <a:t>Limit of the current S800 PID System</a:t>
            </a:r>
            <a:endParaRPr lang="en-US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07969" y="4889957"/>
            <a:ext cx="3759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Cerizza,et</a:t>
            </a:r>
            <a:r>
              <a:rPr lang="en-US" altLang="en-US" sz="1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al, Phys. Rev. C 93, 021601 (2016)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"/>
          <a:stretch/>
        </p:blipFill>
        <p:spPr bwMode="auto">
          <a:xfrm>
            <a:off x="4203700" y="2743199"/>
            <a:ext cx="2359025" cy="272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453783" y="3314368"/>
            <a:ext cx="744537" cy="3698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9" b="1"/>
          <a:stretch/>
        </p:blipFill>
        <p:spPr bwMode="auto">
          <a:xfrm>
            <a:off x="6562725" y="2438400"/>
            <a:ext cx="2358239" cy="300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118675" y="2646791"/>
            <a:ext cx="3081337" cy="2233611"/>
            <a:chOff x="92347" y="1728308"/>
            <a:chExt cx="3382868" cy="2484798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15" y="1728308"/>
              <a:ext cx="3048000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"/>
            <p:cNvSpPr txBox="1">
              <a:spLocks noChangeArrowheads="1"/>
            </p:cNvSpPr>
            <p:nvPr/>
          </p:nvSpPr>
          <p:spPr bwMode="auto">
            <a:xfrm>
              <a:off x="1295400" y="3874552"/>
              <a:ext cx="10643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chemeClr val="tx1"/>
                  </a:solidFill>
                </a:rPr>
                <a:t>ToF (a.u.)</a:t>
              </a: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 rot="-5400000">
              <a:off x="-334052" y="2559999"/>
              <a:ext cx="11913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sz="1600">
                  <a:solidFill>
                    <a:schemeClr val="tx1"/>
                  </a:solidFill>
                </a:rPr>
                <a:t>Δ</a:t>
              </a:r>
              <a:r>
                <a:rPr lang="en-US" altLang="en-US" sz="1600">
                  <a:solidFill>
                    <a:schemeClr val="tx1"/>
                  </a:solidFill>
                </a:rPr>
                <a:t>E/E (a.u.)</a:t>
              </a:r>
            </a:p>
          </p:txBody>
        </p:sp>
      </p:grp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8301037" y="2411792"/>
            <a:ext cx="842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Comic Sans MS" panose="030F0702030302020204" pitchFamily="66" charset="0"/>
              </a:rPr>
              <a:t>(0.4%)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871913" y="2453927"/>
            <a:ext cx="842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Comic Sans MS" panose="030F0702030302020204" pitchFamily="66" charset="0"/>
              </a:rPr>
              <a:t>(1.2%)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62213" y="2463167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Present Ion Chamber</a:t>
            </a:r>
            <a:endParaRPr lang="en-US" sz="14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4382" y="5536819"/>
            <a:ext cx="883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Improve </a:t>
            </a:r>
            <a:r>
              <a:rPr lang="en-US" altLang="en-US" sz="1800" dirty="0" smtClean="0">
                <a:solidFill>
                  <a:srgbClr val="0000FF"/>
                </a:solidFill>
                <a:latin typeface="+mj-lt"/>
              </a:rPr>
              <a:t>FP performance 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to explore new regions of the nuclear chart for nuclear structure and nuclear astrophysical studies </a:t>
            </a:r>
            <a:r>
              <a:rPr lang="en-US" altLang="en-US" sz="1800" dirty="0">
                <a:solidFill>
                  <a:srgbClr val="0000FF"/>
                </a:solidFill>
                <a:latin typeface="+mj-lt"/>
                <a:sym typeface="Wingdings" panose="05000000000000000000" pitchFamily="2" charset="2"/>
              </a:rPr>
              <a:t> 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heavier </a:t>
            </a:r>
            <a:r>
              <a:rPr lang="en-US" altLang="en-US" sz="1800" dirty="0" smtClean="0">
                <a:solidFill>
                  <a:srgbClr val="0000FF"/>
                </a:solidFill>
                <a:latin typeface="+mj-lt"/>
              </a:rPr>
              <a:t>beams, high rate @ 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FRIB! </a:t>
            </a: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5811001" y="5257165"/>
            <a:ext cx="1787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Lise</a:t>
            </a:r>
            <a:r>
              <a:rPr lang="en-US" altLang="en-US" sz="1400" b="1" dirty="0">
                <a:solidFill>
                  <a:srgbClr val="006600"/>
                </a:solidFill>
                <a:latin typeface="Comic Sans MS" panose="030F0702030302020204" pitchFamily="66" charset="0"/>
              </a:rPr>
              <a:t>++ Simulations</a:t>
            </a: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Cortesi, November 2022 </a:t>
            </a:r>
            <a:r>
              <a:rPr lang="en-US" dirty="0" smtClean="0"/>
              <a:t>NSAC </a:t>
            </a:r>
            <a:r>
              <a:rPr lang="en-US" dirty="0" smtClean="0"/>
              <a:t>- 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08" y="192882"/>
            <a:ext cx="8991600" cy="485775"/>
          </a:xfrm>
        </p:spPr>
        <p:txBody>
          <a:bodyPr/>
          <a:lstStyle/>
          <a:p>
            <a:r>
              <a:rPr lang="en-US" dirty="0" smtClean="0"/>
              <a:t>Upgrade FC PID Detector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411"/>
            <a:ext cx="485457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4" y="1152525"/>
            <a:ext cx="3019425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5862" y="992614"/>
            <a:ext cx="9138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+mj-lt"/>
              </a:rPr>
              <a:t>S800 FP detectors serve as a benchmark for the design of HRS &amp; Sweeper Magnet</a:t>
            </a:r>
            <a:endParaRPr lang="en-US" altLang="en-US" b="1" dirty="0">
              <a:solidFill>
                <a:srgbClr val="0000CC"/>
              </a:solidFill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38400" y="2731898"/>
            <a:ext cx="2590800" cy="900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431996"/>
            <a:ext cx="2526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Cathode Readout Drift Chamber</a:t>
            </a:r>
          </a:p>
          <a:p>
            <a:r>
              <a:rPr lang="en-US" sz="1200" dirty="0" smtClean="0"/>
              <a:t>-) Slow </a:t>
            </a:r>
            <a:r>
              <a:rPr lang="en-US" sz="1200" dirty="0" smtClean="0">
                <a:sym typeface="Wingdings" panose="05000000000000000000" pitchFamily="2" charset="2"/>
              </a:rPr>
              <a:t> </a:t>
            </a:r>
            <a:r>
              <a:rPr lang="en-US" sz="1200" dirty="0" smtClean="0"/>
              <a:t>Rate &lt; 5 kHz</a:t>
            </a:r>
          </a:p>
          <a:p>
            <a:r>
              <a:rPr lang="en-US" sz="1200" dirty="0" smtClean="0"/>
              <a:t>-) Resolution ≈ 1 mm FWHM</a:t>
            </a:r>
          </a:p>
          <a:p>
            <a:r>
              <a:rPr lang="en-US" sz="1200" dirty="0" smtClean="0"/>
              <a:t>-) Obsoleted DAQ</a:t>
            </a:r>
          </a:p>
          <a:p>
            <a:r>
              <a:rPr lang="en-US" sz="1200" dirty="0" smtClean="0"/>
              <a:t>-) Aging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209967" y="4974486"/>
            <a:ext cx="2853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Ionization Chamber</a:t>
            </a:r>
          </a:p>
          <a:p>
            <a:r>
              <a:rPr lang="en-US" sz="1200" dirty="0" smtClean="0"/>
              <a:t>-) Slow </a:t>
            </a:r>
            <a:r>
              <a:rPr lang="en-US" sz="1200" dirty="0" smtClean="0">
                <a:sym typeface="Wingdings" panose="05000000000000000000" pitchFamily="2" charset="2"/>
              </a:rPr>
              <a:t> </a:t>
            </a:r>
            <a:r>
              <a:rPr lang="en-US" sz="1200" dirty="0" smtClean="0"/>
              <a:t>Rate &lt; 5 kHz</a:t>
            </a:r>
          </a:p>
          <a:p>
            <a:r>
              <a:rPr lang="en-US" sz="1200" dirty="0" smtClean="0"/>
              <a:t>-) Low SNR</a:t>
            </a:r>
          </a:p>
          <a:p>
            <a:r>
              <a:rPr lang="en-US" sz="1200" dirty="0" smtClean="0"/>
              <a:t>-) Good Resolution (≈ 1.2% </a:t>
            </a:r>
            <a:r>
              <a:rPr lang="el-GR" sz="1200" dirty="0" smtClean="0"/>
              <a:t>σ</a:t>
            </a:r>
            <a:r>
              <a:rPr lang="en-US" sz="1200" dirty="0" smtClean="0"/>
              <a:t>) for Z&lt;50</a:t>
            </a:r>
          </a:p>
          <a:p>
            <a:endParaRPr lang="en-US" sz="1200" dirty="0"/>
          </a:p>
        </p:txBody>
      </p:sp>
      <p:cxnSp>
        <p:nvCxnSpPr>
          <p:cNvPr id="17" name="Straight Arrow Connector 16"/>
          <p:cNvCxnSpPr>
            <a:endCxn id="16" idx="0"/>
          </p:cNvCxnSpPr>
          <p:nvPr/>
        </p:nvCxnSpPr>
        <p:spPr>
          <a:xfrm flipH="1">
            <a:off x="2636800" y="2846442"/>
            <a:ext cx="3624540" cy="212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47818" y="4604231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ToF</a:t>
            </a:r>
            <a:r>
              <a:rPr lang="en-US" sz="1200" b="1" dirty="0" smtClean="0"/>
              <a:t> (timing/triggering)</a:t>
            </a:r>
          </a:p>
          <a:p>
            <a:r>
              <a:rPr lang="en-US" sz="1200" dirty="0" smtClean="0"/>
              <a:t>-) Resolution ≈ 450 </a:t>
            </a:r>
            <a:r>
              <a:rPr lang="en-US" sz="1200" dirty="0" err="1" smtClean="0"/>
              <a:t>psec</a:t>
            </a:r>
            <a:r>
              <a:rPr lang="en-US" sz="1200" dirty="0" smtClean="0"/>
              <a:t> </a:t>
            </a:r>
            <a:r>
              <a:rPr lang="el-GR" sz="1200" dirty="0" smtClean="0"/>
              <a:t>σ</a:t>
            </a:r>
            <a:endParaRPr lang="en-US" sz="1200" dirty="0" smtClean="0"/>
          </a:p>
          <a:p>
            <a:r>
              <a:rPr lang="en-US" sz="1200" dirty="0" smtClean="0"/>
              <a:t>-) Better uniform response needed 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405360" y="2797299"/>
            <a:ext cx="2197279" cy="1771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467600" y="3011109"/>
            <a:ext cx="765559" cy="1916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30421" y="4972509"/>
            <a:ext cx="2025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CsI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Hodoscope</a:t>
            </a:r>
            <a:endParaRPr lang="en-US" sz="1200" b="1" dirty="0" smtClean="0"/>
          </a:p>
          <a:p>
            <a:r>
              <a:rPr lang="en-US" sz="1200" dirty="0" smtClean="0"/>
              <a:t>-) Crystal Edge effects</a:t>
            </a:r>
          </a:p>
          <a:p>
            <a:r>
              <a:rPr lang="en-US" sz="1200" dirty="0" smtClean="0"/>
              <a:t>-) Maintenance</a:t>
            </a:r>
          </a:p>
          <a:p>
            <a:r>
              <a:rPr lang="en-US" sz="1200" dirty="0" smtClean="0"/>
              <a:t>-) Moderate TKE resolution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600200" y="5682332"/>
            <a:ext cx="2462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400" b="1" dirty="0" smtClean="0">
                <a:solidFill>
                  <a:srgbClr val="0000CC"/>
                </a:solidFill>
              </a:rPr>
              <a:t>ELOSS</a:t>
            </a:r>
          </a:p>
          <a:p>
            <a:r>
              <a:rPr lang="en-US" sz="1400" b="1" dirty="0">
                <a:solidFill>
                  <a:srgbClr val="0000CC"/>
                </a:solidFill>
              </a:rPr>
              <a:t>Commissioning: </a:t>
            </a:r>
            <a:r>
              <a:rPr lang="en-US" sz="1400" b="1" dirty="0" smtClean="0">
                <a:solidFill>
                  <a:srgbClr val="0000CC"/>
                </a:solidFill>
              </a:rPr>
              <a:t>Sep. 2023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460" y="4372498"/>
            <a:ext cx="2462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400" b="1" dirty="0" smtClean="0">
                <a:solidFill>
                  <a:srgbClr val="0000CC"/>
                </a:solidFill>
              </a:rPr>
              <a:t>New MPGD readout</a:t>
            </a:r>
          </a:p>
          <a:p>
            <a:r>
              <a:rPr lang="en-US" sz="1400" b="1" dirty="0" smtClean="0">
                <a:solidFill>
                  <a:srgbClr val="0000CC"/>
                </a:solidFill>
              </a:rPr>
              <a:t>Commissioning: Dec. 2022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99114" y="5173710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400" b="1" dirty="0" err="1" smtClean="0">
                <a:solidFill>
                  <a:srgbClr val="0000CC"/>
                </a:solidFill>
              </a:rPr>
              <a:t>HRToF</a:t>
            </a:r>
            <a:endParaRPr lang="en-US" sz="1400" b="1" dirty="0" smtClean="0">
              <a:solidFill>
                <a:srgbClr val="0000CC"/>
              </a:solidFill>
            </a:endParaRPr>
          </a:p>
          <a:p>
            <a:r>
              <a:rPr lang="en-US" sz="1400" b="1" dirty="0">
                <a:solidFill>
                  <a:srgbClr val="0000CC"/>
                </a:solidFill>
              </a:rPr>
              <a:t>Commissioning: </a:t>
            </a:r>
            <a:r>
              <a:rPr lang="en-US" sz="1400" b="1" dirty="0" smtClean="0">
                <a:solidFill>
                  <a:srgbClr val="0000CC"/>
                </a:solidFill>
              </a:rPr>
              <a:t>Early 2023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0846" y="5772200"/>
            <a:ext cx="3023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Cryogenic “liquid” calorimeter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Cortesi, November 2022 </a:t>
            </a:r>
            <a:r>
              <a:rPr lang="en-US" dirty="0" smtClean="0"/>
              <a:t>NSAC </a:t>
            </a:r>
            <a:r>
              <a:rPr lang="en-US" dirty="0" smtClean="0"/>
              <a:t>- 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Cortesi, November 2022 </a:t>
            </a:r>
            <a:r>
              <a:rPr lang="en-US" dirty="0" smtClean="0"/>
              <a:t>NSAC - </a:t>
            </a:r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0" y="1219200"/>
            <a:ext cx="8990922" cy="5027414"/>
          </a:xfrm>
          <a:prstGeom prst="rect">
            <a:avLst/>
          </a:prstGeom>
        </p:spPr>
        <p:txBody>
          <a:bodyPr/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FRIB is premiere facility for production of Rare Isotopes Beam, state of the art diagnostic/detector technologies is required</a:t>
            </a:r>
          </a:p>
          <a:p>
            <a:r>
              <a:rPr lang="en-US" kern="0" dirty="0" smtClean="0"/>
              <a:t>A powerful, 400kW, Superconducting Linear Accelerator will produce nearly 4,500 rare isotopes, with experimental facilities for fast, stopped, and reaccelerated beams</a:t>
            </a:r>
          </a:p>
          <a:p>
            <a:r>
              <a:rPr lang="en-US" kern="0" dirty="0"/>
              <a:t>Strong R&amp;D plan to enhance Diagnostics/Detector to support operation and user science program</a:t>
            </a:r>
          </a:p>
          <a:p>
            <a:r>
              <a:rPr lang="en-US" kern="0" smtClean="0"/>
              <a:t>New </a:t>
            </a:r>
            <a:r>
              <a:rPr lang="en-US" kern="0" dirty="0" smtClean="0"/>
              <a:t>upgrade of the S800 focal plane detector system will allow FRIB science program and serve as benchmark for the development of other similar infrastructure (High-Rigidity Spectrometer / Sweeper Magnet)</a:t>
            </a:r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6059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M-THGEM applications: </a:t>
            </a:r>
            <a:r>
              <a:rPr lang="en-US" dirty="0" smtClean="0"/>
              <a:t>FP Tracking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21392"/>
            <a:ext cx="8842695" cy="503828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Cortesi, November 2022 </a:t>
            </a:r>
            <a:r>
              <a:rPr lang="en-US" dirty="0" smtClean="0"/>
              <a:t>NSAC - </a:t>
            </a:r>
            <a:r>
              <a:rPr lang="en-US" dirty="0" smtClean="0"/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73" y="990601"/>
            <a:ext cx="2493628" cy="3200400"/>
            <a:chOff x="-21190" y="1256704"/>
            <a:chExt cx="2611991" cy="35305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1553" r="11657"/>
            <a:stretch/>
          </p:blipFill>
          <p:spPr>
            <a:xfrm>
              <a:off x="461903" y="1600200"/>
              <a:ext cx="2128898" cy="3187011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327171" y="1843077"/>
              <a:ext cx="41945" cy="2569532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461902" y="1524000"/>
              <a:ext cx="1290698" cy="1524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-243046" y="3009038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60 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1343" y="1256704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 cm</a:t>
              </a:r>
              <a:endParaRPr lang="en-US" dirty="0"/>
            </a:p>
          </p:txBody>
        </p:sp>
      </p:grp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280254"/>
              </p:ext>
            </p:extLst>
          </p:nvPr>
        </p:nvGraphicFramePr>
        <p:xfrm>
          <a:off x="2819333" y="1256498"/>
          <a:ext cx="2539308" cy="194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333" y="1256498"/>
                        <a:ext cx="2539308" cy="1945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056408" y="1040964"/>
            <a:ext cx="1595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aseline="30000" dirty="0">
                <a:solidFill>
                  <a:srgbClr val="0000FF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78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Kr</a:t>
            </a:r>
            <a:r>
              <a:rPr lang="en-US" sz="1200" baseline="30000" dirty="0">
                <a:solidFill>
                  <a:srgbClr val="0000FF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36+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(150 MeV/u)</a:t>
            </a:r>
            <a:endParaRPr lang="en-US" altLang="en-US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05637" y="2903147"/>
            <a:ext cx="8077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1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DAQ Based on the GET electronics </a:t>
            </a:r>
          </a:p>
          <a:p>
            <a:pPr algn="ctr"/>
            <a:r>
              <a:rPr lang="en-US" altLang="en-US" sz="11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fully integrated into the FRIBDAQ</a:t>
            </a:r>
            <a:endParaRPr lang="en-US" altLang="en-US" sz="11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58" y="1334096"/>
            <a:ext cx="1185401" cy="57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5545011" y="2430852"/>
            <a:ext cx="34788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X </a:t>
            </a:r>
            <a:r>
              <a:rPr lang="en-US" altLang="en-US" sz="1100" b="1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 charge distribution (center of the gravity)</a:t>
            </a:r>
          </a:p>
          <a:p>
            <a:r>
              <a:rPr lang="en-US" altLang="en-US" sz="1100" b="1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  Arrival time (external trigger)</a:t>
            </a:r>
            <a:endParaRPr lang="en-US" altLang="en-US" sz="11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6474805" y="1353115"/>
            <a:ext cx="19351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000">
                <a:solidFill>
                  <a:srgbClr val="B81414"/>
                </a:solidFill>
                <a:latin typeface="Helvetica" panose="020B0604020202020204" pitchFamily="34" charset="0"/>
                <a:cs typeface="ヒラギノ角ゴ Pro W3" charset="0"/>
              </a:defRPr>
            </a:lvl1pPr>
            <a:lvl2pPr>
              <a:defRPr sz="3000">
                <a:solidFill>
                  <a:srgbClr val="B81414"/>
                </a:solidFill>
                <a:latin typeface="Helvetica" panose="020B0604020202020204" pitchFamily="34" charset="0"/>
                <a:cs typeface="ヒラギノ角ゴ Pro W3" charset="0"/>
              </a:defRPr>
            </a:lvl2pPr>
            <a:lvl3pPr>
              <a:defRPr sz="3000">
                <a:solidFill>
                  <a:srgbClr val="B81414"/>
                </a:solidFill>
                <a:latin typeface="Helvetica" panose="020B0604020202020204" pitchFamily="34" charset="0"/>
                <a:cs typeface="ヒラギノ角ゴ Pro W3" charset="0"/>
              </a:defRPr>
            </a:lvl3pPr>
            <a:lvl4pPr>
              <a:defRPr sz="3000">
                <a:solidFill>
                  <a:srgbClr val="B81414"/>
                </a:solidFill>
                <a:latin typeface="Helvetica" panose="020B0604020202020204" pitchFamily="34" charset="0"/>
                <a:cs typeface="ヒラギノ角ゴ Pro W3" charset="0"/>
              </a:defRPr>
            </a:lvl4pPr>
            <a:lvl5pPr>
              <a:defRPr sz="3000">
                <a:solidFill>
                  <a:srgbClr val="B81414"/>
                </a:solidFill>
                <a:latin typeface="Helvetica" panose="020B0604020202020204" pitchFamily="34" charset="0"/>
                <a:cs typeface="ヒラギノ角ゴ Pro W3" charset="0"/>
              </a:defRPr>
            </a:lvl5pPr>
            <a:lvl6pPr marL="2389188" indent="-103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cs typeface="ヒラギノ角ゴ Pro W3" charset="0"/>
              </a:defRPr>
            </a:lvl6pPr>
            <a:lvl7pPr marL="2846388" indent="-103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cs typeface="ヒラギノ角ゴ Pro W3" charset="0"/>
              </a:defRPr>
            </a:lvl7pPr>
            <a:lvl8pPr marL="3303588" indent="-103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cs typeface="ヒラギノ角ゴ Pro W3" charset="0"/>
              </a:defRPr>
            </a:lvl8pPr>
            <a:lvl9pPr marL="3760788" indent="-103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cs typeface="ヒラギノ角ゴ Pro W3" charset="0"/>
              </a:defRPr>
            </a:lvl9pPr>
          </a:lstStyle>
          <a:p>
            <a:pPr marL="0" indent="0"/>
            <a:r>
              <a:rPr lang="en-US" altLang="en-US" sz="1400" dirty="0" smtClean="0">
                <a:solidFill>
                  <a:schemeClr val="tx1"/>
                </a:solidFill>
              </a:rPr>
              <a:t>-) Pulse </a:t>
            </a:r>
            <a:r>
              <a:rPr lang="en-US" altLang="en-US" sz="1400" dirty="0">
                <a:solidFill>
                  <a:schemeClr val="tx1"/>
                </a:solidFill>
              </a:rPr>
              <a:t>Height</a:t>
            </a:r>
          </a:p>
          <a:p>
            <a:pPr marL="0" indent="0"/>
            <a:r>
              <a:rPr lang="en-US" altLang="en-US" sz="1400" dirty="0" smtClean="0">
                <a:solidFill>
                  <a:schemeClr val="tx1"/>
                </a:solidFill>
              </a:rPr>
              <a:t>-) Peak </a:t>
            </a:r>
            <a:r>
              <a:rPr lang="en-US" altLang="en-US" sz="1400" dirty="0">
                <a:solidFill>
                  <a:schemeClr val="tx1"/>
                </a:solidFill>
              </a:rPr>
              <a:t>location (time)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898293" y="1961681"/>
            <a:ext cx="430338" cy="3958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pic>
        <p:nvPicPr>
          <p:cNvPr id="19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7"/>
          <a:stretch/>
        </p:blipFill>
        <p:spPr bwMode="auto">
          <a:xfrm>
            <a:off x="2841704" y="3342576"/>
            <a:ext cx="2895667" cy="54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1"/>
          <p:cNvSpPr txBox="1">
            <a:spLocks noChangeArrowheads="1"/>
          </p:cNvSpPr>
          <p:nvPr/>
        </p:nvSpPr>
        <p:spPr bwMode="auto">
          <a:xfrm>
            <a:off x="-4444" y="4304307"/>
            <a:ext cx="8742029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b="1" dirty="0">
                <a:solidFill>
                  <a:srgbClr val="064308"/>
                </a:solidFill>
                <a:latin typeface="+mj-lt"/>
              </a:rPr>
              <a:t>-) Simple </a:t>
            </a:r>
            <a:r>
              <a:rPr lang="en-US" altLang="en-US" sz="1200" b="1" dirty="0" smtClean="0">
                <a:solidFill>
                  <a:srgbClr val="064308"/>
                </a:solidFill>
                <a:latin typeface="+mj-lt"/>
              </a:rPr>
              <a:t>&amp; </a:t>
            </a:r>
            <a:r>
              <a:rPr lang="en-US" altLang="en-US" sz="1200" b="1" dirty="0">
                <a:solidFill>
                  <a:srgbClr val="064308"/>
                </a:solidFill>
                <a:latin typeface="+mj-lt"/>
              </a:rPr>
              <a:t>robust </a:t>
            </a:r>
            <a:r>
              <a:rPr lang="en-US" altLang="en-US" sz="1200" b="1" dirty="0" smtClean="0">
                <a:solidFill>
                  <a:srgbClr val="064308"/>
                </a:solidFill>
                <a:latin typeface="+mj-lt"/>
              </a:rPr>
              <a:t>Assembly </a:t>
            </a:r>
          </a:p>
          <a:p>
            <a:r>
              <a:rPr lang="en-US" altLang="en-US" sz="1050" b="1" dirty="0" smtClean="0">
                <a:solidFill>
                  <a:srgbClr val="064308"/>
                </a:solidFill>
                <a:latin typeface="+mj-lt"/>
                <a:sym typeface="Wingdings" panose="05000000000000000000" pitchFamily="2" charset="2"/>
              </a:rPr>
              <a:t>	 </a:t>
            </a:r>
            <a:r>
              <a:rPr lang="en-US" altLang="en-US" sz="1050" b="1" dirty="0" smtClean="0">
                <a:solidFill>
                  <a:srgbClr val="064308"/>
                </a:solidFill>
                <a:latin typeface="+mj-lt"/>
              </a:rPr>
              <a:t>No </a:t>
            </a:r>
            <a:r>
              <a:rPr lang="en-US" altLang="en-US" sz="1050" b="1" dirty="0">
                <a:solidFill>
                  <a:srgbClr val="064308"/>
                </a:solidFill>
                <a:latin typeface="+mj-lt"/>
              </a:rPr>
              <a:t>aging problems </a:t>
            </a:r>
            <a:r>
              <a:rPr lang="en-US" altLang="en-US" sz="1050" b="1" dirty="0" smtClean="0">
                <a:solidFill>
                  <a:srgbClr val="064308"/>
                </a:solidFill>
                <a:latin typeface="+mj-lt"/>
              </a:rPr>
              <a:t>expected</a:t>
            </a:r>
            <a:endParaRPr lang="en-US" altLang="en-US" sz="1200" b="1" dirty="0">
              <a:solidFill>
                <a:srgbClr val="064308"/>
              </a:solidFill>
              <a:latin typeface="+mj-lt"/>
            </a:endParaRPr>
          </a:p>
          <a:p>
            <a:r>
              <a:rPr lang="en-US" altLang="en-US" sz="1200" b="1" dirty="0">
                <a:solidFill>
                  <a:srgbClr val="064308"/>
                </a:solidFill>
                <a:latin typeface="+mj-lt"/>
              </a:rPr>
              <a:t>-) Better ions-backflow </a:t>
            </a:r>
            <a:r>
              <a:rPr lang="en-US" altLang="en-US" sz="1200" b="1" dirty="0" smtClean="0">
                <a:solidFill>
                  <a:srgbClr val="064308"/>
                </a:solidFill>
                <a:latin typeface="+mj-lt"/>
              </a:rPr>
              <a:t>suppression</a:t>
            </a:r>
            <a:endParaRPr lang="en-US" altLang="en-US" sz="1050" b="1" dirty="0">
              <a:solidFill>
                <a:srgbClr val="064308"/>
              </a:solidFill>
              <a:latin typeface="+mj-lt"/>
            </a:endParaRPr>
          </a:p>
          <a:p>
            <a:r>
              <a:rPr lang="en-US" altLang="en-US" sz="1200" b="1" dirty="0">
                <a:solidFill>
                  <a:srgbClr val="064308"/>
                </a:solidFill>
                <a:latin typeface="+mj-lt"/>
              </a:rPr>
              <a:t>-) High detector gain @ low pressure (MM+THGEM)</a:t>
            </a:r>
          </a:p>
          <a:p>
            <a:r>
              <a:rPr lang="en-US" altLang="en-US" sz="1050" b="1" dirty="0">
                <a:solidFill>
                  <a:srgbClr val="064308"/>
                </a:solidFill>
                <a:latin typeface="+mj-lt"/>
              </a:rPr>
              <a:t>	</a:t>
            </a:r>
            <a:r>
              <a:rPr lang="en-US" altLang="en-US" sz="1050" b="1" dirty="0">
                <a:solidFill>
                  <a:srgbClr val="064308"/>
                </a:solidFill>
                <a:latin typeface="+mj-lt"/>
                <a:sym typeface="Wingdings" panose="05000000000000000000" pitchFamily="2" charset="2"/>
              </a:rPr>
              <a:t> large dynamic range</a:t>
            </a:r>
            <a:endParaRPr lang="en-US" altLang="en-US" sz="1050" b="1" dirty="0">
              <a:solidFill>
                <a:srgbClr val="064308"/>
              </a:solidFill>
              <a:latin typeface="+mj-lt"/>
            </a:endParaRPr>
          </a:p>
          <a:p>
            <a:r>
              <a:rPr lang="en-US" altLang="en-US" sz="1200" b="1" dirty="0">
                <a:solidFill>
                  <a:srgbClr val="064308"/>
                </a:solidFill>
                <a:latin typeface="+mj-lt"/>
              </a:rPr>
              <a:t>-) H</a:t>
            </a:r>
            <a:r>
              <a:rPr lang="en-US" altLang="en-US" sz="1200" b="1" dirty="0">
                <a:solidFill>
                  <a:srgbClr val="064308"/>
                </a:solidFill>
                <a:latin typeface="+mj-lt"/>
                <a:sym typeface="Wingdings" panose="05000000000000000000" pitchFamily="2" charset="2"/>
              </a:rPr>
              <a:t>igh counting </a:t>
            </a:r>
            <a:r>
              <a:rPr lang="en-US" altLang="en-US" sz="1200" b="1" dirty="0" smtClean="0">
                <a:solidFill>
                  <a:srgbClr val="064308"/>
                </a:solidFill>
                <a:latin typeface="+mj-lt"/>
                <a:sym typeface="Wingdings" panose="05000000000000000000" pitchFamily="2" charset="2"/>
              </a:rPr>
              <a:t>rate (</a:t>
            </a:r>
            <a:r>
              <a:rPr lang="en-US" altLang="en-US" sz="1200" b="1" u="sng" dirty="0" smtClean="0">
                <a:solidFill>
                  <a:srgbClr val="064308"/>
                </a:solidFill>
                <a:latin typeface="+mj-lt"/>
                <a:sym typeface="Wingdings" panose="05000000000000000000" pitchFamily="2" charset="2"/>
              </a:rPr>
              <a:t>up to 20 kHz</a:t>
            </a:r>
            <a:r>
              <a:rPr lang="en-US" altLang="en-US" sz="1200" b="1" dirty="0" smtClean="0">
                <a:solidFill>
                  <a:srgbClr val="064308"/>
                </a:solidFill>
                <a:latin typeface="+mj-lt"/>
                <a:sym typeface="Wingdings" panose="05000000000000000000" pitchFamily="2" charset="2"/>
              </a:rPr>
              <a:t>)</a:t>
            </a:r>
            <a:endParaRPr lang="en-US" altLang="en-US" sz="1200" b="1" dirty="0">
              <a:solidFill>
                <a:srgbClr val="064308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en-US" altLang="en-US" sz="1050" b="1" dirty="0">
                <a:solidFill>
                  <a:srgbClr val="064308"/>
                </a:solidFill>
                <a:latin typeface="+mj-lt"/>
                <a:sym typeface="Wingdings" panose="05000000000000000000" pitchFamily="2" charset="2"/>
              </a:rPr>
              <a:t>	 </a:t>
            </a:r>
            <a:r>
              <a:rPr lang="en-US" altLang="en-US" sz="1050" b="1" dirty="0" smtClean="0">
                <a:solidFill>
                  <a:srgbClr val="064308"/>
                </a:solidFill>
                <a:latin typeface="+mj-lt"/>
                <a:sym typeface="Wingdings" panose="05000000000000000000" pitchFamily="2" charset="2"/>
              </a:rPr>
              <a:t>faster </a:t>
            </a:r>
            <a:r>
              <a:rPr lang="en-US" altLang="en-US" sz="1050" b="1" dirty="0">
                <a:solidFill>
                  <a:srgbClr val="064308"/>
                </a:solidFill>
                <a:latin typeface="+mj-lt"/>
                <a:sym typeface="Wingdings" panose="05000000000000000000" pitchFamily="2" charset="2"/>
              </a:rPr>
              <a:t>electronics + Multi-hit capability</a:t>
            </a:r>
          </a:p>
          <a:p>
            <a:r>
              <a:rPr lang="en-US" altLang="en-US" sz="1050" b="1" dirty="0">
                <a:solidFill>
                  <a:srgbClr val="064308"/>
                </a:solidFill>
                <a:latin typeface="+mj-lt"/>
                <a:sym typeface="Wingdings" panose="05000000000000000000" pitchFamily="2" charset="2"/>
              </a:rPr>
              <a:t>	 expected up to 3 time lower dead </a:t>
            </a:r>
            <a:r>
              <a:rPr lang="en-US" altLang="en-US" sz="1050" b="1" dirty="0" smtClean="0">
                <a:solidFill>
                  <a:srgbClr val="064308"/>
                </a:solidFill>
                <a:latin typeface="+mj-lt"/>
                <a:sym typeface="Wingdings" panose="05000000000000000000" pitchFamily="2" charset="2"/>
              </a:rPr>
              <a:t>time</a:t>
            </a:r>
            <a:endParaRPr lang="en-US" altLang="en-US" sz="1050" b="1" dirty="0">
              <a:solidFill>
                <a:srgbClr val="064308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en-US" altLang="en-US" sz="1200" b="1" dirty="0">
                <a:solidFill>
                  <a:srgbClr val="064308"/>
                </a:solidFill>
                <a:latin typeface="+mj-lt"/>
                <a:sym typeface="Wingdings" panose="05000000000000000000" pitchFamily="2" charset="2"/>
              </a:rPr>
              <a:t>-) High granularity </a:t>
            </a:r>
            <a:r>
              <a:rPr lang="en-US" altLang="en-US" sz="1200" b="1" dirty="0" smtClean="0">
                <a:solidFill>
                  <a:srgbClr val="064308"/>
                </a:solidFill>
                <a:latin typeface="+mj-lt"/>
                <a:sym typeface="Wingdings" panose="05000000000000000000" pitchFamily="2" charset="2"/>
              </a:rPr>
              <a:t>(480 pads individually readout) </a:t>
            </a:r>
            <a:endParaRPr lang="en-US" altLang="en-US" sz="1200" b="1" dirty="0">
              <a:solidFill>
                <a:srgbClr val="064308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en-US" altLang="en-US" sz="1050" b="1" dirty="0">
                <a:solidFill>
                  <a:srgbClr val="064308"/>
                </a:solidFill>
                <a:latin typeface="+mj-lt"/>
                <a:sym typeface="Wingdings" panose="05000000000000000000" pitchFamily="2" charset="2"/>
              </a:rPr>
              <a:t>	 better position resolution </a:t>
            </a:r>
            <a:r>
              <a:rPr lang="en-US" altLang="en-US" sz="1050" b="1" dirty="0" smtClean="0">
                <a:solidFill>
                  <a:srgbClr val="064308"/>
                </a:solidFill>
                <a:latin typeface="+mj-lt"/>
                <a:sym typeface="Wingdings" panose="05000000000000000000" pitchFamily="2" charset="2"/>
              </a:rPr>
              <a:t>(0.25 mm </a:t>
            </a:r>
            <a:r>
              <a:rPr lang="el-GR" altLang="en-US" sz="1050" b="1" dirty="0" smtClean="0">
                <a:solidFill>
                  <a:srgbClr val="064308"/>
                </a:solidFill>
                <a:latin typeface="+mj-lt"/>
                <a:sym typeface="Wingdings" panose="05000000000000000000" pitchFamily="2" charset="2"/>
              </a:rPr>
              <a:t>σ</a:t>
            </a:r>
            <a:r>
              <a:rPr lang="en-US" altLang="en-US" sz="1050" b="1" dirty="0" smtClean="0">
                <a:solidFill>
                  <a:srgbClr val="064308"/>
                </a:solidFill>
                <a:latin typeface="+mj-lt"/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7371" y="2808319"/>
            <a:ext cx="3360812" cy="12847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4169249"/>
            <a:ext cx="5279485" cy="1934068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>
          <a:xfrm>
            <a:off x="5050172" y="5419259"/>
            <a:ext cx="1652632" cy="319144"/>
          </a:xfrm>
          <a:custGeom>
            <a:avLst/>
            <a:gdLst>
              <a:gd name="connsiteX0" fmla="*/ 0 w 1652632"/>
              <a:gd name="connsiteY0" fmla="*/ 41945 h 243614"/>
              <a:gd name="connsiteX1" fmla="*/ 1132514 w 1652632"/>
              <a:gd name="connsiteY1" fmla="*/ 243281 h 243614"/>
              <a:gd name="connsiteX2" fmla="*/ 1652632 w 1652632"/>
              <a:gd name="connsiteY2" fmla="*/ 0 h 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2632" h="243614">
                <a:moveTo>
                  <a:pt x="0" y="41945"/>
                </a:moveTo>
                <a:cubicBezTo>
                  <a:pt x="428537" y="146108"/>
                  <a:pt x="857075" y="250272"/>
                  <a:pt x="1132514" y="243281"/>
                </a:cubicBezTo>
                <a:cubicBezTo>
                  <a:pt x="1407953" y="236290"/>
                  <a:pt x="1530292" y="118145"/>
                  <a:pt x="1652632" y="0"/>
                </a:cubicBezTo>
              </a:path>
            </a:pathLst>
          </a:custGeom>
          <a:noFill/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6413" y="228600"/>
            <a:ext cx="8991600" cy="478624"/>
          </a:xfrm>
        </p:spPr>
        <p:txBody>
          <a:bodyPr/>
          <a:lstStyle/>
          <a:p>
            <a:r>
              <a:rPr lang="en-US" dirty="0" smtClean="0"/>
              <a:t>New Tracking System Performance</a:t>
            </a:r>
            <a:endParaRPr lang="en-US" dirty="0"/>
          </a:p>
        </p:txBody>
      </p:sp>
      <p:sp>
        <p:nvSpPr>
          <p:cNvPr id="4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Cortesi, November 2022 </a:t>
            </a:r>
            <a:r>
              <a:rPr lang="en-US" dirty="0" smtClean="0"/>
              <a:t>NSAC - </a:t>
            </a:r>
            <a:r>
              <a:rPr lang="en-US" dirty="0" smtClean="0"/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413" y="228600"/>
            <a:ext cx="8991600" cy="478624"/>
          </a:xfrm>
        </p:spPr>
        <p:txBody>
          <a:bodyPr/>
          <a:lstStyle/>
          <a:p>
            <a:r>
              <a:rPr lang="en-US" dirty="0" smtClean="0"/>
              <a:t>Z-number identification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ELOSS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00240" y="1037891"/>
            <a:ext cx="43675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accent4">
                    <a:lumMod val="75000"/>
                  </a:schemeClr>
                </a:solidFill>
              </a:rPr>
              <a:t>Operational principle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-) Large volume filled with high-scintillation yield gas (</a:t>
            </a:r>
            <a:r>
              <a:rPr lang="en-US" sz="1200" dirty="0" err="1" smtClean="0">
                <a:solidFill>
                  <a:schemeClr val="accent4">
                    <a:lumMod val="75000"/>
                  </a:schemeClr>
                </a:solidFill>
              </a:rPr>
              <a:t>Xe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173038" indent="-173038"/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-) Excitation created along the track of a charged particle that crosses the volume</a:t>
            </a:r>
          </a:p>
          <a:p>
            <a:pPr marL="173038" indent="-173038"/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-) De-excitation with emission of intense, prompt scintillation light</a:t>
            </a:r>
          </a:p>
          <a:p>
            <a:pPr marL="173038" indent="-173038"/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1200" i="1" dirty="0" smtClean="0">
                <a:solidFill>
                  <a:schemeClr val="accent4">
                    <a:lumMod val="75000"/>
                  </a:schemeClr>
                </a:solidFill>
              </a:rPr>
              <a:t>*) Optionally: stimulated emission of electro-luminesce light</a:t>
            </a:r>
          </a:p>
          <a:p>
            <a:pPr marL="173038" indent="-173038"/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-) The light readout by array of photodetectors that surround the detector effective volume</a:t>
            </a:r>
          </a:p>
          <a:p>
            <a:pPr marL="173038" indent="-173038"/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9442" y="3066565"/>
            <a:ext cx="46865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altLang="en-US" sz="1200" b="1" dirty="0"/>
              <a:t>-) </a:t>
            </a:r>
            <a:r>
              <a:rPr lang="en-US" altLang="en-US" sz="1200" b="1" dirty="0" err="1"/>
              <a:t>dE</a:t>
            </a:r>
            <a:r>
              <a:rPr lang="en-US" altLang="en-US" sz="1200" b="1" dirty="0"/>
              <a:t>/E </a:t>
            </a:r>
            <a:r>
              <a:rPr lang="en-US" altLang="en-US" sz="1200" b="1" dirty="0" smtClean="0"/>
              <a:t>based </a:t>
            </a:r>
            <a:r>
              <a:rPr lang="en-US" altLang="en-US" sz="1200" b="1" dirty="0"/>
              <a:t>on </a:t>
            </a:r>
            <a:r>
              <a:rPr lang="en-US" altLang="en-US" sz="1200" b="1" dirty="0" err="1"/>
              <a:t>Xe</a:t>
            </a:r>
            <a:r>
              <a:rPr lang="en-US" altLang="en-US" sz="1200" b="1" dirty="0"/>
              <a:t> scintillation light detection</a:t>
            </a:r>
            <a:r>
              <a:rPr lang="en-US" altLang="en-US" sz="1050" b="1" dirty="0"/>
              <a:t>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050" dirty="0">
                <a:sym typeface="Wingdings" panose="05000000000000000000" pitchFamily="2" charset="2"/>
              </a:rPr>
              <a:t>	-) High scintillation yield  </a:t>
            </a:r>
            <a:r>
              <a:rPr lang="en-US" altLang="en-US" sz="1050" dirty="0" smtClean="0">
                <a:sym typeface="Wingdings" panose="05000000000000000000" pitchFamily="2" charset="2"/>
              </a:rPr>
              <a:t>28 </a:t>
            </a:r>
            <a:r>
              <a:rPr lang="en-US" altLang="en-US" sz="1050" dirty="0">
                <a:sym typeface="Wingdings" panose="05000000000000000000" pitchFamily="2" charset="2"/>
              </a:rPr>
              <a:t>photons/</a:t>
            </a:r>
            <a:r>
              <a:rPr lang="en-US" altLang="en-US" sz="1050" dirty="0" err="1">
                <a:sym typeface="Wingdings" panose="05000000000000000000" pitchFamily="2" charset="2"/>
              </a:rPr>
              <a:t>keV</a:t>
            </a:r>
            <a:r>
              <a:rPr lang="en-US" altLang="en-US" sz="1050" dirty="0">
                <a:sym typeface="Wingdings" panose="05000000000000000000" pitchFamily="2" charset="2"/>
              </a:rPr>
              <a:t> - 70% of </a:t>
            </a:r>
            <a:r>
              <a:rPr lang="en-US" altLang="en-US" sz="1050" dirty="0" err="1">
                <a:sym typeface="Wingdings" panose="05000000000000000000" pitchFamily="2" charset="2"/>
              </a:rPr>
              <a:t>NaI</a:t>
            </a:r>
            <a:r>
              <a:rPr lang="en-US" altLang="en-US" sz="1050" dirty="0">
                <a:sym typeface="Wingdings" panose="05000000000000000000" pitchFamily="2" charset="2"/>
              </a:rPr>
              <a:t>(Tl)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050" dirty="0">
                <a:sym typeface="Wingdings" panose="05000000000000000000" pitchFamily="2" charset="2"/>
              </a:rPr>
              <a:t>	-) Fast process  scintillation photons emitted within a few ten </a:t>
            </a:r>
            <a:r>
              <a:rPr lang="en-US" altLang="en-US" sz="1050" dirty="0" err="1">
                <a:sym typeface="Wingdings" panose="05000000000000000000" pitchFamily="2" charset="2"/>
              </a:rPr>
              <a:t>nsec</a:t>
            </a:r>
            <a:endParaRPr lang="en-US" altLang="en-US" sz="105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050" dirty="0">
                <a:sym typeface="Wingdings" panose="05000000000000000000" pitchFamily="2" charset="2"/>
              </a:rPr>
              <a:t>	-) Homogeneous medium, no radiation damage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050" dirty="0">
                <a:sym typeface="Wingdings" panose="05000000000000000000" pitchFamily="2" charset="2"/>
              </a:rPr>
              <a:t>	-) Compact and flexible geometry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050" dirty="0">
                <a:sym typeface="Wingdings" panose="05000000000000000000" pitchFamily="2" charset="2"/>
              </a:rPr>
              <a:t>	-) </a:t>
            </a:r>
            <a:r>
              <a:rPr lang="en-US" altLang="en-US" sz="1050" dirty="0" smtClean="0">
                <a:sym typeface="Wingdings" panose="05000000000000000000" pitchFamily="2" charset="2"/>
              </a:rPr>
              <a:t>Increase resolution  </a:t>
            </a:r>
            <a:r>
              <a:rPr lang="en-US" altLang="en-US" sz="1050" dirty="0">
                <a:sym typeface="Wingdings" panose="05000000000000000000" pitchFamily="2" charset="2"/>
              </a:rPr>
              <a:t>stimulated electroluminescence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050" dirty="0">
                <a:sym typeface="Wingdings" panose="05000000000000000000" pitchFamily="2" charset="2"/>
              </a:rPr>
              <a:t>	-) Scintillation light detection based on well-developed technology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050" dirty="0">
                <a:sym typeface="Wingdings" panose="05000000000000000000" pitchFamily="2" charset="2"/>
              </a:rPr>
              <a:t>		 single-electron sensitivity with 30% quantum efficiency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050" dirty="0">
                <a:sym typeface="Wingdings" panose="05000000000000000000" pitchFamily="2" charset="2"/>
              </a:rPr>
              <a:t>		 time resolution &lt; </a:t>
            </a:r>
            <a:r>
              <a:rPr lang="en-US" altLang="en-US" sz="1050" dirty="0" smtClean="0">
                <a:sym typeface="Wingdings" panose="05000000000000000000" pitchFamily="2" charset="2"/>
              </a:rPr>
              <a:t>100 </a:t>
            </a:r>
            <a:r>
              <a:rPr lang="en-US" altLang="en-US" sz="1050" dirty="0" err="1">
                <a:sym typeface="Wingdings" panose="05000000000000000000" pitchFamily="2" charset="2"/>
              </a:rPr>
              <a:t>ps</a:t>
            </a:r>
            <a:endParaRPr lang="en-US" altLang="en-US" sz="105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050" dirty="0">
                <a:sym typeface="Wingdings" panose="05000000000000000000" pitchFamily="2" charset="2"/>
              </a:rPr>
              <a:t>	-) Easy purification and high efficiency gas recovery technique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050" dirty="0">
                <a:sym typeface="Wingdings" panose="05000000000000000000" pitchFamily="2" charset="2"/>
              </a:rPr>
              <a:t>	-) Readout decoupled from the sensitive medium  high SNR</a:t>
            </a:r>
          </a:p>
          <a:p>
            <a:pPr marL="0" indent="0">
              <a:buNone/>
            </a:pPr>
            <a:r>
              <a:rPr lang="en-US" altLang="en-US" sz="1200" b="1" dirty="0"/>
              <a:t>-) </a:t>
            </a:r>
            <a:r>
              <a:rPr lang="en-US" altLang="en-US" sz="1200" b="1" dirty="0" smtClean="0"/>
              <a:t>Thee optical </a:t>
            </a:r>
            <a:r>
              <a:rPr lang="en-US" altLang="en-US" sz="1200" b="1" dirty="0"/>
              <a:t>readout configurations </a:t>
            </a:r>
            <a:r>
              <a:rPr lang="en-US" altLang="en-US" sz="1200" b="1" dirty="0" smtClean="0"/>
              <a:t>evaluated</a:t>
            </a:r>
            <a:endParaRPr lang="en-US" altLang="en-US" sz="1200" b="1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050" dirty="0">
                <a:sym typeface="Wingdings" panose="05000000000000000000" pitchFamily="2" charset="2"/>
              </a:rPr>
              <a:t>	-) Array of Hamamatsu PMTs </a:t>
            </a:r>
            <a:r>
              <a:rPr lang="en-US" altLang="en-US" sz="1050" dirty="0" smtClean="0">
                <a:sym typeface="Wingdings" panose="05000000000000000000" pitchFamily="2" charset="2"/>
              </a:rPr>
              <a:t>(120 units) model R8520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200" b="1" dirty="0" smtClean="0"/>
              <a:t>-) </a:t>
            </a:r>
            <a:r>
              <a:rPr lang="en-US" altLang="en-US" sz="1200" b="1" dirty="0"/>
              <a:t>Commercially available DAQ</a:t>
            </a:r>
            <a:endParaRPr lang="en-US" altLang="en-US" sz="1050" b="1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050" dirty="0">
                <a:sym typeface="Wingdings" panose="05000000000000000000" pitchFamily="2" charset="2"/>
              </a:rPr>
              <a:t>	-) Based on MDPP-32 for PMT-based </a:t>
            </a:r>
            <a:r>
              <a:rPr lang="en-US" altLang="en-US" sz="1050" dirty="0" smtClean="0">
                <a:sym typeface="Wingdings" panose="05000000000000000000" pitchFamily="2" charset="2"/>
              </a:rPr>
              <a:t>readout</a:t>
            </a:r>
            <a:endParaRPr lang="en-US" altLang="en-US" sz="1050" dirty="0">
              <a:sym typeface="Wingdings" panose="05000000000000000000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601" y="1349589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64308"/>
                </a:solidFill>
              </a:rPr>
              <a:t>Energy-Loss </a:t>
            </a:r>
            <a:r>
              <a:rPr lang="en-US" sz="1600" b="1" dirty="0">
                <a:solidFill>
                  <a:srgbClr val="064308"/>
                </a:solidFill>
              </a:rPr>
              <a:t>Optical Scintillation </a:t>
            </a:r>
            <a:r>
              <a:rPr lang="en-US" sz="1600" b="1" dirty="0" smtClean="0">
                <a:solidFill>
                  <a:srgbClr val="064308"/>
                </a:solidFill>
              </a:rPr>
              <a:t>System</a:t>
            </a:r>
          </a:p>
          <a:p>
            <a:pPr algn="ctr"/>
            <a:r>
              <a:rPr lang="en-US" sz="1600" b="1" dirty="0" smtClean="0">
                <a:solidFill>
                  <a:srgbClr val="064308"/>
                </a:solidFill>
              </a:rPr>
              <a:t>ELOSS</a:t>
            </a:r>
            <a:endParaRPr lang="en-US" sz="1600" b="1" dirty="0">
              <a:solidFill>
                <a:srgbClr val="064308"/>
              </a:solidFill>
            </a:endParaRP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768" y="2192109"/>
            <a:ext cx="4541292" cy="248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75653" y="4662263"/>
            <a:ext cx="1702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</a:rPr>
              <a:t>Xenon (300-800 </a:t>
            </a:r>
            <a:r>
              <a:rPr lang="en-US" sz="1200" b="1" dirty="0" err="1" smtClean="0">
                <a:solidFill>
                  <a:schemeClr val="accent4">
                    <a:lumMod val="75000"/>
                  </a:schemeClr>
                </a:solidFill>
              </a:rPr>
              <a:t>Torr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7392" y="5824468"/>
            <a:ext cx="7657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643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Work supported </a:t>
            </a:r>
            <a:r>
              <a:rPr lang="en-US" sz="1600" b="1" dirty="0">
                <a:solidFill>
                  <a:srgbClr val="0643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 the </a:t>
            </a:r>
            <a:r>
              <a:rPr lang="en-US" sz="1600" b="1" dirty="0" smtClean="0">
                <a:solidFill>
                  <a:srgbClr val="0643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NSF-MRI, grant number </a:t>
            </a:r>
            <a:r>
              <a:rPr lang="en-US" sz="1600" b="1" dirty="0">
                <a:solidFill>
                  <a:srgbClr val="0643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PHY-2017986</a:t>
            </a:r>
            <a:endParaRPr lang="en-US" sz="1600" b="1" dirty="0">
              <a:solidFill>
                <a:srgbClr val="064308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Cortesi, November 2022 </a:t>
            </a:r>
            <a:r>
              <a:rPr lang="en-US" dirty="0" smtClean="0"/>
              <a:t>NSAC - </a:t>
            </a:r>
            <a:r>
              <a:rPr lang="en-US" dirty="0" smtClean="0"/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76200" y="289331"/>
            <a:ext cx="8991600" cy="47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>
            <a:lvl1pPr algn="ctr" defTabSz="803293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803293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803293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803293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803293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036" algn="ctr" defTabSz="807750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074" algn="ctr" defTabSz="807750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109" algn="ctr" defTabSz="807750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148" algn="ctr" defTabSz="807750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kern="0" smtClean="0"/>
              <a:t>The new S800 Plastic Scintillator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0473" b="50192"/>
          <a:stretch/>
        </p:blipFill>
        <p:spPr>
          <a:xfrm>
            <a:off x="108358" y="1131075"/>
            <a:ext cx="2757252" cy="18720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3505200"/>
            <a:ext cx="3657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69" y="2987002"/>
            <a:ext cx="1976629" cy="2981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3919"/>
          <a:stretch/>
        </p:blipFill>
        <p:spPr>
          <a:xfrm>
            <a:off x="3697093" y="1245321"/>
            <a:ext cx="4865068" cy="4674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819405"/>
            <a:ext cx="1880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Approved Design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05700" y="977186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PI: Jorge Pereira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-43060" y="922551"/>
            <a:ext cx="4386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HRToF</a:t>
            </a:r>
            <a:r>
              <a:rPr lang="en-US" sz="1400" b="1" dirty="0" smtClean="0"/>
              <a:t> prototype (FRIB/CMU collaboration)</a:t>
            </a:r>
            <a:endParaRPr lang="en-US" sz="1400" b="1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417172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Cortesi, November 2022 </a:t>
            </a:r>
            <a:r>
              <a:rPr lang="en-US" dirty="0" smtClean="0"/>
              <a:t>NSAC </a:t>
            </a:r>
            <a:r>
              <a:rPr lang="en-US" dirty="0" smtClean="0"/>
              <a:t>- 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ptx" id="{F9D8EFE4-3DAD-43E2-85D0-715CB6229C22}" vid="{1E1D846A-C59C-4820-B358-E1CB3089F2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70D96C4C6A99448E77D4A877799FA4" ma:contentTypeVersion="1" ma:contentTypeDescription="Create a new document." ma:contentTypeScope="" ma:versionID="b159e28ee17443c42eb5ecff27661a51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7d47d7ec698e4a557d3174bd2381506b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sharepoint/v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DE4D4C4-4858-42BC-9D29-865A286FB3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FRIB PowerPoint Template (1)</Template>
  <TotalTime>6756</TotalTime>
  <Words>949</Words>
  <Application>Microsoft Office PowerPoint</Application>
  <PresentationFormat>On-screen Show (4:3)</PresentationFormat>
  <Paragraphs>133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ＭＳ Ｐゴシック</vt:lpstr>
      <vt:lpstr>Arial</vt:lpstr>
      <vt:lpstr>Calibri</vt:lpstr>
      <vt:lpstr>Comic Sans MS</vt:lpstr>
      <vt:lpstr>Helvetica</vt:lpstr>
      <vt:lpstr>Lucida Grande</vt:lpstr>
      <vt:lpstr>Tahoma</vt:lpstr>
      <vt:lpstr>Times New Roman</vt:lpstr>
      <vt:lpstr>Wingdings</vt:lpstr>
      <vt:lpstr>ヒラギノ角ゴ Pro W3</vt:lpstr>
      <vt:lpstr>FRIB3</vt:lpstr>
      <vt:lpstr>Graph</vt:lpstr>
      <vt:lpstr>Detector Technology Development and Support to User Programs</vt:lpstr>
      <vt:lpstr>FRIB Detector Lab</vt:lpstr>
      <vt:lpstr>Limit of the current S800 PID System</vt:lpstr>
      <vt:lpstr>Upgrade FC PID Detector System</vt:lpstr>
      <vt:lpstr>Conclusions</vt:lpstr>
      <vt:lpstr>M-THGEM applications: FP Tracking</vt:lpstr>
      <vt:lpstr>New Tracking System Performance</vt:lpstr>
      <vt:lpstr>Z-number identification  ELOSS</vt:lpstr>
      <vt:lpstr>PowerPoint Presentation</vt:lpstr>
    </vt:vector>
  </TitlesOfParts>
  <Company>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Hannon, Bethany</dc:creator>
  <cp:lastModifiedBy>Cortesi, Marco</cp:lastModifiedBy>
  <cp:revision>130</cp:revision>
  <cp:lastPrinted>2013-06-17T20:20:32Z</cp:lastPrinted>
  <dcterms:created xsi:type="dcterms:W3CDTF">2020-08-12T19:44:25Z</dcterms:created>
  <dcterms:modified xsi:type="dcterms:W3CDTF">2022-11-11T15:28:45Z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0x0101005370D96C4C6A99448E77D4A877799FA4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1000</vt:r8>
  </property>
</Properties>
</file>