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93" r:id="rId1"/>
  </p:sldMasterIdLst>
  <p:notesMasterIdLst>
    <p:notesMasterId r:id="rId17"/>
  </p:notesMasterIdLst>
  <p:sldIdLst>
    <p:sldId id="1398" r:id="rId2"/>
    <p:sldId id="1257" r:id="rId3"/>
    <p:sldId id="1390" r:id="rId4"/>
    <p:sldId id="1395" r:id="rId5"/>
    <p:sldId id="1263" r:id="rId6"/>
    <p:sldId id="1363" r:id="rId7"/>
    <p:sldId id="1358" r:id="rId8"/>
    <p:sldId id="1367" r:id="rId9"/>
    <p:sldId id="267" r:id="rId10"/>
    <p:sldId id="538" r:id="rId11"/>
    <p:sldId id="1387" r:id="rId12"/>
    <p:sldId id="1396" r:id="rId13"/>
    <p:sldId id="1388" r:id="rId14"/>
    <p:sldId id="1386" r:id="rId15"/>
    <p:sldId id="1397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orient="horz" pos="852" userDrawn="1">
          <p15:clr>
            <a:srgbClr val="A4A3A4"/>
          </p15:clr>
        </p15:guide>
        <p15:guide id="6" pos="5568" userDrawn="1">
          <p15:clr>
            <a:srgbClr val="A4A3A4"/>
          </p15:clr>
        </p15:guide>
        <p15:guide id="8" pos="144" userDrawn="1">
          <p15:clr>
            <a:srgbClr val="A4A3A4"/>
          </p15:clr>
        </p15:guide>
        <p15:guide id="11" orient="horz" pos="468" userDrawn="1">
          <p15:clr>
            <a:srgbClr val="A4A3A4"/>
          </p15:clr>
        </p15:guide>
        <p15:guide id="12" orient="horz" pos="2916" userDrawn="1">
          <p15:clr>
            <a:srgbClr val="A4A3A4"/>
          </p15:clr>
        </p15:guide>
        <p15:guide id="13" orient="horz" pos="2628" userDrawn="1">
          <p15:clr>
            <a:srgbClr val="A4A3A4"/>
          </p15:clr>
        </p15:guide>
        <p15:guide id="14" orient="horz" pos="10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J" initials="Mj" lastIdx="1" clrIdx="0"/>
  <p:cmAuthor id="1" name="Hotz, Cara Carpenter" initials="HCC" lastIdx="1" clrIdx="1">
    <p:extLst>
      <p:ext uri="{19B8F6BF-5375-455C-9EA6-DF929625EA0E}">
        <p15:presenceInfo xmlns:p15="http://schemas.microsoft.com/office/powerpoint/2012/main" userId="S::chotz@anl.gov::33414e8c-15b9-45dc-a1d3-d646a0d47c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1D8A"/>
    <a:srgbClr val="FF40FF"/>
    <a:srgbClr val="0B1F8F"/>
    <a:srgbClr val="F1AD02"/>
    <a:srgbClr val="222327"/>
    <a:srgbClr val="01516D"/>
    <a:srgbClr val="000000"/>
    <a:srgbClr val="00AFAC"/>
    <a:srgbClr val="131604"/>
    <a:srgbClr val="0060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0" autoAdjust="0"/>
    <p:restoredTop sz="85070" autoAdjust="0"/>
  </p:normalViewPr>
  <p:slideViewPr>
    <p:cSldViewPr snapToGrid="0" showGuides="1">
      <p:cViewPr varScale="1">
        <p:scale>
          <a:sx n="107" d="100"/>
          <a:sy n="107" d="100"/>
        </p:scale>
        <p:origin x="336" y="90"/>
      </p:cViewPr>
      <p:guideLst>
        <p:guide orient="horz" pos="852"/>
        <p:guide pos="5568"/>
        <p:guide pos="144"/>
        <p:guide orient="horz" pos="468"/>
        <p:guide orient="horz" pos="2916"/>
        <p:guide orient="horz" pos="2628"/>
        <p:guide orient="horz" pos="10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6" d="100"/>
        <a:sy n="166" d="100"/>
      </p:scale>
      <p:origin x="0" y="-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/>
              </a:defRPr>
            </a:lvl1pPr>
          </a:lstStyle>
          <a:p>
            <a:fld id="{8080A489-9093-C54A-B1C3-374F661A0010}" type="datetimeFigureOut">
              <a:rPr lang="en-US" smtClean="0"/>
              <a:pPr/>
              <a:t>11/11/2022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/>
              </a:defRPr>
            </a:lvl1pPr>
          </a:lstStyle>
          <a:p>
            <a:fld id="{3EAA7A1A-8011-3A42-91B8-EE1BD44E44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691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457200" algn="l" defTabSz="4572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914400" algn="l" defTabSz="4572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1371600" algn="l" defTabSz="4572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828800" algn="l" defTabSz="4572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Section Break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7902345-CDF3-E24C-86E4-4C9E2CC4D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0"/>
          <a:stretch/>
        </p:blipFill>
        <p:spPr>
          <a:xfrm>
            <a:off x="0" y="-10684"/>
            <a:ext cx="9144000" cy="4488688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1"/>
            <a:ext cx="9143999" cy="4488688"/>
          </a:xfrm>
          <a:noFill/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SECTION BREAK TITLE</a:t>
            </a:r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F5BFF999-B145-1C46-8778-9949300170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5918" y="4535386"/>
            <a:ext cx="2242075" cy="5821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5A24FD3-8F0E-DF4F-8C2E-F6970F4CAF4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33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WO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03575" y="1417872"/>
            <a:ext cx="4319750" cy="154083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80" y="1417871"/>
            <a:ext cx="3729481" cy="1565882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95680" y="3203316"/>
            <a:ext cx="3729481" cy="1565882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VERTICAL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503575" y="3193094"/>
            <a:ext cx="4319750" cy="154083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3A0AD6-33FE-814B-87A9-4E608B8F74A5}"/>
              </a:ext>
            </a:extLst>
          </p:cNvPr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40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HREE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45309" y="1451045"/>
            <a:ext cx="5814912" cy="977534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89394" y="1442711"/>
            <a:ext cx="2023746" cy="89010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87015" y="2620206"/>
            <a:ext cx="2028507" cy="89010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THREE IMAGES – VERTICAL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045309" y="2630976"/>
            <a:ext cx="5814912" cy="977534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487014" y="3807136"/>
            <a:ext cx="2028507" cy="89010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3045309" y="3794491"/>
            <a:ext cx="5814912" cy="977534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4308E4-C478-8B4F-9CF3-FE905CC5EAE2}"/>
              </a:ext>
            </a:extLst>
          </p:cNvPr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04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WO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88732" y="3141637"/>
            <a:ext cx="4114800" cy="1596872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6" y="3141637"/>
            <a:ext cx="4097585" cy="1596872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79" y="1417871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09050" y="1417871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top HORIZONTAL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AC047F-7504-6040-9A50-9037B6706A19}"/>
              </a:ext>
            </a:extLst>
          </p:cNvPr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69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WO IMAGES - Bottom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6890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408347"/>
            <a:ext cx="4114800" cy="128780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5" y="1408347"/>
            <a:ext cx="4114800" cy="128780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64146" y="2711336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30864" y="2711336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bottom HORIZONTAL</a:t>
            </a:r>
            <a:br>
              <a:rPr lang="en-US" dirty="0"/>
            </a:br>
            <a:r>
              <a:rPr lang="en-US" dirty="0"/>
              <a:t>WITH CAPTIONS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76266" y="4434669"/>
            <a:ext cx="3995723" cy="35907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750290" y="4444194"/>
            <a:ext cx="3995723" cy="35907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428104-5CD7-CF40-A1CE-EA92AC64A19C}"/>
              </a:ext>
            </a:extLst>
          </p:cNvPr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50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WO LRG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88732" y="4106864"/>
            <a:ext cx="4114800" cy="686876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6" y="4106864"/>
            <a:ext cx="4097585" cy="686876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79" y="1420813"/>
            <a:ext cx="4023360" cy="268605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09050" y="1420813"/>
            <a:ext cx="4023360" cy="268605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Large IMAGES w/bullets 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72CC85-1438-5F42-9179-3C81994D43C3}"/>
              </a:ext>
            </a:extLst>
          </p:cNvPr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44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ICS/caption -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76630" y="1417046"/>
            <a:ext cx="3790374" cy="280811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76630" y="4256434"/>
            <a:ext cx="3840480" cy="438773"/>
          </a:xfrm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 IMAGES with captions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6" name="Picture Placeholder 4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765130" y="1416462"/>
            <a:ext cx="3790374" cy="280811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765130" y="4255850"/>
            <a:ext cx="3840480" cy="438773"/>
          </a:xfrm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948071-63C1-4747-86E2-6482665F5BC9}"/>
              </a:ext>
            </a:extLst>
          </p:cNvPr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48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64070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95879" y="2854960"/>
            <a:ext cx="2465584" cy="1609958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381086" y="2854960"/>
            <a:ext cx="2465584" cy="1609958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03079" y="1415695"/>
            <a:ext cx="2361244" cy="136543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3388286" y="1415695"/>
            <a:ext cx="2361244" cy="136543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6261696" y="2856834"/>
            <a:ext cx="2465584" cy="1609958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268896" y="1417569"/>
            <a:ext cx="2361244" cy="136543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THREE IMAGES – HORIZONTAL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49CC6B-2983-0D4D-82B9-F1A10E59F7C8}"/>
              </a:ext>
            </a:extLst>
          </p:cNvPr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54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ICS/captions/bullets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1418980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53235" y="1418980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88341" y="1418980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906022" y="1418980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672521"/>
            <a:ext cx="8434552" cy="1086330"/>
          </a:xfrm>
          <a:noFill/>
        </p:spPr>
        <p:txBody>
          <a:bodyPr lIns="0" tIns="91440"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4572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2800" b="1" i="0" kern="1200" cap="all" baseline="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four images, captions and bullets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8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42595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81064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05532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  <a:ln>
            <a:noFill/>
          </a:ln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6864AA-5B21-8540-84EC-C73D123264E9}"/>
              </a:ext>
            </a:extLst>
          </p:cNvPr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25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ICS/caption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four IMAGES with captions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207749"/>
          </a:xfrm>
          <a:ln>
            <a:noFill/>
          </a:ln>
        </p:spPr>
        <p:txBody>
          <a:bodyPr b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87437" y="1420813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87437" y="2822383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4912432" y="1420813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4912432" y="2822383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20" name="Picture Placeholder 4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487437" y="3097650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487437" y="4502674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24" name="Picture Placeholder 4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4912432" y="3097650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4912432" y="4505517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949AAE-F040-DC4F-B49E-873371F2F039}"/>
              </a:ext>
            </a:extLst>
          </p:cNvPr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17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Charts, Graphs,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graph, chart or table slide. </a:t>
            </a:r>
            <a:br>
              <a:rPr lang="en-US" dirty="0"/>
            </a:br>
            <a:r>
              <a:rPr lang="en-US" dirty="0"/>
              <a:t>Headline in all caps, Arial Font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417579"/>
            <a:ext cx="8372901" cy="302239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an icon below to add a chart, graph, or table.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43573" y="4457863"/>
            <a:ext cx="3711039" cy="240746"/>
          </a:xfrm>
        </p:spPr>
        <p:txBody>
          <a:bodyPr bIns="0" anchor="t" anchorCtr="0"/>
          <a:lstStyle>
            <a:lvl1pPr marL="0" indent="0">
              <a:buNone/>
              <a:defRPr sz="1050" baseline="0"/>
            </a:lvl1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273825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Section Break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7902345-CDF3-E24C-86E4-4C9E2CC4D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9"/>
          <a:stretch/>
        </p:blipFill>
        <p:spPr>
          <a:xfrm>
            <a:off x="0" y="-10684"/>
            <a:ext cx="9144000" cy="4488688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-10684"/>
            <a:ext cx="9143999" cy="4499371"/>
          </a:xfrm>
          <a:noFill/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SECTION BREAK TITLE</a:t>
            </a:r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F5BFF999-B145-1C46-8778-9949300170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5918" y="4535386"/>
            <a:ext cx="2242075" cy="5821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5A24FD3-8F0E-DF4F-8C2E-F6970F4CAF4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5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043"/>
            <a:ext cx="9144000" cy="5148543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386954"/>
            <a:ext cx="8372901" cy="604513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AND CONTENT SLIDE. </a:t>
            </a:r>
            <a:br>
              <a:rPr lang="en-US" dirty="0"/>
            </a:br>
            <a:r>
              <a:rPr lang="en-US" dirty="0"/>
              <a:t>Headline in all caps, Arial Font.</a:t>
            </a:r>
          </a:p>
        </p:txBody>
      </p:sp>
    </p:spTree>
    <p:extLst>
      <p:ext uri="{BB962C8B-B14F-4D97-AF65-F5344CB8AC3E}">
        <p14:creationId xmlns:p14="http://schemas.microsoft.com/office/powerpoint/2010/main" val="27449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655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Cover Option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033A2C4E-B105-AD4E-8FDE-BD99A58863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1228" y="369832"/>
            <a:ext cx="2592519" cy="673172"/>
          </a:xfrm>
          <a:prstGeom prst="rect">
            <a:avLst/>
          </a:prstGeom>
        </p:spPr>
      </p:pic>
      <p:sp>
        <p:nvSpPr>
          <p:cNvPr id="17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468796" y="574696"/>
            <a:ext cx="5685350" cy="304654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8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Optional one line subhead, </a:t>
            </a:r>
            <a:r>
              <a:rPr lang="en-US" dirty="0" err="1"/>
              <a:t>url</a:t>
            </a:r>
            <a:r>
              <a:rPr lang="en-US" dirty="0"/>
              <a:t> or date</a:t>
            </a:r>
          </a:p>
        </p:txBody>
      </p:sp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6" y="1266825"/>
            <a:ext cx="4280275" cy="202996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266825"/>
            <a:ext cx="4863724" cy="2029968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-Cover option A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266825"/>
            <a:ext cx="239714" cy="2029968"/>
          </a:xfrm>
          <a:solidFill>
            <a:schemeClr val="tx2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49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</a:t>
            </a:r>
            <a:br>
              <a:rPr lang="en-US" dirty="0"/>
            </a:br>
            <a:r>
              <a:rPr lang="en-US" dirty="0"/>
              <a:t>info if not needed</a:t>
            </a:r>
          </a:p>
        </p:txBody>
      </p:sp>
      <p:sp>
        <p:nvSpPr>
          <p:cNvPr id="54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360197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r>
              <a:rPr lang="en-US" dirty="0"/>
              <a:t>PRESENTER NAME</a:t>
            </a:r>
          </a:p>
        </p:txBody>
      </p:sp>
      <p:sp>
        <p:nvSpPr>
          <p:cNvPr id="55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6360197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</a:t>
            </a:r>
            <a:br>
              <a:rPr lang="en-US" dirty="0"/>
            </a:br>
            <a:r>
              <a:rPr lang="en-US" dirty="0"/>
              <a:t>info if not needed</a:t>
            </a:r>
          </a:p>
        </p:txBody>
      </p:sp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6360197" y="4570711"/>
            <a:ext cx="2692872" cy="386558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1018914" y="-1479541"/>
            <a:ext cx="3502900" cy="101566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Suggested</a:t>
            </a:r>
            <a:r>
              <a:rPr lang="en-US" sz="1400" b="1" baseline="0" dirty="0">
                <a:solidFill>
                  <a:schemeClr val="bg1"/>
                </a:solidFill>
              </a:rPr>
              <a:t> line of text (optional): </a:t>
            </a:r>
          </a:p>
          <a:p>
            <a:endParaRPr lang="en-US" sz="1400" b="1" baseline="0" dirty="0">
              <a:solidFill>
                <a:schemeClr val="bg1"/>
              </a:solidFill>
            </a:endParaRPr>
          </a:p>
          <a:p>
            <a:r>
              <a:rPr lang="en-US" sz="1400" b="1" baseline="0" dirty="0">
                <a:solidFill>
                  <a:schemeClr val="bg1"/>
                </a:solidFill>
              </a:rPr>
              <a:t>WE START WITH YES.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06F20EC-1191-F34E-9A74-6242A6193671}"/>
              </a:ext>
            </a:extLst>
          </p:cNvPr>
          <p:cNvSpPr txBox="1"/>
          <p:nvPr userDrawn="1"/>
        </p:nvSpPr>
        <p:spPr>
          <a:xfrm>
            <a:off x="-1018914" y="-1479541"/>
            <a:ext cx="3502900" cy="101566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Suggested</a:t>
            </a:r>
            <a:r>
              <a:rPr lang="en-US" sz="1400" b="1" baseline="0" dirty="0">
                <a:solidFill>
                  <a:schemeClr val="bg1"/>
                </a:solidFill>
              </a:rPr>
              <a:t> line of text (optional): </a:t>
            </a:r>
          </a:p>
          <a:p>
            <a:endParaRPr lang="en-US" sz="1400" b="1" baseline="0" dirty="0">
              <a:solidFill>
                <a:schemeClr val="bg1"/>
              </a:solidFill>
            </a:endParaRPr>
          </a:p>
          <a:p>
            <a:r>
              <a:rPr lang="en-US" sz="1400" b="1" baseline="0" dirty="0">
                <a:solidFill>
                  <a:schemeClr val="bg1"/>
                </a:solidFill>
              </a:rPr>
              <a:t>WE START WITH YES.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48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F362DF68-E9A6-3A4D-8807-FED7088721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488688"/>
          </a:xfrm>
          <a:prstGeom prst="rect">
            <a:avLst/>
          </a:prstGeom>
        </p:spPr>
      </p:pic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6" y="1266825"/>
            <a:ext cx="4280275" cy="202996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266825"/>
            <a:ext cx="4863724" cy="2029968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-Cover option B 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" y="153714"/>
            <a:ext cx="5851526" cy="969169"/>
          </a:xfrm>
        </p:spPr>
        <p:txBody>
          <a:bodyPr lIns="457200" rIns="274320" anchor="ctr"/>
          <a:lstStyle>
            <a:lvl1pPr marL="0" indent="0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 Day, 2021</a:t>
            </a:r>
          </a:p>
        </p:txBody>
      </p:sp>
      <p:sp>
        <p:nvSpPr>
          <p:cNvPr id="85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6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89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360197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90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6360197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266825"/>
            <a:ext cx="239714" cy="2029968"/>
          </a:xfrm>
          <a:solidFill>
            <a:schemeClr val="tx2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E42203-03B0-9B44-A4A6-421ACB9CC571}"/>
              </a:ext>
            </a:extLst>
          </p:cNvPr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3" name="Picture 22" descr="A close up of a sign&#10;&#10;Description automatically generated">
            <a:extLst>
              <a:ext uri="{FF2B5EF4-FFF2-40B4-BE49-F238E27FC236}">
                <a16:creationId xmlns:a16="http://schemas.microsoft.com/office/drawing/2014/main" id="{3ED98465-142B-874D-9BEF-93A1086E76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5918" y="4535386"/>
            <a:ext cx="2242075" cy="58217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1761542-C518-9E4E-BE7F-FE23A2605BA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2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Cover Option 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7E2FAC2F-5DA3-DF47-A636-2A95DC1252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8316" y="58557"/>
            <a:ext cx="2201070" cy="571529"/>
          </a:xfrm>
          <a:prstGeom prst="rect">
            <a:avLst/>
          </a:prstGeom>
        </p:spPr>
      </p:pic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709174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99225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endParaRPr lang="en-US" dirty="0"/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709174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99225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674681"/>
            <a:ext cx="8925874" cy="2071151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2794775"/>
            <a:ext cx="8452904" cy="647160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title – cover option c 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360197" y="3709174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6360197" y="399225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9900" y="3441935"/>
            <a:ext cx="8484914" cy="248308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674680"/>
            <a:ext cx="224589" cy="2071116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03238" y="300961"/>
            <a:ext cx="5984648" cy="331077"/>
          </a:xfrm>
        </p:spPr>
        <p:txBody>
          <a:bodyPr/>
          <a:lstStyle>
            <a:lvl1pPr marL="0" indent="0">
              <a:buNone/>
              <a:defRPr sz="1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sz="1000" b="0" cap="all" dirty="0">
                <a:solidFill>
                  <a:srgbClr val="000000"/>
                </a:solidFill>
              </a:rPr>
              <a:t>Type in Name of </a:t>
            </a:r>
            <a:r>
              <a:rPr lang="en-US" sz="1000" b="0" cap="all" dirty="0" err="1">
                <a:solidFill>
                  <a:srgbClr val="000000"/>
                </a:solidFill>
              </a:rPr>
              <a:t>fACILITY</a:t>
            </a:r>
            <a:r>
              <a:rPr lang="en-US" sz="1000" b="0" cap="all" dirty="0">
                <a:solidFill>
                  <a:srgbClr val="000000"/>
                </a:solidFill>
              </a:rPr>
              <a:t>, division, group, program or </a:t>
            </a:r>
            <a:r>
              <a:rPr lang="en-US" sz="1000" dirty="0">
                <a:solidFill>
                  <a:srgbClr val="000000"/>
                </a:solidFill>
              </a:rPr>
              <a:t>www.anl.gov</a:t>
            </a:r>
          </a:p>
        </p:txBody>
      </p:sp>
      <p:sp>
        <p:nvSpPr>
          <p:cNvPr id="17" name="Text Placeholder 45"/>
          <p:cNvSpPr>
            <a:spLocks noGrp="1"/>
          </p:cNvSpPr>
          <p:nvPr>
            <p:ph type="body" sz="quarter" idx="27" hasCustomPrompt="1"/>
          </p:nvPr>
        </p:nvSpPr>
        <p:spPr>
          <a:xfrm>
            <a:off x="6360197" y="4570711"/>
            <a:ext cx="2692872" cy="386558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65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Cover Option 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F98DCACE-65A7-5044-AE4A-0380388C94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2888" y="139139"/>
            <a:ext cx="2201070" cy="571529"/>
          </a:xfrm>
          <a:prstGeom prst="rect">
            <a:avLst/>
          </a:prstGeom>
        </p:spPr>
      </p:pic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436223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719301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436223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71930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1261205"/>
            <a:ext cx="8925874" cy="2071151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82770"/>
            <a:ext cx="6776128" cy="839426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title –</a:t>
            </a:r>
            <a:br>
              <a:rPr lang="en-US" dirty="0"/>
            </a:br>
            <a:r>
              <a:rPr lang="en-US" dirty="0"/>
              <a:t>Cover option D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360197" y="3436223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6360197" y="371930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9900" y="922195"/>
            <a:ext cx="8484914" cy="248308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1261204"/>
            <a:ext cx="224589" cy="2071116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6360197" y="4570711"/>
            <a:ext cx="2692872" cy="386558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E0B74B2-E6E3-1F42-960D-D93F5F6DFFD7}"/>
              </a:ext>
            </a:extLst>
          </p:cNvPr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5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Pic - Full Fra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6978"/>
            <a:ext cx="8925873" cy="5143500"/>
          </a:xfrm>
          <a:solidFill>
            <a:schemeClr val="bg1"/>
          </a:solidFill>
        </p:spPr>
        <p:txBody>
          <a:bodyPr lIns="0" tIns="16459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 then right click image and “SEND IMAGE TO BACK”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3581400"/>
            <a:ext cx="9144000" cy="1562100"/>
          </a:xfrm>
          <a:solidFill>
            <a:schemeClr val="tx2">
              <a:alpha val="91000"/>
            </a:schemeClr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3782231"/>
            <a:ext cx="8321040" cy="1030194"/>
          </a:xfrm>
        </p:spPr>
        <p:txBody>
          <a:bodyPr lIns="0" anchor="t"/>
          <a:lstStyle>
            <a:lvl1pPr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Full-frame image layout  –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B37AC7-5779-EA49-A0D7-9D1B49DA1F37}"/>
              </a:ext>
            </a:extLst>
          </p:cNvPr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03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Pic - ON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2742091"/>
            <a:ext cx="9144000" cy="240140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893639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-1"/>
            <a:ext cx="8925873" cy="2742010"/>
          </a:xfrm>
          <a:solidFill>
            <a:schemeClr val="bg1"/>
          </a:solidFill>
        </p:spPr>
        <p:txBody>
          <a:bodyPr lIns="0"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265038"/>
            <a:ext cx="8674100" cy="590324"/>
          </a:xfrm>
        </p:spPr>
        <p:txBody>
          <a:bodyPr lIns="0"/>
          <a:lstStyle>
            <a:lvl1pPr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one image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E64664-6AC5-4D43-A5BA-3C65A0CD272B}"/>
              </a:ext>
            </a:extLst>
          </p:cNvPr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20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Pic - TWO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0" y="2742091"/>
            <a:ext cx="9144000" cy="240140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0"/>
            <a:ext cx="4480560" cy="2747963"/>
          </a:xfrm>
          <a:solidFill>
            <a:schemeClr val="bg1">
              <a:lumMod val="7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682525" y="0"/>
            <a:ext cx="4480560" cy="2747963"/>
          </a:xfrm>
          <a:solidFill>
            <a:schemeClr val="bg1">
              <a:lumMod val="8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255513"/>
            <a:ext cx="8674100" cy="590324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TWO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884114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BD6018-DDBA-E84D-A7DB-865142558636}"/>
              </a:ext>
            </a:extLst>
          </p:cNvPr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1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Pic - THREE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2742091"/>
            <a:ext cx="9144000" cy="240140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0"/>
            <a:ext cx="2990088" cy="275523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194237" y="0"/>
            <a:ext cx="2990088" cy="275523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186112" y="0"/>
            <a:ext cx="2957888" cy="275523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893639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265038"/>
            <a:ext cx="8674100" cy="590324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Three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97FFC8-1032-3A40-A0C9-227A67AABE6E}"/>
              </a:ext>
            </a:extLst>
          </p:cNvPr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5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Section Break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7902345-CDF3-E24C-86E4-4C9E2CC4D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9"/>
          <a:stretch/>
        </p:blipFill>
        <p:spPr>
          <a:xfrm>
            <a:off x="0" y="-10684"/>
            <a:ext cx="9144000" cy="4488688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-10684"/>
            <a:ext cx="9143999" cy="4499371"/>
          </a:xfrm>
          <a:noFill/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SECTION BREAK TITLE</a:t>
            </a:r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F5BFF999-B145-1C46-8778-9949300170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5918" y="4535386"/>
            <a:ext cx="2242075" cy="5821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5A24FD3-8F0E-DF4F-8C2E-F6970F4CAF4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63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Pic - FOUR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9144000" cy="5143500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1240631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53235" y="1240631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88341" y="1240631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906022" y="1240631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484064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four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8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42595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81064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05532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3"/>
          </p:nvPr>
        </p:nvSpPr>
        <p:spPr>
          <a:xfrm>
            <a:off x="0" y="-1"/>
            <a:ext cx="228600" cy="5143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test</a:t>
            </a:r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C615DA8-4650-8A4E-B3B2-622DC8056A60}"/>
              </a:ext>
            </a:extLst>
          </p:cNvPr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38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367903"/>
            <a:ext cx="8372901" cy="62171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TITLE AND CONTENT 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8350" y="10841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184E02-FB66-514F-AED2-31434781E75B}"/>
              </a:ext>
            </a:extLst>
          </p:cNvPr>
          <p:cNvSpPr txBox="1"/>
          <p:nvPr userDrawn="1"/>
        </p:nvSpPr>
        <p:spPr>
          <a:xfrm>
            <a:off x="2148350" y="10841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65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*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3" y="890080"/>
            <a:ext cx="8372901" cy="387404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add 1st-level bullet. Click an icon below to add table, graph or other imagery.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>
          <a:xfrm>
            <a:off x="1750979" y="4869270"/>
            <a:ext cx="5785344" cy="18466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4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4886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F4CFF5-2A2E-8945-9027-39964E4B3E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8"/>
          <a:stretch/>
        </p:blipFill>
        <p:spPr>
          <a:xfrm>
            <a:off x="0" y="-10684"/>
            <a:ext cx="9144000" cy="449937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"/>
            <a:ext cx="9143999" cy="4478002"/>
          </a:xfrm>
          <a:noFill/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SECTION BREAK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0D23278-3667-1F4A-8304-61669185B1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5918" y="4535386"/>
            <a:ext cx="2242075" cy="58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4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360244"/>
            <a:ext cx="8372901" cy="62171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395284"/>
            <a:ext cx="8372901" cy="331708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add 1st-level bullet. Click an icon below to add table, graph or other imagery.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618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53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Only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358573"/>
            <a:ext cx="8372901" cy="62171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TITLE AND CONTENT 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8350" y="10841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3" name="Group 22" hidden="1">
            <a:extLst>
              <a:ext uri="{FF2B5EF4-FFF2-40B4-BE49-F238E27FC236}">
                <a16:creationId xmlns:a16="http://schemas.microsoft.com/office/drawing/2014/main" id="{9CDC428E-DBB5-1649-8291-2FA82A5C9E82}"/>
              </a:ext>
            </a:extLst>
          </p:cNvPr>
          <p:cNvGrpSpPr/>
          <p:nvPr/>
        </p:nvGrpSpPr>
        <p:grpSpPr>
          <a:xfrm>
            <a:off x="419099" y="1390650"/>
            <a:ext cx="8269876" cy="3314700"/>
            <a:chOff x="419099" y="1390650"/>
            <a:chExt cx="8269876" cy="33147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F1F8818-1FE6-2341-BE7A-993CECC5541D}"/>
                </a:ext>
              </a:extLst>
            </p:cNvPr>
            <p:cNvSpPr/>
            <p:nvPr userDrawn="1"/>
          </p:nvSpPr>
          <p:spPr>
            <a:xfrm>
              <a:off x="419100" y="1390650"/>
              <a:ext cx="4045324" cy="222907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b="1" dirty="0"/>
                <a:t>SPONSOR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BB991B3-C8CA-5842-83B0-825B25C421FB}"/>
                </a:ext>
              </a:extLst>
            </p:cNvPr>
            <p:cNvSpPr/>
            <p:nvPr userDrawn="1"/>
          </p:nvSpPr>
          <p:spPr>
            <a:xfrm>
              <a:off x="4643651" y="1390650"/>
              <a:ext cx="4045324" cy="222907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b="1" dirty="0"/>
                <a:t>FUNDING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CCDC5DB-87A9-9449-8FD5-702421FEB657}"/>
                </a:ext>
              </a:extLst>
            </p:cNvPr>
            <p:cNvSpPr/>
            <p:nvPr userDrawn="1"/>
          </p:nvSpPr>
          <p:spPr>
            <a:xfrm>
              <a:off x="419099" y="1765436"/>
              <a:ext cx="3493227" cy="2179547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200" b="1" dirty="0"/>
                <a:t>DESCRIPTION</a:t>
              </a:r>
            </a:p>
            <a:p>
              <a:r>
                <a:rPr lang="en-US" sz="1200" dirty="0">
                  <a:solidFill>
                    <a:schemeClr val="tx1"/>
                  </a:solidFill>
                </a:rPr>
                <a:t>Current projects exploring:</a:t>
              </a:r>
            </a:p>
            <a:p>
              <a:pPr marL="120650" indent="-1206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</a:rPr>
                <a:t>Identification and fingerprinting of electronic control units using ML/DL/AI</a:t>
              </a:r>
            </a:p>
            <a:p>
              <a:pPr marL="120650" indent="-1206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</a:rPr>
                <a:t>Creation of a vehicle simulation testbed </a:t>
              </a:r>
            </a:p>
            <a:p>
              <a:pPr marL="120650" indent="-1206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</a:rPr>
                <a:t>Creation of a automotive mobility testbed to safely test resilience measures such as sensor fusion</a:t>
              </a:r>
            </a:p>
            <a:p>
              <a:pPr marL="120650" indent="-1206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</a:rPr>
                <a:t>Threat modeling, </a:t>
              </a:r>
              <a:r>
                <a:rPr lang="en-US" sz="1200" dirty="0" err="1">
                  <a:solidFill>
                    <a:schemeClr val="tx1"/>
                  </a:solidFill>
                </a:rPr>
                <a:t>pentesting</a:t>
              </a:r>
              <a:r>
                <a:rPr lang="en-US" sz="1200" dirty="0">
                  <a:solidFill>
                    <a:schemeClr val="tx1"/>
                  </a:solidFill>
                </a:rPr>
                <a:t>, and risk analysis of vehicle to grid infrastructure (EVSE/</a:t>
              </a:r>
              <a:r>
                <a:rPr lang="en-US" sz="1200" dirty="0" err="1">
                  <a:solidFill>
                    <a:schemeClr val="tx1"/>
                  </a:solidFill>
                </a:rPr>
                <a:t>xFC</a:t>
              </a:r>
              <a:r>
                <a:rPr lang="en-US" sz="1200" dirty="0">
                  <a:solidFill>
                    <a:schemeClr val="tx1"/>
                  </a:solidFill>
                </a:rPr>
                <a:t>)</a:t>
              </a:r>
            </a:p>
            <a:p>
              <a:endParaRPr lang="en-US" sz="1200" b="1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B433469-4EFE-E542-978B-1448E472CC26}"/>
                </a:ext>
              </a:extLst>
            </p:cNvPr>
            <p:cNvSpPr/>
            <p:nvPr userDrawn="1"/>
          </p:nvSpPr>
          <p:spPr>
            <a:xfrm>
              <a:off x="4054358" y="1765436"/>
              <a:ext cx="2185332" cy="2179547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200" b="1" dirty="0"/>
                <a:t>RESULTS</a:t>
              </a:r>
            </a:p>
            <a:p>
              <a:pPr marL="114300" indent="-11430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</a:rPr>
                <a:t>Deliverables include simulation testbed software, physical testbed, industry papers, DOE white papers</a:t>
              </a:r>
            </a:p>
            <a:p>
              <a:pPr marL="114300" indent="-11430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</a:rPr>
                <a:t>Results will impact current charging infrastructure deployment and shape secure architectures and policy</a:t>
              </a:r>
            </a:p>
            <a:p>
              <a:endParaRPr lang="en-US" sz="1200" b="1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7654D32-AD25-E741-99D1-1FFB7CFA218F}"/>
                </a:ext>
              </a:extLst>
            </p:cNvPr>
            <p:cNvSpPr/>
            <p:nvPr userDrawn="1"/>
          </p:nvSpPr>
          <p:spPr>
            <a:xfrm>
              <a:off x="6392591" y="1765436"/>
              <a:ext cx="2296383" cy="2179547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200" b="1" dirty="0"/>
                <a:t>CONTRIBUTION</a:t>
              </a:r>
            </a:p>
            <a:p>
              <a:r>
                <a:rPr lang="en-US" sz="1200" dirty="0">
                  <a:solidFill>
                    <a:schemeClr val="tx1"/>
                  </a:solidFill>
                </a:rPr>
                <a:t>Techniques and tools developed apply to heavy vehicles which impact critical infrastructure, military operations, and commerce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4C35AC7-582F-7D4E-ADFB-FDB003388826}"/>
                </a:ext>
              </a:extLst>
            </p:cNvPr>
            <p:cNvSpPr/>
            <p:nvPr userDrawn="1"/>
          </p:nvSpPr>
          <p:spPr>
            <a:xfrm>
              <a:off x="419100" y="4098842"/>
              <a:ext cx="4045324" cy="606508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b="1" dirty="0"/>
                <a:t>ARGONNE CAPABILITIES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2101D9A-0D44-9848-B7BE-578BE7238C03}"/>
                </a:ext>
              </a:extLst>
            </p:cNvPr>
            <p:cNvSpPr/>
            <p:nvPr userDrawn="1"/>
          </p:nvSpPr>
          <p:spPr>
            <a:xfrm>
              <a:off x="4643651" y="4098842"/>
              <a:ext cx="4045324" cy="606508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b="1" dirty="0"/>
                <a:t>FUTURE OUTLOOK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614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*Tit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358573"/>
            <a:ext cx="8372901" cy="62171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TITLE AND CONTENT 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8350" y="10841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56A010B-81D1-D941-BDE7-50CB6BFE52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859176"/>
              </p:ext>
            </p:extLst>
          </p:nvPr>
        </p:nvGraphicFramePr>
        <p:xfrm>
          <a:off x="457200" y="1518245"/>
          <a:ext cx="8372900" cy="3204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3225">
                  <a:extLst>
                    <a:ext uri="{9D8B030D-6E8A-4147-A177-3AD203B41FA5}">
                      <a16:colId xmlns:a16="http://schemas.microsoft.com/office/drawing/2014/main" val="953177877"/>
                    </a:ext>
                  </a:extLst>
                </a:gridCol>
                <a:gridCol w="2093225">
                  <a:extLst>
                    <a:ext uri="{9D8B030D-6E8A-4147-A177-3AD203B41FA5}">
                      <a16:colId xmlns:a16="http://schemas.microsoft.com/office/drawing/2014/main" val="3184500041"/>
                    </a:ext>
                  </a:extLst>
                </a:gridCol>
                <a:gridCol w="2093225">
                  <a:extLst>
                    <a:ext uri="{9D8B030D-6E8A-4147-A177-3AD203B41FA5}">
                      <a16:colId xmlns:a16="http://schemas.microsoft.com/office/drawing/2014/main" val="3933062838"/>
                    </a:ext>
                  </a:extLst>
                </a:gridCol>
                <a:gridCol w="2093225">
                  <a:extLst>
                    <a:ext uri="{9D8B030D-6E8A-4147-A177-3AD203B41FA5}">
                      <a16:colId xmlns:a16="http://schemas.microsoft.com/office/drawing/2014/main" val="434370605"/>
                    </a:ext>
                  </a:extLst>
                </a:gridCol>
              </a:tblGrid>
              <a:tr h="10681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385294"/>
                  </a:ext>
                </a:extLst>
              </a:tr>
              <a:tr h="106812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461716"/>
                  </a:ext>
                </a:extLst>
              </a:tr>
              <a:tr h="106812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438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893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Columns-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20763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397181"/>
            <a:ext cx="4023360" cy="3317081"/>
          </a:xfr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00588" y="1397181"/>
            <a:ext cx="4023360" cy="3317081"/>
          </a:xfr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Two-column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</p:spTree>
    <p:extLst>
      <p:ext uri="{BB962C8B-B14F-4D97-AF65-F5344CB8AC3E}">
        <p14:creationId xmlns:p14="http://schemas.microsoft.com/office/powerpoint/2010/main" val="262716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Columns-TWO w/boxed 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0895" y="1840702"/>
            <a:ext cx="4114800" cy="287691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4875" y="1840702"/>
            <a:ext cx="4114800" cy="287691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714875" y="1406047"/>
            <a:ext cx="4114800" cy="46574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  <a:noFill/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60895" y="1406047"/>
            <a:ext cx="4114800" cy="46574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  <a:effectLst/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Two-column CONTENT slide</a:t>
            </a:r>
            <a:br>
              <a:rPr lang="en-US" dirty="0"/>
            </a:br>
            <a:r>
              <a:rPr lang="en-US" dirty="0"/>
              <a:t>with box treatment</a:t>
            </a:r>
          </a:p>
        </p:txBody>
      </p:sp>
    </p:spTree>
    <p:extLst>
      <p:ext uri="{BB962C8B-B14F-4D97-AF65-F5344CB8AC3E}">
        <p14:creationId xmlns:p14="http://schemas.microsoft.com/office/powerpoint/2010/main" val="20332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2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D251620B-FC18-4146-9BF7-244077EE7563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0665" y="4794647"/>
            <a:ext cx="1044942" cy="29833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358378"/>
            <a:ext cx="8372901" cy="62171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Headline in all caps </a:t>
            </a:r>
            <a:r>
              <a:rPr lang="en-US" dirty="0" err="1"/>
              <a:t>28pt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preferred as one or two 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393826"/>
            <a:ext cx="8372901" cy="3317081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dirty="0"/>
              <a:t>Click to add 1st-level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0" y="-2"/>
            <a:ext cx="228600" cy="51435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z="100">
              <a:solidFill>
                <a:schemeClr val="accent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1" y="4827084"/>
            <a:ext cx="1418753" cy="1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098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26" r:id="rId2"/>
    <p:sldLayoutId id="2147483827" r:id="rId3"/>
    <p:sldLayoutId id="2147483828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  <p:sldLayoutId id="2147483807" r:id="rId17"/>
    <p:sldLayoutId id="2147483808" r:id="rId18"/>
    <p:sldLayoutId id="2147483809" r:id="rId19"/>
    <p:sldLayoutId id="2147483811" r:id="rId20"/>
    <p:sldLayoutId id="2147483812" r:id="rId21"/>
    <p:sldLayoutId id="2147483813" r:id="rId22"/>
    <p:sldLayoutId id="2147483814" r:id="rId23"/>
    <p:sldLayoutId id="2147483815" r:id="rId24"/>
    <p:sldLayoutId id="2147483816" r:id="rId25"/>
    <p:sldLayoutId id="2147483817" r:id="rId26"/>
    <p:sldLayoutId id="2147483818" r:id="rId27"/>
    <p:sldLayoutId id="2147483819" r:id="rId28"/>
    <p:sldLayoutId id="2147483820" r:id="rId29"/>
    <p:sldLayoutId id="2147483821" r:id="rId30"/>
    <p:sldLayoutId id="2147483822" r:id="rId31"/>
    <p:sldLayoutId id="2147483829" r:id="rId3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457200" rtl="0" eaLnBrk="1" latinLnBrk="0" hangingPunct="1">
        <a:lnSpc>
          <a:spcPct val="95000"/>
        </a:lnSpc>
        <a:spcBef>
          <a:spcPct val="0"/>
        </a:spcBef>
        <a:buNone/>
        <a:defRPr sz="2800" b="1" i="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3038" indent="-173038" algn="l" defTabSz="457200" rtl="0" eaLnBrk="1" latinLnBrk="0" hangingPunct="1">
        <a:spcBef>
          <a:spcPts val="600"/>
        </a:spcBef>
        <a:spcAft>
          <a:spcPts val="0"/>
        </a:spcAft>
        <a:buFont typeface="Wingdings" pitchFamily="2" charset="2"/>
        <a:buChar char="§"/>
        <a:defRPr sz="1800" kern="1200" baseline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20700" indent="-236538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803275" indent="-187325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087438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»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564">
          <p15:clr>
            <a:srgbClr val="F26B43"/>
          </p15:clr>
        </p15:guide>
        <p15:guide id="4" pos="5568">
          <p15:clr>
            <a:srgbClr val="F26B43"/>
          </p15:clr>
        </p15:guide>
        <p15:guide id="5" orient="horz" pos="2964">
          <p15:clr>
            <a:srgbClr val="F26B43"/>
          </p15:clr>
        </p15:guide>
        <p15:guide id="6" orient="horz" pos="1720">
          <p15:clr>
            <a:srgbClr val="F26B43"/>
          </p15:clr>
        </p15:guide>
        <p15:guide id="7" orient="horz" pos="876">
          <p15:clr>
            <a:srgbClr val="F26B43"/>
          </p15:clr>
        </p15:guide>
        <p15:guide id="8" orient="horz" pos="3180" userDrawn="1">
          <p15:clr>
            <a:srgbClr val="F26B43"/>
          </p15:clr>
        </p15:guide>
        <p15:guide id="9" pos="2880" userDrawn="1">
          <p15:clr>
            <a:srgbClr val="F26B43"/>
          </p15:clr>
        </p15:guide>
        <p15:guide id="10" orient="horz" pos="3156" userDrawn="1">
          <p15:clr>
            <a:srgbClr val="F26B43"/>
          </p15:clr>
        </p15:guide>
        <p15:guide id="11" pos="2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DB2503F8-B3DE-466F-AA44-760B9448B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66825"/>
            <a:ext cx="9143999" cy="2029968"/>
          </a:xfrm>
          <a:noFill/>
        </p:spPr>
        <p:txBody>
          <a:bodyPr/>
          <a:lstStyle/>
          <a:p>
            <a:r>
              <a:rPr lang="en-US" dirty="0"/>
              <a:t>ATLAS Accelerator Science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9E6485A-A7F3-41F6-A43F-AC2C9C807F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Clayton Dickerson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4447F59-06B2-4EE0-BF54-92565E6D789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ATLAS Technical Manager</a:t>
            </a:r>
          </a:p>
          <a:p>
            <a:endParaRPr lang="en-US" dirty="0"/>
          </a:p>
          <a:p>
            <a:r>
              <a:rPr lang="en-US" dirty="0"/>
              <a:t>15-Nov 2022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2194E98-A27D-4F6A-B09B-3CE6F4BBE8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0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4">
            <a:extLst>
              <a:ext uri="{FF2B5EF4-FFF2-40B4-BE49-F238E27FC236}">
                <a16:creationId xmlns:a16="http://schemas.microsoft.com/office/drawing/2014/main" id="{1D68DF72-9289-4178-A780-F550993D26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207011"/>
            <a:ext cx="4493367" cy="3370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Actinide target development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3644A13F-6649-497D-98D9-68D617280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2" y="1395284"/>
            <a:ext cx="4421716" cy="3317082"/>
          </a:xfrm>
        </p:spPr>
        <p:txBody>
          <a:bodyPr/>
          <a:lstStyle/>
          <a:p>
            <a:r>
              <a:rPr lang="en-US" dirty="0"/>
              <a:t>Target determines fission fragment distribution</a:t>
            </a:r>
          </a:p>
          <a:p>
            <a:r>
              <a:rPr lang="en-US" baseline="30000" dirty="0"/>
              <a:t>235</a:t>
            </a:r>
            <a:r>
              <a:rPr lang="en-US" dirty="0"/>
              <a:t>U at 93% purity available, and planned to be first target</a:t>
            </a:r>
          </a:p>
          <a:p>
            <a:r>
              <a:rPr lang="en-US" baseline="30000" dirty="0"/>
              <a:t>239</a:t>
            </a:r>
            <a:r>
              <a:rPr lang="en-US" dirty="0"/>
              <a:t>Pu, </a:t>
            </a:r>
            <a:r>
              <a:rPr lang="en-US" baseline="30000" dirty="0"/>
              <a:t>242m</a:t>
            </a:r>
            <a:r>
              <a:rPr lang="en-US" dirty="0"/>
              <a:t>Am and other fissionable isotopes are available but more difficult to handle</a:t>
            </a:r>
          </a:p>
          <a:p>
            <a:r>
              <a:rPr lang="en-US" dirty="0"/>
              <a:t>Opportunity to develop separation, fabrication, and handling techniques to “tune” the </a:t>
            </a:r>
            <a:r>
              <a:rPr lang="en-US" dirty="0" err="1"/>
              <a:t>nuCARIBU</a:t>
            </a:r>
            <a:r>
              <a:rPr lang="en-US" dirty="0"/>
              <a:t> output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5923F-4C1F-4860-AB4E-6402D25E0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intensity Delivery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5648A-EC77-45AE-BE33-B46AEA02D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 intensity beams are essential for lower cross-section, longer experiments</a:t>
            </a:r>
          </a:p>
          <a:p>
            <a:pPr lvl="1"/>
            <a:r>
              <a:rPr lang="en-US" dirty="0"/>
              <a:t>Multi-nucleon transfer reactions</a:t>
            </a:r>
          </a:p>
          <a:p>
            <a:pPr lvl="1"/>
            <a:r>
              <a:rPr lang="en-US" dirty="0"/>
              <a:t>Super heavy element spectroscopy</a:t>
            </a:r>
          </a:p>
          <a:p>
            <a:pPr lvl="1"/>
            <a:r>
              <a:rPr lang="en-US" dirty="0"/>
              <a:t>In-flight production</a:t>
            </a:r>
          </a:p>
          <a:p>
            <a:r>
              <a:rPr lang="en-US" dirty="0"/>
              <a:t>Beam power lost to superconducting solenoids and cavities, especially at lower energies, is limiting</a:t>
            </a:r>
          </a:p>
          <a:p>
            <a:r>
              <a:rPr lang="en-US" dirty="0"/>
              <a:t>We have transported ~7 </a:t>
            </a:r>
            <a:r>
              <a:rPr lang="en-US" dirty="0" err="1"/>
              <a:t>p</a:t>
            </a:r>
            <a:r>
              <a:rPr lang="en-US" dirty="0" err="1">
                <a:latin typeface="Symbol" panose="05050102010706020507" pitchFamily="18" charset="2"/>
                <a:cs typeface="Symap" panose="00000400000000000000" pitchFamily="2" charset="0"/>
              </a:rPr>
              <a:t>m</a:t>
            </a:r>
            <a:r>
              <a:rPr lang="en-US" dirty="0" err="1"/>
              <a:t>A</a:t>
            </a:r>
            <a:r>
              <a:rPr lang="en-US" dirty="0"/>
              <a:t> mid-mass beam but only ~1 </a:t>
            </a:r>
            <a:r>
              <a:rPr lang="en-US" dirty="0" err="1"/>
              <a:t>p</a:t>
            </a:r>
            <a:r>
              <a:rPr lang="en-US" dirty="0" err="1">
                <a:latin typeface="Symbol" panose="05050102010706020507" pitchFamily="18" charset="2"/>
              </a:rPr>
              <a:t>m</a:t>
            </a:r>
            <a:r>
              <a:rPr lang="en-US" dirty="0" err="1"/>
              <a:t>A</a:t>
            </a:r>
            <a:r>
              <a:rPr lang="en-US" dirty="0"/>
              <a:t> of heavy beams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AE2A4C-1348-4002-8DE2-9C6404C7FF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EF078B-A214-4178-8B15-07E695412EC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61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9D6DB-1193-4A28-9CC4-F2DD28C25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Intensity Delivery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45D55-1E98-4219-8100-670DA7ACB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are developing a holistic facility plan </a:t>
            </a:r>
          </a:p>
          <a:p>
            <a:pPr lvl="1"/>
            <a:r>
              <a:rPr lang="en-US" dirty="0"/>
              <a:t>ECR source improvements</a:t>
            </a:r>
          </a:p>
          <a:p>
            <a:pPr lvl="1"/>
            <a:r>
              <a:rPr lang="en-US" dirty="0"/>
              <a:t>Implement additional single cavity buncher</a:t>
            </a:r>
          </a:p>
          <a:p>
            <a:pPr lvl="1"/>
            <a:r>
              <a:rPr lang="en-US" dirty="0"/>
              <a:t>Investigate and develop 12 MHz chopper to remove satellite bunches from the RFQ</a:t>
            </a:r>
          </a:p>
          <a:p>
            <a:pPr lvl="1"/>
            <a:r>
              <a:rPr lang="en-US" dirty="0"/>
              <a:t>Replace remaining 3 cryomodules of split ring resonators with one cryomodule of world-class quarter wave resonators</a:t>
            </a:r>
          </a:p>
          <a:p>
            <a:pPr lvl="1"/>
            <a:r>
              <a:rPr lang="en-US" dirty="0"/>
              <a:t>Instrumentation and machine protection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60D59A-AFE1-403C-A338-100CD053AD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4B7A9A-D52B-42A2-9997-9356FC0515E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94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>
            <a:extLst>
              <a:ext uri="{FF2B5EF4-FFF2-40B4-BE49-F238E27FC236}">
                <a16:creationId xmlns:a16="http://schemas.microsoft.com/office/drawing/2014/main" id="{FC2DC0BB-0791-41CF-9000-4DE7F3B51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721" y="2384718"/>
            <a:ext cx="4444279" cy="2225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CBBE35-3E5C-4CE8-A549-209533F37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ATLAS In-flight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A7061-0E3C-4640-8904-275D75303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019618"/>
            <a:ext cx="8372901" cy="3692748"/>
          </a:xfrm>
        </p:spPr>
        <p:txBody>
          <a:bodyPr/>
          <a:lstStyle/>
          <a:p>
            <a:r>
              <a:rPr lang="en-US" dirty="0"/>
              <a:t>Low mass RIB production via in-flight method</a:t>
            </a:r>
          </a:p>
          <a:p>
            <a:r>
              <a:rPr lang="en-US" dirty="0"/>
              <a:t>Achromatic magnetic chicane followed by RF </a:t>
            </a:r>
            <a:r>
              <a:rPr lang="en-US" dirty="0" err="1"/>
              <a:t>rebuncher</a:t>
            </a:r>
            <a:r>
              <a:rPr lang="en-US" dirty="0"/>
              <a:t> and sweeper</a:t>
            </a:r>
          </a:p>
          <a:p>
            <a:pPr lvl="1"/>
            <a:r>
              <a:rPr lang="en-US" dirty="0"/>
              <a:t>Momentum selection followed by velocity selection</a:t>
            </a:r>
          </a:p>
          <a:p>
            <a:r>
              <a:rPr lang="en-US" dirty="0"/>
              <a:t>RAISOR chicane was installed and commissioned in 2018</a:t>
            </a:r>
          </a:p>
          <a:p>
            <a:r>
              <a:rPr lang="en-US" dirty="0"/>
              <a:t>Improvements will come with higher intensities </a:t>
            </a:r>
            <a:br>
              <a:rPr lang="en-US" dirty="0"/>
            </a:br>
            <a:r>
              <a:rPr lang="en-US" dirty="0"/>
              <a:t>and better selection</a:t>
            </a:r>
          </a:p>
          <a:p>
            <a:pPr lvl="1"/>
            <a:r>
              <a:rPr lang="en-US" dirty="0"/>
              <a:t>Higher power targets – gas cell windows; </a:t>
            </a:r>
            <a:br>
              <a:rPr lang="en-US" dirty="0"/>
            </a:br>
            <a:r>
              <a:rPr lang="en-US" dirty="0"/>
              <a:t>rotating and/or cooled thin films</a:t>
            </a:r>
          </a:p>
          <a:p>
            <a:pPr lvl="1"/>
            <a:r>
              <a:rPr lang="en-US" dirty="0"/>
              <a:t>Higher intensity beams</a:t>
            </a:r>
          </a:p>
          <a:p>
            <a:pPr lvl="1"/>
            <a:r>
              <a:rPr lang="en-US" dirty="0"/>
              <a:t>Modern, high field single cavity </a:t>
            </a:r>
            <a:br>
              <a:rPr lang="en-US" dirty="0"/>
            </a:br>
            <a:r>
              <a:rPr lang="en-US" dirty="0"/>
              <a:t>cryomodule </a:t>
            </a:r>
            <a:r>
              <a:rPr lang="en-US" dirty="0" err="1"/>
              <a:t>rebuncher</a:t>
            </a:r>
            <a:r>
              <a:rPr lang="en-US" dirty="0"/>
              <a:t> to time focus </a:t>
            </a:r>
            <a:br>
              <a:rPr lang="en-US" dirty="0"/>
            </a:br>
            <a:r>
              <a:rPr lang="en-US" dirty="0"/>
              <a:t>beam at RF sweeper for better </a:t>
            </a:r>
            <a:br>
              <a:rPr lang="en-US" dirty="0"/>
            </a:br>
            <a:r>
              <a:rPr lang="en-US" dirty="0"/>
              <a:t>separation of contaminants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7FA39E-23E8-468E-838B-FD5ED0182C4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85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759F0B-9871-40CB-B80C-D35C50DDE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988" y="1863121"/>
            <a:ext cx="6272910" cy="32803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8A3654-3642-417F-95D5-6EEC696BA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Helium Recovery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9A976-D8D3-4213-87CE-610DCC4C4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019618"/>
            <a:ext cx="8372901" cy="3692748"/>
          </a:xfrm>
        </p:spPr>
        <p:txBody>
          <a:bodyPr/>
          <a:lstStyle/>
          <a:p>
            <a:r>
              <a:rPr lang="en-US" dirty="0"/>
              <a:t>Helium shortages and price volatility challenge reliable accelerator operations</a:t>
            </a:r>
          </a:p>
          <a:p>
            <a:r>
              <a:rPr lang="en-US" dirty="0"/>
              <a:t>Recently the ATLAS cryogenics group developed and implemented a lab-wide plan to collect, purify, and re-liquify He gas for on-site use</a:t>
            </a:r>
          </a:p>
          <a:p>
            <a:r>
              <a:rPr lang="en-US" dirty="0"/>
              <a:t>This is an opportunity for the community to develop low power, </a:t>
            </a:r>
            <a:br>
              <a:rPr lang="en-US" dirty="0"/>
            </a:br>
            <a:r>
              <a:rPr lang="en-US" dirty="0"/>
              <a:t>low consumption, high performance technologies</a:t>
            </a:r>
          </a:p>
          <a:p>
            <a:r>
              <a:rPr lang="en-US" dirty="0"/>
              <a:t>Different organizations have a variety </a:t>
            </a:r>
            <a:br>
              <a:rPr lang="en-US" dirty="0"/>
            </a:br>
            <a:r>
              <a:rPr lang="en-US" dirty="0"/>
              <a:t>of priorities and resources</a:t>
            </a:r>
          </a:p>
          <a:p>
            <a:r>
              <a:rPr lang="en-US" dirty="0"/>
              <a:t>A community-wide approach </a:t>
            </a:r>
            <a:br>
              <a:rPr lang="en-US" dirty="0"/>
            </a:br>
            <a:r>
              <a:rPr lang="en-US" dirty="0"/>
              <a:t>would help coordinate </a:t>
            </a:r>
            <a:br>
              <a:rPr lang="en-US" dirty="0"/>
            </a:br>
            <a:r>
              <a:rPr lang="en-US" dirty="0"/>
              <a:t>and align efforts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38AACB-47D8-487C-B12D-A61672D482E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506B98-69C0-420A-89A0-FF6AB627B13C}"/>
              </a:ext>
            </a:extLst>
          </p:cNvPr>
          <p:cNvSpPr txBox="1"/>
          <p:nvPr/>
        </p:nvSpPr>
        <p:spPr>
          <a:xfrm>
            <a:off x="7129235" y="4288364"/>
            <a:ext cx="2005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4” copper piping installed to transfer He exhaust</a:t>
            </a:r>
          </a:p>
        </p:txBody>
      </p:sp>
    </p:spTree>
    <p:extLst>
      <p:ext uri="{BB962C8B-B14F-4D97-AF65-F5344CB8AC3E}">
        <p14:creationId xmlns:p14="http://schemas.microsoft.com/office/powerpoint/2010/main" val="188887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C096A-0627-4D63-9C4C-FC89C3E06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F0428-5141-489F-AEC2-907D63AC4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019618"/>
            <a:ext cx="8372901" cy="3692748"/>
          </a:xfrm>
        </p:spPr>
        <p:txBody>
          <a:bodyPr/>
          <a:lstStyle/>
          <a:p>
            <a:r>
              <a:rPr lang="en-US" dirty="0"/>
              <a:t>ATLAS is positioned to support the physics of the low energy community via large initiatives like the Multi-user upgrade, </a:t>
            </a:r>
            <a:r>
              <a:rPr lang="en-US" dirty="0" err="1"/>
              <a:t>nuCARIBU</a:t>
            </a:r>
            <a:r>
              <a:rPr lang="en-US" dirty="0"/>
              <a:t>, and high intensity delivery improvements</a:t>
            </a:r>
          </a:p>
          <a:p>
            <a:r>
              <a:rPr lang="en-US" dirty="0"/>
              <a:t>Compact, low-power single cavity cryomodules are needed several places to provide needed performance and flexibility</a:t>
            </a:r>
          </a:p>
          <a:p>
            <a:pPr lvl="1"/>
            <a:r>
              <a:rPr lang="en-US" dirty="0"/>
              <a:t>Low energy bunching of high intensity beams</a:t>
            </a:r>
          </a:p>
          <a:p>
            <a:pPr lvl="1"/>
            <a:r>
              <a:rPr lang="en-US" dirty="0"/>
              <a:t>Re-bunching of in-flight beams</a:t>
            </a:r>
          </a:p>
          <a:p>
            <a:pPr lvl="1"/>
            <a:r>
              <a:rPr lang="en-US" dirty="0"/>
              <a:t>Energy adjustment for Area 2 experiments during multi-user operation</a:t>
            </a:r>
          </a:p>
          <a:p>
            <a:r>
              <a:rPr lang="en-US" dirty="0" err="1"/>
              <a:t>Targetry</a:t>
            </a:r>
            <a:r>
              <a:rPr lang="en-US" dirty="0"/>
              <a:t> developments are needed for </a:t>
            </a:r>
            <a:r>
              <a:rPr lang="en-US" dirty="0" err="1"/>
              <a:t>nuCARIBU</a:t>
            </a:r>
            <a:r>
              <a:rPr lang="en-US" dirty="0"/>
              <a:t> flexibility and in-flight production improvements</a:t>
            </a:r>
          </a:p>
          <a:p>
            <a:r>
              <a:rPr lang="en-US" dirty="0"/>
              <a:t>Coordinated helium conservation and recovery efforts will ensure sustainable accelerator operations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FB95AD-8CBA-4FCB-A3DF-A022E0E66C6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29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D5C16-FE95-4A52-B6CD-E9CDD691A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241FC-264F-4315-BEC8-C06F38862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ATLAS overview and strategy</a:t>
            </a:r>
          </a:p>
          <a:p>
            <a:r>
              <a:rPr lang="en-US" dirty="0"/>
              <a:t>Major projects</a:t>
            </a:r>
          </a:p>
          <a:p>
            <a:r>
              <a:rPr lang="en-US" dirty="0"/>
              <a:t>High intensity beam delivery</a:t>
            </a:r>
          </a:p>
          <a:p>
            <a:r>
              <a:rPr lang="en-US" dirty="0"/>
              <a:t>In-flight improvements</a:t>
            </a:r>
          </a:p>
          <a:p>
            <a:r>
              <a:rPr lang="en-US" dirty="0"/>
              <a:t>Helium recovery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6C3E4F-24AB-4BA7-BC18-51A1E9B15B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6E1051-0454-4184-B68C-0EDA0F18096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11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D27FE18-48AD-45ED-BE61-1F9FCAC30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231" y="1156228"/>
            <a:ext cx="7906871" cy="35561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18D6AA-EFE8-4D05-92E0-866978454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ATLAS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599D3-66C4-4B56-8C1C-C6D42F295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019618"/>
            <a:ext cx="8372901" cy="3692748"/>
          </a:xfrm>
        </p:spPr>
        <p:txBody>
          <a:bodyPr/>
          <a:lstStyle/>
          <a:p>
            <a:r>
              <a:rPr lang="en-US" dirty="0"/>
              <a:t>Focus on high intensity stable beams at energies up to 10-20 MeV/u</a:t>
            </a:r>
          </a:p>
          <a:p>
            <a:r>
              <a:rPr lang="en-US" dirty="0"/>
              <a:t>Light in-flight radioactive beams with RAISOR</a:t>
            </a:r>
          </a:p>
          <a:p>
            <a:r>
              <a:rPr lang="en-US" dirty="0"/>
              <a:t>Heavy n-rich beams from CARIBU</a:t>
            </a:r>
          </a:p>
          <a:p>
            <a:r>
              <a:rPr lang="en-US" dirty="0"/>
              <a:t>Deliver ~6000 </a:t>
            </a:r>
            <a:r>
              <a:rPr lang="en-US" dirty="0" err="1"/>
              <a:t>hrs</a:t>
            </a:r>
            <a:r>
              <a:rPr lang="en-US" dirty="0"/>
              <a:t>/year with ~1 experiment/week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1032A0-A30F-45EF-968E-E029B914C30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51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BDDCE-D957-487F-AA5D-6B33A5D2A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ATLAS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4B878-CE95-431C-9E61-2A2CAAD06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a general trend of exploring rarer physics with</a:t>
            </a:r>
          </a:p>
          <a:p>
            <a:pPr lvl="1"/>
            <a:r>
              <a:rPr lang="en-US" dirty="0"/>
              <a:t>Lower cross-section reactions</a:t>
            </a:r>
          </a:p>
          <a:p>
            <a:pPr lvl="1"/>
            <a:r>
              <a:rPr lang="en-US" dirty="0"/>
              <a:t>More challenging beam production</a:t>
            </a:r>
          </a:p>
          <a:p>
            <a:pPr lvl="1"/>
            <a:r>
              <a:rPr lang="en-US" dirty="0"/>
              <a:t>Or both</a:t>
            </a:r>
          </a:p>
          <a:p>
            <a:r>
              <a:rPr lang="en-US" dirty="0"/>
              <a:t>Almost 600 days of beam time were requested at the May 2022 PAC meeting</a:t>
            </a:r>
          </a:p>
          <a:p>
            <a:r>
              <a:rPr lang="en-US" dirty="0"/>
              <a:t>To address the high demand</a:t>
            </a:r>
          </a:p>
          <a:p>
            <a:pPr lvl="1"/>
            <a:r>
              <a:rPr lang="en-US" dirty="0"/>
              <a:t>Implementing the Multi-User Upgrade will enable two experiments to run simultaneously</a:t>
            </a:r>
          </a:p>
          <a:p>
            <a:pPr lvl="1"/>
            <a:r>
              <a:rPr lang="en-US" dirty="0"/>
              <a:t>ATLAS will continue to develop high intensity stable beam capabilities</a:t>
            </a:r>
          </a:p>
          <a:p>
            <a:pPr lvl="1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E2350D-A316-4E0D-B00E-992F602885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5D6692-B10B-430E-83B7-B66C6DED568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15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4A591-25BC-4E6C-8708-47DA6FB46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ATLAS Multi-user upgrade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E643B79-CAC6-4780-B5E9-084FAAC0C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EBIS beams represents 1-3% duty factor</a:t>
            </a:r>
          </a:p>
          <a:p>
            <a:r>
              <a:rPr lang="en-US" sz="1600" dirty="0"/>
              <a:t>Combine pulsed EBIS beam with ECR beam</a:t>
            </a:r>
          </a:p>
          <a:p>
            <a:pPr lvl="1"/>
            <a:r>
              <a:rPr lang="en-US" sz="1600" dirty="0"/>
              <a:t>Address high demand on facility</a:t>
            </a:r>
          </a:p>
          <a:p>
            <a:pPr lvl="1"/>
            <a:r>
              <a:rPr lang="en-US" sz="1600" dirty="0"/>
              <a:t>Enable long duration </a:t>
            </a:r>
            <a:br>
              <a:rPr lang="en-US" sz="1600" dirty="0"/>
            </a:br>
            <a:r>
              <a:rPr lang="en-US" sz="1600" dirty="0"/>
              <a:t>experiments</a:t>
            </a:r>
          </a:p>
          <a:p>
            <a:pPr lvl="1"/>
            <a:r>
              <a:rPr lang="en-US" sz="1600" dirty="0"/>
              <a:t>Maximize efficient </a:t>
            </a:r>
            <a:br>
              <a:rPr lang="en-US" sz="1600" dirty="0"/>
            </a:br>
            <a:r>
              <a:rPr lang="en-US" sz="1600" dirty="0"/>
              <a:t>accelerator usage</a:t>
            </a:r>
          </a:p>
          <a:p>
            <a:r>
              <a:rPr lang="en-US" sz="1600" dirty="0"/>
              <a:t>Either pulse (long or short) </a:t>
            </a:r>
            <a:br>
              <a:rPr lang="en-US" sz="1600" dirty="0"/>
            </a:br>
            <a:r>
              <a:rPr lang="en-US" sz="1600" dirty="0"/>
              <a:t>can be delivered to both target areas</a:t>
            </a:r>
          </a:p>
          <a:p>
            <a:r>
              <a:rPr lang="en-US" sz="1600" dirty="0"/>
              <a:t>This scheme is based on reliable, </a:t>
            </a:r>
            <a:br>
              <a:rPr lang="en-US" sz="1600" dirty="0"/>
            </a:br>
            <a:r>
              <a:rPr lang="en-US" sz="1600" dirty="0"/>
              <a:t>consistent ECR2 and CARIBU/EBIS </a:t>
            </a:r>
            <a:br>
              <a:rPr lang="en-US" sz="1600" dirty="0"/>
            </a:br>
            <a:r>
              <a:rPr lang="en-US" sz="1600" dirty="0"/>
              <a:t>operation</a:t>
            </a:r>
          </a:p>
          <a:p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A7A21D-0CBD-4EB5-B4CB-F1C8365BD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328" y="2258571"/>
            <a:ext cx="5334796" cy="2337336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DE2A20-EAA3-4FD1-84FA-1AD9C16CEF3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21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5337554-CEC5-462A-95A5-69B8B76C9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453" y="2671781"/>
            <a:ext cx="3215869" cy="13762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21695D-6E45-44D1-BA8D-FA1EEE3E7343}"/>
              </a:ext>
            </a:extLst>
          </p:cNvPr>
          <p:cNvSpPr txBox="1"/>
          <p:nvPr/>
        </p:nvSpPr>
        <p:spPr>
          <a:xfrm>
            <a:off x="6122992" y="4079672"/>
            <a:ext cx="2911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Field pulse profile – rise/fall &amp; stability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1A6461-3E87-47D7-BCB0-CF36BEA04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sz="2800" dirty="0"/>
              <a:t>Switchyard Kicker Development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6C77C-D372-4BD6-920C-9A5BB6AC7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095482"/>
            <a:ext cx="5378823" cy="3616884"/>
          </a:xfrm>
        </p:spPr>
        <p:txBody>
          <a:bodyPr/>
          <a:lstStyle/>
          <a:p>
            <a:r>
              <a:rPr lang="en-US" dirty="0"/>
              <a:t>Pulsed switching magnet needed to separate interleaved beams</a:t>
            </a:r>
          </a:p>
          <a:p>
            <a:r>
              <a:rPr lang="en-US" dirty="0"/>
              <a:t>Multi-User requirements pushing state-of-the art capabilities</a:t>
            </a:r>
          </a:p>
          <a:p>
            <a:r>
              <a:rPr lang="en-US" dirty="0"/>
              <a:t>Field stability and repeatability are important in the flat-top and between pulses</a:t>
            </a:r>
          </a:p>
          <a:p>
            <a:r>
              <a:rPr lang="en-US" dirty="0"/>
              <a:t>Challenges and opportunities</a:t>
            </a:r>
          </a:p>
          <a:p>
            <a:pPr lvl="1"/>
            <a:r>
              <a:rPr lang="en-US" dirty="0"/>
              <a:t>Magnetic materials</a:t>
            </a:r>
          </a:p>
          <a:p>
            <a:pPr lvl="1"/>
            <a:r>
              <a:rPr lang="en-US" dirty="0"/>
              <a:t>Magnet fabrication</a:t>
            </a:r>
          </a:p>
          <a:p>
            <a:pPr lvl="1"/>
            <a:r>
              <a:rPr lang="en-US" dirty="0"/>
              <a:t>Power supply development</a:t>
            </a:r>
          </a:p>
          <a:p>
            <a:r>
              <a:rPr lang="en-US" dirty="0"/>
              <a:t>Pulsed magnetic systems needed for heavy ion radiation therapy as well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B390DE-11BD-44F1-8D83-E6A190A35C9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A50C63-FCFD-45D2-8CA5-8437786757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" r="19957"/>
          <a:stretch/>
        </p:blipFill>
        <p:spPr>
          <a:xfrm>
            <a:off x="6165977" y="1171545"/>
            <a:ext cx="2520822" cy="150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99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3C35E-9A76-4131-8807-AB772ED83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CARIBU Status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352894-C51B-4D8F-874C-09472AD03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Source needs to be changed roughly every 3 years and it has proven very challenging to obtain a good thin </a:t>
            </a:r>
            <a:r>
              <a:rPr lang="en-US" baseline="30000" dirty="0"/>
              <a:t>252</a:t>
            </a:r>
            <a:r>
              <a:rPr lang="en-US" dirty="0"/>
              <a:t>Cf source</a:t>
            </a:r>
          </a:p>
          <a:p>
            <a:r>
              <a:rPr lang="en-US" dirty="0"/>
              <a:t>The current plate was deposited in 2017 and</a:t>
            </a:r>
            <a:br>
              <a:rPr lang="en-US" dirty="0"/>
            </a:br>
            <a:r>
              <a:rPr lang="en-US" dirty="0"/>
              <a:t> installed in May 2018</a:t>
            </a:r>
          </a:p>
          <a:p>
            <a:pPr lvl="1"/>
            <a:r>
              <a:rPr lang="en-US" dirty="0"/>
              <a:t>Originally 0.52 Ci with 40-50% release</a:t>
            </a:r>
          </a:p>
          <a:p>
            <a:r>
              <a:rPr lang="en-US" dirty="0"/>
              <a:t>Next ~5 attempts yielded no usable deposits</a:t>
            </a:r>
          </a:p>
          <a:p>
            <a:r>
              <a:rPr lang="en-US" dirty="0"/>
              <a:t>Current yield: ~2 x 10</a:t>
            </a:r>
            <a:r>
              <a:rPr lang="en-US" baseline="30000" dirty="0"/>
              <a:t>7</a:t>
            </a:r>
            <a:r>
              <a:rPr lang="en-US" dirty="0"/>
              <a:t> fissions/sec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E26288-787E-460F-A2BF-8480BF1359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CARIBU beams are a cornerstone for multi-user operation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0C89E3-1889-4A78-B231-983FAD728529}"/>
              </a:ext>
            </a:extLst>
          </p:cNvPr>
          <p:cNvSpPr txBox="1"/>
          <p:nvPr/>
        </p:nvSpPr>
        <p:spPr>
          <a:xfrm>
            <a:off x="1767840" y="3722179"/>
            <a:ext cx="5608320" cy="883832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sz="1600" b="1" i="1" dirty="0">
                <a:solidFill>
                  <a:schemeClr val="accent2"/>
                </a:solidFill>
                <a:cs typeface="Arial" charset="0"/>
                <a:sym typeface="Wingdings" panose="05000000000000000000" pitchFamily="2" charset="2"/>
              </a:rPr>
              <a:t>Solution: </a:t>
            </a:r>
            <a:r>
              <a:rPr lang="en-US" sz="1600" b="1" i="1" dirty="0" err="1">
                <a:solidFill>
                  <a:srgbClr val="FF0000"/>
                </a:solidFill>
                <a:cs typeface="Arial" charset="0"/>
                <a:sym typeface="Wingdings" panose="05000000000000000000" pitchFamily="2" charset="2"/>
              </a:rPr>
              <a:t>nuCARIBU</a:t>
            </a:r>
            <a:r>
              <a:rPr lang="en-US" sz="1600" b="1" i="1" dirty="0">
                <a:solidFill>
                  <a:schemeClr val="accent2"/>
                </a:solidFill>
                <a:cs typeface="Arial" charset="0"/>
                <a:sym typeface="Wingdings" panose="05000000000000000000" pitchFamily="2" charset="2"/>
              </a:rPr>
              <a:t>, a </a:t>
            </a:r>
            <a:r>
              <a:rPr lang="en-US" sz="1600" b="1" i="1" dirty="0">
                <a:solidFill>
                  <a:srgbClr val="FF0000"/>
                </a:solidFill>
                <a:cs typeface="Arial" charset="0"/>
                <a:sym typeface="Wingdings" panose="05000000000000000000" pitchFamily="2" charset="2"/>
              </a:rPr>
              <a:t>neutron-generator-based</a:t>
            </a:r>
            <a:r>
              <a:rPr lang="en-US" sz="1600" b="1" i="1" dirty="0">
                <a:solidFill>
                  <a:schemeClr val="accent2"/>
                </a:solidFill>
                <a:cs typeface="Arial" charset="0"/>
                <a:sym typeface="Wingdings" panose="05000000000000000000" pitchFamily="2" charset="2"/>
              </a:rPr>
              <a:t> source of fission fragments to obtain more reliable and higher intensity access to fission products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5125EE-E9AE-4202-9639-4D4053BCDC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9174" y="1888888"/>
            <a:ext cx="1786904" cy="1339687"/>
          </a:xfrm>
          <a:prstGeom prst="rect">
            <a:avLst/>
          </a:prstGeom>
          <a:ln w="28575">
            <a:solidFill>
              <a:srgbClr val="0082CA"/>
            </a:solidFill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9635EE-4E64-4443-8691-072C1A1737F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33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39B611-80C8-4795-A31F-1A689BDFF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094" y="2617470"/>
            <a:ext cx="5822760" cy="23063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3ABACD-D540-410B-81E9-AF163C8F4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/>
              <a:t>nu</a:t>
            </a:r>
            <a:r>
              <a:rPr lang="en-US" dirty="0" err="1"/>
              <a:t>CARIBU</a:t>
            </a:r>
            <a:r>
              <a:rPr lang="en-US" dirty="0"/>
              <a:t>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D1354-DF52-4516-8004-9514481D2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2" y="1023156"/>
            <a:ext cx="6726842" cy="3689210"/>
          </a:xfrm>
        </p:spPr>
        <p:txBody>
          <a:bodyPr/>
          <a:lstStyle/>
          <a:p>
            <a:r>
              <a:rPr lang="en-US" dirty="0"/>
              <a:t>Neutron induced fission of actinide foils</a:t>
            </a:r>
          </a:p>
          <a:p>
            <a:r>
              <a:rPr lang="en-US" dirty="0"/>
              <a:t>Replace the </a:t>
            </a:r>
            <a:r>
              <a:rPr lang="en-US" baseline="30000" dirty="0"/>
              <a:t>252</a:t>
            </a:r>
            <a:r>
              <a:rPr lang="en-US" dirty="0"/>
              <a:t>Cf source and infrastructure with p+ cyclotron, transport, and targets</a:t>
            </a:r>
          </a:p>
          <a:p>
            <a:r>
              <a:rPr lang="en-US" dirty="0"/>
              <a:t>p-</a:t>
            </a:r>
            <a:r>
              <a:rPr lang="en-US" baseline="30000" dirty="0"/>
              <a:t>7</a:t>
            </a:r>
            <a:r>
              <a:rPr lang="en-US" dirty="0"/>
              <a:t>Li reaction for neutron production</a:t>
            </a:r>
          </a:p>
          <a:p>
            <a:r>
              <a:rPr lang="en-US" dirty="0"/>
              <a:t>Chicane provides room for cyclotron ion source and enables shielding at 180°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A01735-D59D-4A5E-8C91-5755F4A8D08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41316D0-48CF-4E00-BF68-B8E5F8DAC2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</a:blip>
          <a:srcRect l="5272" t="40288" r="71550" b="25117"/>
          <a:stretch/>
        </p:blipFill>
        <p:spPr>
          <a:xfrm>
            <a:off x="7184043" y="88211"/>
            <a:ext cx="1873624" cy="210108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2811A21-1598-4F8C-BC38-C4D513E43416}"/>
              </a:ext>
            </a:extLst>
          </p:cNvPr>
          <p:cNvSpPr txBox="1"/>
          <p:nvPr/>
        </p:nvSpPr>
        <p:spPr>
          <a:xfrm>
            <a:off x="7677569" y="88211"/>
            <a:ext cx="774571" cy="2308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err="1">
                <a:solidFill>
                  <a:schemeClr val="bg1"/>
                </a:solidFill>
              </a:rPr>
              <a:t>nuCARIBU</a:t>
            </a:r>
            <a:endParaRPr lang="en-US" sz="900" b="1" dirty="0">
              <a:solidFill>
                <a:schemeClr val="bg1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0587590-8381-4CCB-9DE9-09F8397EFD90}"/>
              </a:ext>
            </a:extLst>
          </p:cNvPr>
          <p:cNvCxnSpPr>
            <a:cxnSpLocks/>
            <a:stCxn id="16" idx="0"/>
          </p:cNvCxnSpPr>
          <p:nvPr/>
        </p:nvCxnSpPr>
        <p:spPr>
          <a:xfrm flipH="1" flipV="1">
            <a:off x="7824518" y="299847"/>
            <a:ext cx="240337" cy="283010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D134CD4-8822-477F-A88C-627C8A5D923A}"/>
              </a:ext>
            </a:extLst>
          </p:cNvPr>
          <p:cNvSpPr txBox="1"/>
          <p:nvPr/>
        </p:nvSpPr>
        <p:spPr>
          <a:xfrm>
            <a:off x="7824518" y="582857"/>
            <a:ext cx="480674" cy="312049"/>
          </a:xfrm>
          <a:prstGeom prst="rect">
            <a:avLst/>
          </a:prstGeom>
          <a:pattFill prst="pct60">
            <a:fgClr>
              <a:schemeClr val="tx2">
                <a:lumMod val="75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55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cap="none" dirty="0" err="1"/>
              <a:t>nu</a:t>
            </a:r>
            <a:r>
              <a:rPr lang="en-US" dirty="0" err="1"/>
              <a:t>CARIBU</a:t>
            </a:r>
            <a:r>
              <a:rPr lang="en-US" dirty="0"/>
              <a:t> goals</a:t>
            </a:r>
          </a:p>
        </p:txBody>
      </p:sp>
      <p:sp>
        <p:nvSpPr>
          <p:cNvPr id="37" name="Content Placeholder 3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reproducible and controllable source of fission</a:t>
            </a:r>
          </a:p>
          <a:p>
            <a:r>
              <a:rPr lang="en-US" dirty="0"/>
              <a:t>We expect ~1 x 10</a:t>
            </a:r>
            <a:r>
              <a:rPr lang="en-US" baseline="30000" dirty="0"/>
              <a:t>9</a:t>
            </a:r>
            <a:r>
              <a:rPr lang="en-US" dirty="0"/>
              <a:t> fissions/s from a thin </a:t>
            </a:r>
            <a:r>
              <a:rPr lang="en-US" baseline="30000" dirty="0"/>
              <a:t>235</a:t>
            </a:r>
            <a:r>
              <a:rPr lang="en-US" dirty="0"/>
              <a:t>U (5 mg/cm</a:t>
            </a:r>
            <a:r>
              <a:rPr lang="en-US" baseline="30000" dirty="0"/>
              <a:t>2</a:t>
            </a:r>
            <a:r>
              <a:rPr lang="en-US" dirty="0"/>
              <a:t>) foil in the gas catcher</a:t>
            </a:r>
            <a:br>
              <a:rPr lang="en-US" dirty="0"/>
            </a:br>
            <a:r>
              <a:rPr lang="en-US" dirty="0"/>
              <a:t>(The current effective CARIBU rate ~2 x 10</a:t>
            </a:r>
            <a:r>
              <a:rPr lang="en-US" baseline="30000" dirty="0"/>
              <a:t>7</a:t>
            </a:r>
            <a:r>
              <a:rPr lang="en-US" dirty="0"/>
              <a:t> fissions/s)</a:t>
            </a:r>
          </a:p>
          <a:p>
            <a:r>
              <a:rPr lang="en-US" dirty="0"/>
              <a:t>Main source of radiation can be turned off, simplifying safety and maintenance at CARIBU</a:t>
            </a:r>
          </a:p>
          <a:p>
            <a:r>
              <a:rPr lang="en-US" dirty="0"/>
              <a:t>Less expensive to operate</a:t>
            </a:r>
          </a:p>
          <a:p>
            <a:r>
              <a:rPr lang="en-US" dirty="0"/>
              <a:t>Opportunity to focus on different regions by choosing the best suited fission target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Intensity | Consistency | Reliability | Safety | Cost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90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presentation_16x9">
  <a:themeElements>
    <a:clrScheme name="Argonne General Purpose Template">
      <a:dk1>
        <a:srgbClr val="47484A"/>
      </a:dk1>
      <a:lt1>
        <a:srgbClr val="FFFFFF"/>
      </a:lt1>
      <a:dk2>
        <a:srgbClr val="0082CA"/>
      </a:dk2>
      <a:lt2>
        <a:srgbClr val="ECAA00"/>
      </a:lt2>
      <a:accent1>
        <a:srgbClr val="7AB800"/>
      </a:accent1>
      <a:accent2>
        <a:srgbClr val="00609C"/>
      </a:accent2>
      <a:accent3>
        <a:srgbClr val="4D008C"/>
      </a:accent3>
      <a:accent4>
        <a:srgbClr val="FF7900"/>
      </a:accent4>
      <a:accent5>
        <a:srgbClr val="00A19C"/>
      </a:accent5>
      <a:accent6>
        <a:srgbClr val="CD202C"/>
      </a:accent6>
      <a:hlink>
        <a:srgbClr val="000000"/>
      </a:hlink>
      <a:folHlink>
        <a:srgbClr val="7677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rgonne 75th Anniversary presentation template_16x9.pptx" id="{691E51D6-B740-4F5F-BEA2-26EF063F7972}" vid="{147F215B-07CC-476B-B953-A5374992CDD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Argonne 75th Anniversary presentation template_16x9</Template>
  <TotalTime>7421</TotalTime>
  <Words>896</Words>
  <Application>Microsoft Office PowerPoint</Application>
  <PresentationFormat>On-screen Show (16:9)</PresentationFormat>
  <Paragraphs>121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Regular</vt:lpstr>
      <vt:lpstr>Symbol</vt:lpstr>
      <vt:lpstr>Wingdings</vt:lpstr>
      <vt:lpstr>1_presentation_16x9</vt:lpstr>
      <vt:lpstr>ATLAS Accelerator Science</vt:lpstr>
      <vt:lpstr>Overview</vt:lpstr>
      <vt:lpstr>ATLAS overview</vt:lpstr>
      <vt:lpstr>ATLAS Strategy</vt:lpstr>
      <vt:lpstr>ATLAS Multi-user upgrade</vt:lpstr>
      <vt:lpstr>Switchyard Kicker Development</vt:lpstr>
      <vt:lpstr>CARIBU Status</vt:lpstr>
      <vt:lpstr>nuCARIBU overview</vt:lpstr>
      <vt:lpstr>nuCARIBU goals</vt:lpstr>
      <vt:lpstr>Actinide target development</vt:lpstr>
      <vt:lpstr>High intensity Delivery</vt:lpstr>
      <vt:lpstr>High Intensity Delivery</vt:lpstr>
      <vt:lpstr>ATLAS In-flight System</vt:lpstr>
      <vt:lpstr>Helium Recovery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Dickerson, Clayton A.</dc:creator>
  <cp:lastModifiedBy>Dickerson, Clayton A.</cp:lastModifiedBy>
  <cp:revision>143</cp:revision>
  <cp:lastPrinted>2020-10-21T19:23:01Z</cp:lastPrinted>
  <dcterms:created xsi:type="dcterms:W3CDTF">2022-08-11T14:45:00Z</dcterms:created>
  <dcterms:modified xsi:type="dcterms:W3CDTF">2022-11-15T17:25:24Z</dcterms:modified>
</cp:coreProperties>
</file>