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89" r:id="rId4"/>
  </p:sldMasterIdLst>
  <p:notesMasterIdLst>
    <p:notesMasterId r:id="rId9"/>
  </p:notesMasterIdLst>
  <p:handoutMasterIdLst>
    <p:handoutMasterId r:id="rId10"/>
  </p:handoutMasterIdLst>
  <p:sldIdLst>
    <p:sldId id="270" r:id="rId5"/>
    <p:sldId id="497" r:id="rId6"/>
    <p:sldId id="546" r:id="rId7"/>
    <p:sldId id="545" r:id="rId8"/>
  </p:sldIdLst>
  <p:sldSz cx="9144000" cy="6858000" type="screen4x3"/>
  <p:notesSz cx="6997700" cy="9271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9" userDrawn="1">
          <p15:clr>
            <a:srgbClr val="A4A3A4"/>
          </p15:clr>
        </p15:guide>
        <p15:guide id="2" pos="22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4308"/>
    <a:srgbClr val="0F0C8F"/>
    <a:srgbClr val="CC0000"/>
    <a:srgbClr val="FFAE1A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Objects="1">
      <p:cViewPr varScale="1">
        <p:scale>
          <a:sx n="86" d="100"/>
          <a:sy n="86" d="100"/>
        </p:scale>
        <p:origin x="22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83" d="100"/>
          <a:sy n="83" d="100"/>
        </p:scale>
        <p:origin x="-2916" y="-96"/>
      </p:cViewPr>
      <p:guideLst>
        <p:guide orient="horz" pos="2919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25710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3471"/>
          </a:xfrm>
          <a:prstGeom prst="rect">
            <a:avLst/>
          </a:prstGeom>
        </p:spPr>
        <p:txBody>
          <a:bodyPr vert="horz" wrap="square" lIns="92400" tIns="46200" rIns="92400" bIns="4620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9" charset="0"/>
                <a:ea typeface="ヒラギノ角ゴ Pro W3" pitchFamily="49" charset="-128"/>
                <a:cs typeface="ヒラギノ角ゴ Pro W3" pitchFamily="4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3471"/>
          </a:xfrm>
          <a:prstGeom prst="rect">
            <a:avLst/>
          </a:prstGeom>
        </p:spPr>
        <p:txBody>
          <a:bodyPr vert="horz" wrap="square" lIns="92400" tIns="46200" rIns="92400" bIns="4620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fld id="{58165478-8271-4537-9DBA-6DB278E2C8C0}" type="datetime1">
              <a:rPr lang="en-US"/>
              <a:pPr>
                <a:defRPr/>
              </a:pPr>
              <a:t>11/14/2022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400" tIns="46200" rIns="92400" bIns="462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3765"/>
            <a:ext cx="5598160" cy="4171233"/>
          </a:xfrm>
          <a:prstGeom prst="rect">
            <a:avLst/>
          </a:prstGeom>
        </p:spPr>
        <p:txBody>
          <a:bodyPr vert="horz" wrap="square" lIns="92400" tIns="46200" rIns="92400" bIns="462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937"/>
            <a:ext cx="3032337" cy="463470"/>
          </a:xfrm>
          <a:prstGeom prst="rect">
            <a:avLst/>
          </a:prstGeom>
        </p:spPr>
        <p:txBody>
          <a:bodyPr vert="horz" wrap="square" lIns="92400" tIns="46200" rIns="92400" bIns="4620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9" charset="0"/>
                <a:ea typeface="ヒラギノ角ゴ Pro W3" pitchFamily="49" charset="-128"/>
                <a:cs typeface="ヒラギノ角ゴ Pro W3" pitchFamily="4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05937"/>
            <a:ext cx="3032337" cy="463470"/>
          </a:xfrm>
          <a:prstGeom prst="rect">
            <a:avLst/>
          </a:prstGeom>
        </p:spPr>
        <p:txBody>
          <a:bodyPr vert="horz" wrap="square" lIns="92400" tIns="46200" rIns="92400" bIns="4620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fld id="{74EB2CD8-9047-43A5-BEAD-229CAC8CF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316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pitchFamily="-65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pitchFamily="-65" charset="-128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050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2051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64087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_bkg1.png"/>
          <p:cNvPicPr>
            <a:picLocks noChangeAspect="1"/>
          </p:cNvPicPr>
          <p:nvPr/>
        </p:nvPicPr>
        <p:blipFill>
          <a:blip r:embed="rId2" cstate="print"/>
          <a:srcRect t="2948"/>
          <a:stretch>
            <a:fillRect/>
          </a:stretch>
        </p:blipFill>
        <p:spPr bwMode="auto">
          <a:xfrm>
            <a:off x="71062" y="0"/>
            <a:ext cx="9001881" cy="665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38024" y="1238250"/>
            <a:ext cx="7489976" cy="4539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86447" tIns="43223" rIns="86447" bIns="43223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sz="2600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071938"/>
            <a:ext cx="6096000" cy="1143000"/>
          </a:xfrm>
        </p:spPr>
        <p:txBody>
          <a:bodyPr/>
          <a:lstStyle>
            <a:lvl1pPr marL="0" indent="0" algn="ctr">
              <a:buNone/>
              <a:defRPr/>
            </a:lvl1pPr>
            <a:lvl2pPr marL="432235" indent="0" algn="ctr">
              <a:buNone/>
              <a:defRPr/>
            </a:lvl2pPr>
            <a:lvl3pPr marL="864469" indent="0" algn="ctr">
              <a:buNone/>
              <a:defRPr/>
            </a:lvl3pPr>
            <a:lvl4pPr marL="1296702" indent="0" algn="ctr">
              <a:buNone/>
              <a:defRPr/>
            </a:lvl4pPr>
            <a:lvl5pPr marL="1728938" indent="0" algn="ctr">
              <a:buNone/>
              <a:defRPr/>
            </a:lvl5pPr>
            <a:lvl6pPr marL="2161172" indent="0" algn="ctr">
              <a:buNone/>
              <a:defRPr/>
            </a:lvl6pPr>
            <a:lvl7pPr marL="2593406" indent="0" algn="ctr">
              <a:buNone/>
              <a:defRPr/>
            </a:lvl7pPr>
            <a:lvl8pPr marL="3025640" indent="0" algn="ctr">
              <a:buNone/>
              <a:defRPr/>
            </a:lvl8pPr>
            <a:lvl9pPr marL="345787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3143254"/>
            <a:ext cx="9001124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6061" tIns="22425" rIns="56061" bIns="22425"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-152400" y="6387148"/>
            <a:ext cx="9448800" cy="348941"/>
          </a:xfrm>
          <a:prstGeom prst="rect">
            <a:avLst/>
          </a:prstGeom>
          <a:noFill/>
        </p:spPr>
        <p:txBody>
          <a:bodyPr wrap="square" lIns="86486" tIns="43243" rIns="86486" bIns="43243" rtlCol="0">
            <a:spAutoFit/>
          </a:bodyPr>
          <a:lstStyle/>
          <a:p>
            <a:pPr algn="ctr"/>
            <a:r>
              <a:rPr lang="en-US" sz="850" kern="1200" dirty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This material is based upon work supported by the U.S. Department of Energy Office of Science under Cooperative Agreement DE-SC0000661, the State of Michigan and</a:t>
            </a:r>
            <a:r>
              <a:rPr lang="en-US" sz="850" kern="1200" baseline="0" dirty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 Michigan </a:t>
            </a:r>
          </a:p>
          <a:p>
            <a:pPr algn="ctr"/>
            <a:r>
              <a:rPr lang="en-US" sz="850" kern="1200" baseline="0" dirty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  State University. </a:t>
            </a:r>
            <a:r>
              <a:rPr lang="en-US" sz="850" kern="1200" dirty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Michigan State University operates FRIB as a DOE Office of Science National User Facility in support of the mission of the Office of Nuclear Physics.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011412" y="415238"/>
            <a:ext cx="2743200" cy="20999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471295"/>
            <a:ext cx="1600200" cy="20438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5"/>
            <a:ext cx="8991600" cy="485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Yue Hao, November 2022 NSAC LRP Town Hall Meeting 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4266900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5"/>
            <a:ext cx="8991600" cy="485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Yue Hao, November 2022 NSAC LRP Town Hall Meeting 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0" y="5447409"/>
            <a:ext cx="9144000" cy="6858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1399" tIns="45700" rIns="91399" bIns="45700" anchor="ctr"/>
          <a:lstStyle/>
          <a:p>
            <a:endParaRPr lang="en-US" dirty="0"/>
          </a:p>
        </p:txBody>
      </p:sp>
      <p:sp>
        <p:nvSpPr>
          <p:cNvPr id="12" name="Rectangle 9"/>
          <p:cNvSpPr>
            <a:spLocks noChangeArrowheads="1"/>
          </p:cNvSpPr>
          <p:nvPr userDrawn="1"/>
        </p:nvSpPr>
        <p:spPr bwMode="auto">
          <a:xfrm>
            <a:off x="0" y="6057009"/>
            <a:ext cx="9144000" cy="76200"/>
          </a:xfrm>
          <a:prstGeom prst="rect">
            <a:avLst/>
          </a:prstGeom>
          <a:solidFill>
            <a:srgbClr val="006633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99" tIns="45700" rIns="91399" bIns="45700" anchor="ctr"/>
          <a:lstStyle/>
          <a:p>
            <a:endParaRPr lang="en-US" dirty="0"/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5460114"/>
            <a:ext cx="9067122" cy="584200"/>
          </a:xfrm>
        </p:spPr>
        <p:txBody>
          <a:bodyPr anchor="ctr"/>
          <a:lstStyle>
            <a:lvl1pPr marL="137099" indent="0">
              <a:spcBef>
                <a:spcPts val="0"/>
              </a:spcBef>
              <a:buNone/>
              <a:defRPr b="1" baseline="0"/>
            </a:lvl1pPr>
          </a:lstStyle>
          <a:p>
            <a:pPr lvl="0"/>
            <a:r>
              <a:rPr lang="en-US" dirty="0"/>
              <a:t>Add takeaway message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0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alf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281882"/>
            <a:ext cx="8991598" cy="4863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100"/>
            <a:ext cx="4423230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644573" y="1071569"/>
            <a:ext cx="4423227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Yue Hao, November 2022 NSAC LRP Town Hall Meeting 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4F88C639-55E7-4D97-AC8D-4B42A6736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099"/>
            <a:ext cx="8991604" cy="2433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76200" y="3581400"/>
            <a:ext cx="8991604" cy="2433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Yue Hao, November 2022 NSAC LRP Town Hall Meeting 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BCDB990A-6268-4898-A641-7F04AAB15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r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281882"/>
            <a:ext cx="8991598" cy="4863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099"/>
            <a:ext cx="4419600" cy="2433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4625530" y="1067099"/>
            <a:ext cx="4442275" cy="2433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76206" y="3581400"/>
            <a:ext cx="4419599" cy="2433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625530" y="3581400"/>
            <a:ext cx="4442275" cy="2433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Yue Hao, November 2022 NSAC LRP Town Hall Meeting </a:t>
            </a:r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74887700-F8AD-4E75-9DA6-99EB4D276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Yue Hao, November 2022 NSAC LRP Town Hall Meeting 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CF988859-7953-4624-98C4-717249B46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clea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Yue Hao, November 2022 NSAC LRP Town Hall Meeting 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888FC917-2F4D-45AC-AA7A-EF80FFB23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96" y="75904"/>
            <a:ext cx="8992810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6076" tIns="22431" rIns="56076" bIns="22431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96" y="1067100"/>
            <a:ext cx="8992810" cy="502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40680" y="6356450"/>
            <a:ext cx="4241321" cy="364628"/>
          </a:xfrm>
          <a:prstGeom prst="rect">
            <a:avLst/>
          </a:prstGeom>
        </p:spPr>
        <p:txBody>
          <a:bodyPr lIns="0" tIns="45712" rIns="0" bIns="45712" anchor="b"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Yue Hao, November 2022 NSAC LRP Town Hall Meeting 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356450"/>
            <a:ext cx="762000" cy="364628"/>
          </a:xfrm>
          <a:prstGeom prst="rect">
            <a:avLst/>
          </a:prstGeom>
        </p:spPr>
        <p:txBody>
          <a:bodyPr vert="horz" wrap="square" lIns="0" tIns="45712" rIns="0" bIns="45712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defRPr sz="1000">
                <a:solidFill>
                  <a:srgbClr val="064308"/>
                </a:solidFill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, Slide </a:t>
            </a:r>
            <a:fld id="{D30A2C6D-39BC-4576-856C-8743CF76C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4007" r:id="rId3"/>
    <p:sldLayoutId id="2147483992" r:id="rId4"/>
    <p:sldLayoutId id="2147483993" r:id="rId5"/>
    <p:sldLayoutId id="2147483994" r:id="rId6"/>
    <p:sldLayoutId id="2147483995" r:id="rId7"/>
    <p:sldLayoutId id="2147483996" r:id="rId8"/>
  </p:sldLayoutIdLst>
  <p:hf hdr="0" dt="0"/>
  <p:txStyles>
    <p:titleStyle>
      <a:lvl1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036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6pPr>
      <a:lvl7pPr marL="914074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7pPr>
      <a:lvl8pPr marL="1371109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8pPr>
      <a:lvl9pPr marL="1828148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9pPr>
    </p:titleStyle>
    <p:bodyStyle>
      <a:lvl1pPr marL="180178" indent="-180178" algn="l" defTabSz="803293" rtl="0" eaLnBrk="1" fontAlgn="base" hangingPunct="1">
        <a:lnSpc>
          <a:spcPct val="90000"/>
        </a:lnSpc>
        <a:spcBef>
          <a:spcPts val="1206"/>
        </a:spcBef>
        <a:spcAft>
          <a:spcPct val="0"/>
        </a:spcAft>
        <a:buSzPct val="100000"/>
        <a:buFont typeface="Wingdings" pitchFamily="2" charset="2"/>
        <a:buChar char="§"/>
        <a:defRPr sz="2200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marL="363359" indent="-151650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SzPct val="100000"/>
        <a:buFont typeface="Arial" pitchFamily="34" charset="0"/>
        <a:buChar char="•"/>
        <a:defRPr sz="2000">
          <a:solidFill>
            <a:schemeClr val="tx1"/>
          </a:solidFill>
          <a:latin typeface="Arial" charset="0"/>
          <a:ea typeface="ＭＳ Ｐゴシック" charset="-128"/>
          <a:cs typeface="ＭＳ Ｐゴシック"/>
        </a:defRPr>
      </a:lvl2pPr>
      <a:lvl3pPr marL="591584" indent="-160658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SzPct val="100000"/>
        <a:buFont typeface="Lucida Grande" charset="0"/>
        <a:buChar char="»"/>
        <a:defRPr>
          <a:solidFill>
            <a:schemeClr val="tx1"/>
          </a:solidFill>
          <a:latin typeface="Arial" charset="0"/>
          <a:ea typeface="ヒラギノ角ゴ Pro W3" pitchFamily="-111" charset="-128"/>
          <a:cs typeface="ヒラギノ角ゴ Pro W3" pitchFamily="-111" charset="-128"/>
        </a:defRPr>
      </a:lvl3pPr>
      <a:lvl4pPr marL="728219" indent="-133632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Arial" pitchFamily="34" charset="0"/>
        <a:buChar char="•"/>
        <a:defRPr sz="16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4pPr>
      <a:lvl5pPr marL="1002991" indent="-180178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Lucida Grande" charset="0"/>
        <a:buChar char="»"/>
        <a:defRPr sz="14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5pPr>
      <a:lvl6pPr marL="2223294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6pPr>
      <a:lvl7pPr marL="2680333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137372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8pPr>
      <a:lvl9pPr marL="3594407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4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9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8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24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60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Yue </a:t>
            </a:r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Hao</a:t>
            </a:r>
            <a:br>
              <a:rPr lang="en-US" dirty="0">
                <a:latin typeface="Arial" pitchFamily="34" charset="0"/>
                <a:ea typeface="ＭＳ Ｐゴシック"/>
                <a:cs typeface="ＭＳ Ｐゴシック"/>
              </a:rPr>
            </a:br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Associate Professor of Physics, Accelerator Physics</a:t>
            </a:r>
            <a:endParaRPr lang="en-US" dirty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71438" y="3160811"/>
            <a:ext cx="9001124" cy="451553"/>
          </a:xfrm>
        </p:spPr>
        <p:txBody>
          <a:bodyPr/>
          <a:lstStyle/>
          <a:p>
            <a:r>
              <a:rPr lang="en-US" sz="3000" dirty="0">
                <a:latin typeface="Arial" pitchFamily="34" charset="0"/>
                <a:ea typeface="ＭＳ Ｐゴシック"/>
                <a:cs typeface="ＭＳ Ｐゴシック"/>
              </a:rPr>
              <a:t>AI/ML for Heavy-ion Accelerators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6BA753-F5D2-400F-8B4E-8026FE511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067100"/>
            <a:ext cx="6474571" cy="5027414"/>
          </a:xfrm>
        </p:spPr>
        <p:txBody>
          <a:bodyPr/>
          <a:lstStyle/>
          <a:p>
            <a:r>
              <a:rPr lang="en-US" sz="2000" dirty="0"/>
              <a:t>AI/ML method has the potential to enhance the performance of accelerators (including heavy-ion accelerators) operation by </a:t>
            </a:r>
          </a:p>
          <a:p>
            <a:pPr lvl="1"/>
            <a:r>
              <a:rPr lang="en-US" sz="1800" b="1" dirty="0">
                <a:solidFill>
                  <a:schemeClr val="accent3"/>
                </a:solidFill>
              </a:rPr>
              <a:t>Optimizing the performance</a:t>
            </a:r>
            <a:r>
              <a:rPr lang="en-US" sz="1800" b="1" dirty="0"/>
              <a:t>: </a:t>
            </a:r>
            <a:r>
              <a:rPr lang="en-US" sz="1800" dirty="0"/>
              <a:t>surrogate models established from large-scale data that retrieved from the digital diagnostic instruments and simulations</a:t>
            </a:r>
          </a:p>
          <a:p>
            <a:pPr marL="211709" lvl="1" indent="0">
              <a:buNone/>
            </a:pPr>
            <a:endParaRPr lang="en-US" sz="1800" dirty="0"/>
          </a:p>
          <a:p>
            <a:pPr lvl="1"/>
            <a:endParaRPr lang="en-US" sz="1800" dirty="0"/>
          </a:p>
          <a:p>
            <a:pPr lvl="1"/>
            <a:r>
              <a:rPr lang="en-US" sz="1800" b="1" dirty="0">
                <a:solidFill>
                  <a:schemeClr val="accent5"/>
                </a:solidFill>
              </a:rPr>
              <a:t>Anomaly detection</a:t>
            </a:r>
            <a:r>
              <a:rPr lang="en-US" sz="1800" b="1" dirty="0"/>
              <a:t>: </a:t>
            </a:r>
            <a:r>
              <a:rPr lang="en-US" sz="1800" dirty="0"/>
              <a:t>classification and/or unsupervised learning for identify and predicting the outliners </a:t>
            </a:r>
          </a:p>
          <a:p>
            <a:pPr lvl="1"/>
            <a:endParaRPr lang="en-US" sz="1800" dirty="0"/>
          </a:p>
          <a:p>
            <a:pPr marL="211709" lvl="1" indent="0">
              <a:buNone/>
            </a:pPr>
            <a:endParaRPr lang="en-US" sz="1800" dirty="0"/>
          </a:p>
          <a:p>
            <a:pPr lvl="1"/>
            <a:r>
              <a:rPr lang="en-US" sz="1800" b="1" dirty="0">
                <a:solidFill>
                  <a:schemeClr val="accent6"/>
                </a:solidFill>
              </a:rPr>
              <a:t>Beam by design</a:t>
            </a:r>
            <a:r>
              <a:rPr lang="en-US" sz="1800" b="1" dirty="0"/>
              <a:t>: </a:t>
            </a:r>
            <a:r>
              <a:rPr lang="en-US" sz="1800" dirty="0"/>
              <a:t>Tomography of beam distributions, managing/minimizing beam loss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r>
              <a:rPr lang="en-US" sz="1800" b="1" dirty="0"/>
              <a:t>Safety enhancement</a:t>
            </a:r>
            <a:r>
              <a:rPr lang="en-US" sz="1800" dirty="0"/>
              <a:t>: data driven machine protection system</a:t>
            </a:r>
          </a:p>
          <a:p>
            <a:pPr marL="211709" lvl="1" indent="0">
              <a:buNone/>
            </a:pPr>
            <a:endParaRPr lang="en-US" sz="1800" dirty="0"/>
          </a:p>
          <a:p>
            <a:pPr lvl="1"/>
            <a:endParaRPr lang="en-US" sz="1800" dirty="0"/>
          </a:p>
          <a:p>
            <a:pPr marL="211709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DA68A6-3DF1-4A39-896D-A201AC563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of Interest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1DD3E5-3EC8-449D-A154-BE9E6804AB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Yue Hao, November 2022 NSAC LRP Town Hall Meeting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B5A114-163D-440C-927F-D4935B08B5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83CCFE-5AB0-7E03-FE0D-7A1D52956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2804" y="1095309"/>
            <a:ext cx="2569464" cy="13512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77B9F9-8E02-4BD5-0AB9-18DFB111AD8E}"/>
              </a:ext>
            </a:extLst>
          </p:cNvPr>
          <p:cNvSpPr txBox="1"/>
          <p:nvPr/>
        </p:nvSpPr>
        <p:spPr>
          <a:xfrm>
            <a:off x="6550771" y="2440078"/>
            <a:ext cx="2427732" cy="27699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" dirty="0"/>
              <a:t>Bayesian Optimization of photon energy using 12 quads at LCLS </a:t>
            </a:r>
          </a:p>
          <a:p>
            <a:pPr algn="ctr"/>
            <a:r>
              <a:rPr lang="en-US" sz="600" dirty="0">
                <a:latin typeface="Comic Sans MS" panose="030F0702030302020204" pitchFamily="66" charset="0"/>
              </a:rPr>
              <a:t>@ </a:t>
            </a:r>
            <a:r>
              <a:rPr lang="en-US" sz="600" dirty="0" err="1">
                <a:latin typeface="Comic Sans MS" panose="030F0702030302020204" pitchFamily="66" charset="0"/>
              </a:rPr>
              <a:t>J.Duris</a:t>
            </a:r>
            <a:r>
              <a:rPr lang="en-US" sz="600" dirty="0">
                <a:latin typeface="Comic Sans MS" panose="030F0702030302020204" pitchFamily="66" charset="0"/>
              </a:rPr>
              <a:t>, et.al., PRL 124, 124801 (2020)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3B3F10-B57A-5D91-49CA-EA33CEB74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2948334"/>
            <a:ext cx="2136365" cy="10915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D5BA1C-B745-0665-AA46-F453BCC767A3}"/>
              </a:ext>
            </a:extLst>
          </p:cNvPr>
          <p:cNvSpPr txBox="1"/>
          <p:nvPr/>
        </p:nvSpPr>
        <p:spPr>
          <a:xfrm>
            <a:off x="6556867" y="4097030"/>
            <a:ext cx="2427732" cy="30777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00" dirty="0"/>
              <a:t>SRF cavity fault classification with ML at J-Lab</a:t>
            </a:r>
          </a:p>
          <a:p>
            <a:pPr algn="ctr"/>
            <a:r>
              <a:rPr lang="en-US" sz="700" dirty="0">
                <a:latin typeface="Comic Sans MS" panose="030F0702030302020204" pitchFamily="66" charset="0"/>
              </a:rPr>
              <a:t>@ C. Tennant, et.al., PRAB 23, 114601 (2020)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4D006B-510B-97FB-8C2D-A1BC621A5D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0687" y="4590598"/>
            <a:ext cx="2219190" cy="8657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A58FC5B-B912-55BE-7E60-AA7613C933F4}"/>
              </a:ext>
            </a:extLst>
          </p:cNvPr>
          <p:cNvSpPr txBox="1"/>
          <p:nvPr/>
        </p:nvSpPr>
        <p:spPr>
          <a:xfrm>
            <a:off x="6550771" y="5674868"/>
            <a:ext cx="2517029" cy="27699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" dirty="0"/>
              <a:t>Differentiable-ML based phase space reconstruction at AWA, ANL</a:t>
            </a:r>
          </a:p>
          <a:p>
            <a:pPr algn="ctr"/>
            <a:r>
              <a:rPr lang="en-US" sz="600" dirty="0">
                <a:latin typeface="Comic Sans MS" panose="030F0702030302020204" pitchFamily="66" charset="0"/>
              </a:rPr>
              <a:t>@ R. Roussel, et.al., </a:t>
            </a:r>
            <a:r>
              <a:rPr lang="en-US" sz="600" dirty="0" err="1">
                <a:latin typeface="Comic Sans MS" panose="030F0702030302020204" pitchFamily="66" charset="0"/>
              </a:rPr>
              <a:t>Arxiv</a:t>
            </a:r>
            <a:r>
              <a:rPr lang="en-US" sz="600" dirty="0">
                <a:latin typeface="Comic Sans MS" panose="030F0702030302020204" pitchFamily="66" charset="0"/>
              </a:rPr>
              <a:t> 2209.04505(2022)</a:t>
            </a:r>
          </a:p>
        </p:txBody>
      </p:sp>
    </p:spTree>
    <p:extLst>
      <p:ext uri="{BB962C8B-B14F-4D97-AF65-F5344CB8AC3E}">
        <p14:creationId xmlns:p14="http://schemas.microsoft.com/office/powerpoint/2010/main" val="3212772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34956C-17B9-326B-C3B3-138D92AD5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kern="0" dirty="0"/>
              <a:t>Prior Mean model assisted Bayesian Optimization (</a:t>
            </a:r>
            <a:r>
              <a:rPr lang="en-US" sz="2400" kern="0" dirty="0" err="1"/>
              <a:t>pmBO</a:t>
            </a:r>
            <a:r>
              <a:rPr lang="en-US" sz="2400" kern="0" dirty="0"/>
              <a:t>)</a:t>
            </a:r>
          </a:p>
          <a:p>
            <a:pPr lvl="1"/>
            <a:r>
              <a:rPr lang="en-US" dirty="0"/>
              <a:t>Use historical data / simulations to improve the sampling efficiency of BO</a:t>
            </a:r>
          </a:p>
          <a:p>
            <a:pPr lvl="1"/>
            <a:r>
              <a:rPr lang="en-US" kern="0" dirty="0"/>
              <a:t>Proof of principle demonstration using FRIB Frontend. </a:t>
            </a:r>
          </a:p>
          <a:p>
            <a:pPr lvl="1"/>
            <a:endParaRPr lang="en-US" dirty="0"/>
          </a:p>
          <a:p>
            <a:pPr lvl="1"/>
            <a:endParaRPr lang="en-US" kern="0" dirty="0"/>
          </a:p>
          <a:p>
            <a:pPr lvl="1"/>
            <a:endParaRPr lang="en-US" dirty="0"/>
          </a:p>
          <a:p>
            <a:pPr lvl="1"/>
            <a:endParaRPr lang="en-US" kern="0" dirty="0"/>
          </a:p>
          <a:p>
            <a:pPr marL="211709" lvl="1" indent="0">
              <a:buNone/>
            </a:pPr>
            <a:endParaRPr lang="en-US" kern="0" dirty="0"/>
          </a:p>
          <a:p>
            <a:r>
              <a:rPr lang="en-US" dirty="0"/>
              <a:t>Beam loss prediction with tomography from beam profiles.</a:t>
            </a:r>
          </a:p>
          <a:p>
            <a:pPr lvl="1"/>
            <a:r>
              <a:rPr lang="en-US" dirty="0"/>
              <a:t>Reduce the dimension of beam profile using Autoencoder</a:t>
            </a:r>
          </a:p>
          <a:p>
            <a:pPr lvl="1"/>
            <a:r>
              <a:rPr lang="en-US" dirty="0"/>
              <a:t>Combination of 2-D profiles </a:t>
            </a:r>
          </a:p>
          <a:p>
            <a:pPr lvl="2"/>
            <a:r>
              <a:rPr lang="en-US" dirty="0"/>
              <a:t>Various locations</a:t>
            </a:r>
          </a:p>
          <a:p>
            <a:pPr lvl="1"/>
            <a:r>
              <a:rPr lang="en-US" dirty="0"/>
              <a:t>Simulation studies</a:t>
            </a:r>
          </a:p>
          <a:p>
            <a:pPr lvl="1"/>
            <a:endParaRPr lang="en-US" dirty="0"/>
          </a:p>
          <a:p>
            <a:pPr lvl="1"/>
            <a:endParaRPr lang="en-US" kern="0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3A8A7D-8015-51E3-8E41-1CDA3ACE6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Examples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467105-8DF0-5BFD-9E1F-15B1AD61EE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Yue Hao, November 2022 NSAC LRP Town Hall Meeting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BB60C6-7BC5-08A3-E35C-B439E685A9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147814-89A4-25F9-7E96-4F79E58E1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133600"/>
            <a:ext cx="2057400" cy="134985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278386C-B7CA-01A8-B20A-E607664DBFEA}"/>
              </a:ext>
            </a:extLst>
          </p:cNvPr>
          <p:cNvGrpSpPr/>
          <p:nvPr/>
        </p:nvGrpSpPr>
        <p:grpSpPr>
          <a:xfrm>
            <a:off x="3420643" y="2073746"/>
            <a:ext cx="5105400" cy="1503337"/>
            <a:chOff x="4267200" y="1770523"/>
            <a:chExt cx="7053146" cy="204951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3D8EED1-A9BD-FC0F-98D3-04B88B2A45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87498" y="1896371"/>
              <a:ext cx="3432848" cy="1732022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2C9EB7D-6508-3DA0-C5BB-39B7C44CD23C}"/>
                </a:ext>
              </a:extLst>
            </p:cNvPr>
            <p:cNvGrpSpPr/>
            <p:nvPr/>
          </p:nvGrpSpPr>
          <p:grpSpPr>
            <a:xfrm>
              <a:off x="4267200" y="1770523"/>
              <a:ext cx="3620298" cy="2049516"/>
              <a:chOff x="4267200" y="1960360"/>
              <a:chExt cx="3620298" cy="3255115"/>
            </a:xfrm>
          </p:grpSpPr>
          <p:pic>
            <p:nvPicPr>
              <p:cNvPr id="10" name="Image5">
                <a:extLst>
                  <a:ext uri="{FF2B5EF4-FFF2-40B4-BE49-F238E27FC236}">
                    <a16:creationId xmlns:a16="http://schemas.microsoft.com/office/drawing/2014/main" id="{13B040E8-F439-5C86-DD71-A61FEFBBEC9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 bwMode="auto">
              <a:xfrm>
                <a:off x="4267200" y="2160236"/>
                <a:ext cx="2057400" cy="1311619"/>
              </a:xfrm>
              <a:prstGeom prst="rect">
                <a:avLst/>
              </a:prstGeom>
            </p:spPr>
          </p:pic>
          <p:pic>
            <p:nvPicPr>
              <p:cNvPr id="11" name="Image6">
                <a:extLst>
                  <a:ext uri="{FF2B5EF4-FFF2-40B4-BE49-F238E27FC236}">
                    <a16:creationId xmlns:a16="http://schemas.microsoft.com/office/drawing/2014/main" id="{A5365519-5F1F-4330-1D85-8FAD5F6390F0}"/>
                  </a:ext>
                </a:extLst>
              </p:cNvPr>
              <p:cNvPicPr/>
              <p:nvPr/>
            </p:nvPicPr>
            <p:blipFill rotWithShape="1">
              <a:blip r:embed="rId5"/>
              <a:srcRect l="-1" t="51213" r="86534"/>
              <a:stretch/>
            </p:blipFill>
            <p:spPr bwMode="auto">
              <a:xfrm>
                <a:off x="6487800" y="1960360"/>
                <a:ext cx="695293" cy="1467927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12" name="Image6">
                <a:extLst>
                  <a:ext uri="{FF2B5EF4-FFF2-40B4-BE49-F238E27FC236}">
                    <a16:creationId xmlns:a16="http://schemas.microsoft.com/office/drawing/2014/main" id="{F318C8CA-38F1-5801-36D2-5A8454683D5F}"/>
                  </a:ext>
                </a:extLst>
              </p:cNvPr>
              <p:cNvPicPr/>
              <p:nvPr/>
            </p:nvPicPr>
            <p:blipFill rotWithShape="1">
              <a:blip r:embed="rId5"/>
              <a:srcRect l="78020" t="51285" r="9244"/>
              <a:stretch/>
            </p:blipFill>
            <p:spPr bwMode="auto">
              <a:xfrm>
                <a:off x="7299960" y="1960360"/>
                <a:ext cx="587538" cy="1467927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13" name="Image12">
                <a:extLst>
                  <a:ext uri="{FF2B5EF4-FFF2-40B4-BE49-F238E27FC236}">
                    <a16:creationId xmlns:a16="http://schemas.microsoft.com/office/drawing/2014/main" id="{CEFA53BF-A003-9778-07AA-EF81946202CA}"/>
                  </a:ext>
                </a:extLst>
              </p:cNvPr>
              <p:cNvPicPr/>
              <p:nvPr/>
            </p:nvPicPr>
            <p:blipFill rotWithShape="1">
              <a:blip r:embed="rId6"/>
              <a:srcRect l="81818" t="53659" r="6061" b="-1"/>
              <a:stretch/>
            </p:blipFill>
            <p:spPr bwMode="auto">
              <a:xfrm>
                <a:off x="7299960" y="3530954"/>
                <a:ext cx="587538" cy="1684521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14" name="Image12">
                <a:extLst>
                  <a:ext uri="{FF2B5EF4-FFF2-40B4-BE49-F238E27FC236}">
                    <a16:creationId xmlns:a16="http://schemas.microsoft.com/office/drawing/2014/main" id="{DE9AB62F-2EBF-AAC0-E5A7-D3DE914D36D0}"/>
                  </a:ext>
                </a:extLst>
              </p:cNvPr>
              <p:cNvPicPr/>
              <p:nvPr/>
            </p:nvPicPr>
            <p:blipFill rotWithShape="1">
              <a:blip r:embed="rId6"/>
              <a:srcRect t="54232" r="86364"/>
              <a:stretch/>
            </p:blipFill>
            <p:spPr bwMode="auto">
              <a:xfrm>
                <a:off x="6485811" y="3523370"/>
                <a:ext cx="691072" cy="1655896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15" name="Image11">
                <a:extLst>
                  <a:ext uri="{FF2B5EF4-FFF2-40B4-BE49-F238E27FC236}">
                    <a16:creationId xmlns:a16="http://schemas.microsoft.com/office/drawing/2014/main" id="{AB977EBC-B002-272E-6D73-4966CABA84E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 bwMode="auto">
              <a:xfrm>
                <a:off x="4267200" y="3486378"/>
                <a:ext cx="2057400" cy="1349976"/>
              </a:xfrm>
              <a:prstGeom prst="rect">
                <a:avLst/>
              </a:prstGeom>
            </p:spPr>
          </p:pic>
        </p:grpSp>
      </p:grpSp>
      <p:pic>
        <p:nvPicPr>
          <p:cNvPr id="16" name="Google Shape;343;g13eaabd31de_0_214">
            <a:extLst>
              <a:ext uri="{FF2B5EF4-FFF2-40B4-BE49-F238E27FC236}">
                <a16:creationId xmlns:a16="http://schemas.microsoft.com/office/drawing/2014/main" id="{688A5473-13CF-790D-0BEF-5A625095CF21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1584" y="5297085"/>
            <a:ext cx="2667000" cy="557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339;g13eaabd31de_0_214">
            <a:extLst>
              <a:ext uri="{FF2B5EF4-FFF2-40B4-BE49-F238E27FC236}">
                <a16:creationId xmlns:a16="http://schemas.microsoft.com/office/drawing/2014/main" id="{8812B48C-4CDE-B423-8D09-5F558692CE9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486460" y="4167558"/>
            <a:ext cx="2759629" cy="1994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356;g13eaabd31de_0_226">
            <a:extLst>
              <a:ext uri="{FF2B5EF4-FFF2-40B4-BE49-F238E27FC236}">
                <a16:creationId xmlns:a16="http://schemas.microsoft.com/office/drawing/2014/main" id="{BEFD4DCD-6586-46EC-2B5E-B11129D46079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264377" y="4267486"/>
            <a:ext cx="2667000" cy="17457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793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45C4E7-0E30-AB72-6C02-E5220F36C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Challenges:</a:t>
            </a:r>
          </a:p>
          <a:p>
            <a:pPr lvl="1"/>
            <a:r>
              <a:rPr lang="en-US" sz="1600" dirty="0"/>
              <a:t>Most successful demonstrated AI/ML cases are within few 10s </a:t>
            </a:r>
            <a:r>
              <a:rPr lang="en-US" sz="1600"/>
              <a:t>features</a:t>
            </a:r>
            <a:r>
              <a:rPr lang="en-US" sz="1600" smtClean="0"/>
              <a:t>. </a:t>
            </a:r>
            <a:r>
              <a:rPr lang="en-US" sz="1600" dirty="0"/>
              <a:t>Algorithms for high dimension data are needed to be applied to more complex accelerators or components</a:t>
            </a:r>
          </a:p>
          <a:p>
            <a:pPr lvl="1"/>
            <a:r>
              <a:rPr lang="en-US" sz="1600" dirty="0"/>
              <a:t>Most current AL/ML models are lack of </a:t>
            </a:r>
            <a:r>
              <a:rPr lang="en-US" sz="1600" dirty="0" err="1"/>
              <a:t>explainability</a:t>
            </a:r>
            <a:r>
              <a:rPr lang="en-US" sz="1600" dirty="0"/>
              <a:t>. Retraining are usually needed when the machine status is changing. Time-varying systems are generally hard to handle by AI/ML methods.</a:t>
            </a:r>
          </a:p>
          <a:p>
            <a:endParaRPr lang="en-US" sz="1800" dirty="0"/>
          </a:p>
          <a:p>
            <a:r>
              <a:rPr lang="en-US" sz="1800" dirty="0"/>
              <a:t>Expected Advances:</a:t>
            </a:r>
          </a:p>
          <a:p>
            <a:pPr lvl="1"/>
            <a:r>
              <a:rPr lang="en-US" sz="1600" i="1" dirty="0"/>
              <a:t>Demonstration of benefiting points where AI/ML based methods exceed the conventional methods </a:t>
            </a:r>
            <a:r>
              <a:rPr lang="en-US" altLang="zh-CN" sz="1600" i="1" dirty="0"/>
              <a:t>in</a:t>
            </a:r>
            <a:r>
              <a:rPr lang="zh-CN" altLang="en-US" sz="1600" i="1" dirty="0"/>
              <a:t> </a:t>
            </a:r>
            <a:r>
              <a:rPr lang="en-US" altLang="zh-CN" sz="1600" i="1" dirty="0"/>
              <a:t>an</a:t>
            </a:r>
            <a:r>
              <a:rPr lang="zh-CN" altLang="en-US" sz="1600" i="1" dirty="0"/>
              <a:t> </a:t>
            </a:r>
            <a:r>
              <a:rPr lang="en-US" altLang="zh-CN" sz="1600" i="1" dirty="0"/>
              <a:t>accelerator complex.</a:t>
            </a:r>
          </a:p>
          <a:p>
            <a:pPr lvl="2"/>
            <a:r>
              <a:rPr lang="en-US" altLang="zh-CN" sz="1400" i="1" dirty="0"/>
              <a:t>In beam tuning; anomaly detection; controlling beam loss, </a:t>
            </a:r>
            <a:r>
              <a:rPr lang="en-US" altLang="zh-CN" sz="1400" i="1" dirty="0" err="1"/>
              <a:t>etc</a:t>
            </a:r>
            <a:endParaRPr lang="en-US" altLang="zh-CN" sz="1400" i="1" dirty="0"/>
          </a:p>
          <a:p>
            <a:pPr lvl="1"/>
            <a:r>
              <a:rPr lang="en-US" sz="1600" i="1" dirty="0"/>
              <a:t>Developing Algorithms to reduce the need of experimental data</a:t>
            </a:r>
          </a:p>
          <a:p>
            <a:pPr lvl="2"/>
            <a:r>
              <a:rPr lang="en-US" sz="1400" i="1" dirty="0"/>
              <a:t>Embed physics/domain information into data-driven model</a:t>
            </a:r>
          </a:p>
          <a:p>
            <a:pPr lvl="2"/>
            <a:r>
              <a:rPr lang="en-US" sz="1400" i="1" dirty="0"/>
              <a:t>Using prior information, effective transfer learning.</a:t>
            </a:r>
          </a:p>
          <a:p>
            <a:pPr lvl="1"/>
            <a:r>
              <a:rPr lang="en-US" sz="1600" i="1" dirty="0"/>
              <a:t>Effective AI based control method for time-varying system </a:t>
            </a:r>
          </a:p>
          <a:p>
            <a:pPr lvl="1"/>
            <a:r>
              <a:rPr lang="en-US" sz="1600" i="1" dirty="0"/>
              <a:t>Considering the uncertainty in the data driven models and safely apply AI/ML models in operation.</a:t>
            </a:r>
            <a:endParaRPr lang="en-US" sz="1400" i="1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13CDEC-3482-3AA1-5B5E-3B6A0041A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and </a:t>
            </a:r>
            <a:r>
              <a:rPr lang="en-US" i="1" dirty="0"/>
              <a:t>Expected Advances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5A1415-806F-A033-DA4A-74E4CADC4A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Yue Hao, November 2022 NSAC LRP Town Hall Meeting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EE03A8-31F6-AF26-D60E-A169A8B592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251057"/>
      </p:ext>
    </p:extLst>
  </p:cSld>
  <p:clrMapOvr>
    <a:masterClrMapping/>
  </p:clrMapOvr>
</p:sld>
</file>

<file path=ppt/theme/theme1.xml><?xml version="1.0" encoding="utf-8"?>
<a:theme xmlns:a="http://schemas.openxmlformats.org/drawingml/2006/main" name="FRIB3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10_CKG FRIB no-line h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KG FRIB no-line 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KG FRIB no-line 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8">
        <a:dk1>
          <a:srgbClr val="000000"/>
        </a:dk1>
        <a:lt1>
          <a:srgbClr val="FFFFFF"/>
        </a:lt1>
        <a:dk2>
          <a:srgbClr val="1F1DE8"/>
        </a:dk2>
        <a:lt2>
          <a:srgbClr val="007469"/>
        </a:lt2>
        <a:accent1>
          <a:srgbClr val="FC0128"/>
        </a:accent1>
        <a:accent2>
          <a:srgbClr val="CF16CE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BB13BA"/>
        </a:accent6>
        <a:hlink>
          <a:srgbClr val="F39FD1"/>
        </a:hlink>
        <a:folHlink>
          <a:srgbClr val="7C0F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RIB PowerPoint Template.pptx" id="{F9D8EFE4-3DAD-43E2-85D0-715CB6229C22}" vid="{1E1D846A-C59C-4820-B358-E1CB3089F23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266FE75E011E44AAC5003CCD6CFF9B" ma:contentTypeVersion="" ma:contentTypeDescription="Create a new document." ma:contentTypeScope="" ma:versionID="17787c3e52fc377f3ac6dabd72917d7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051ad49ee3a4811ed0efdd12919ad9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76CD61-6042-403B-B3F6-04E51A8FF7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BA702D-F6E6-4314-8945-369A109C75F9}">
  <ds:schemaRefs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83D603EE-8321-46BC-B472-C7DB075BA2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FRIB PowerPoint Template (1)</Template>
  <TotalTime>22212</TotalTime>
  <Words>388</Words>
  <Application>Microsoft Office PowerPoint</Application>
  <PresentationFormat>On-screen Show (4:3)</PresentationFormat>
  <Paragraphs>61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ＭＳ Ｐゴシック</vt:lpstr>
      <vt:lpstr>Arial</vt:lpstr>
      <vt:lpstr>Calibri</vt:lpstr>
      <vt:lpstr>Comic Sans MS</vt:lpstr>
      <vt:lpstr>Helvetica</vt:lpstr>
      <vt:lpstr>Lucida Grande</vt:lpstr>
      <vt:lpstr>Wingdings</vt:lpstr>
      <vt:lpstr>ヒラギノ角ゴ Pro W3</vt:lpstr>
      <vt:lpstr>FRIB3</vt:lpstr>
      <vt:lpstr>AI/ML for Heavy-ion Accelerators</vt:lpstr>
      <vt:lpstr>Topic of Interest</vt:lpstr>
      <vt:lpstr>Recent Examples</vt:lpstr>
      <vt:lpstr>Challenges and Expected Advances</vt:lpstr>
    </vt:vector>
  </TitlesOfParts>
  <Company>NSCL/FRIB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[Title of Presentation]</dc:title>
  <dc:creator>Yue Hao</dc:creator>
  <cp:lastModifiedBy>Pease, Katie</cp:lastModifiedBy>
  <cp:revision>50</cp:revision>
  <cp:lastPrinted>2013-06-17T20:20:32Z</cp:lastPrinted>
  <dcterms:created xsi:type="dcterms:W3CDTF">2020-08-12T19:44:25Z</dcterms:created>
  <dcterms:modified xsi:type="dcterms:W3CDTF">2022-11-14T14:37:47Z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0x010100D3266FE75E011E44AAC5003CCD6CFF9B</vt:lpwstr>
  </property>
  <property fmtid="{D5CDD505-2E9C-101B-9397-08002B2CF9AE}" pid="3" name="TemplateUrl">
    <vt:lpwstr/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Order">
    <vt:r8>1000</vt:r8>
  </property>
</Properties>
</file>