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89" r:id="rId4"/>
  </p:sldMasterIdLst>
  <p:notesMasterIdLst>
    <p:notesMasterId r:id="rId10"/>
  </p:notesMasterIdLst>
  <p:handoutMasterIdLst>
    <p:handoutMasterId r:id="rId11"/>
  </p:handoutMasterIdLst>
  <p:sldIdLst>
    <p:sldId id="263" r:id="rId5"/>
    <p:sldId id="264" r:id="rId6"/>
    <p:sldId id="265" r:id="rId7"/>
    <p:sldId id="266" r:id="rId8"/>
    <p:sldId id="267" r:id="rId9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BD"/>
    <a:srgbClr val="3B34FF"/>
    <a:srgbClr val="DDDDDD"/>
    <a:srgbClr val="FF6600"/>
    <a:srgbClr val="3484BA"/>
    <a:srgbClr val="FF0000"/>
    <a:srgbClr val="0202FF"/>
    <a:srgbClr val="4C4CFF"/>
    <a:srgbClr val="1B1BFF"/>
    <a:srgbClr val="FF7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9" autoAdjust="0"/>
    <p:restoredTop sz="96475" autoAdjust="0"/>
  </p:normalViewPr>
  <p:slideViewPr>
    <p:cSldViewPr snapToObjects="1">
      <p:cViewPr varScale="1">
        <p:scale>
          <a:sx n="82" d="100"/>
          <a:sy n="82" d="100"/>
        </p:scale>
        <p:origin x="468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Objects="1">
      <p:cViewPr varScale="1">
        <p:scale>
          <a:sx n="83" d="100"/>
          <a:sy n="83" d="100"/>
        </p:scale>
        <p:origin x="-2916" y="-96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57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741"/>
          </a:xfrm>
          <a:prstGeom prst="rect">
            <a:avLst/>
          </a:prstGeom>
        </p:spPr>
        <p:txBody>
          <a:bodyPr vert="horz" wrap="square" lIns="92613" tIns="46306" rIns="92613" bIns="4630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741"/>
          </a:xfrm>
          <a:prstGeom prst="rect">
            <a:avLst/>
          </a:prstGeom>
        </p:spPr>
        <p:txBody>
          <a:bodyPr vert="horz" wrap="square" lIns="92613" tIns="46306" rIns="92613" bIns="46306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613" tIns="46306" rIns="92613" bIns="4630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831"/>
            <a:ext cx="5608320" cy="4182661"/>
          </a:xfrm>
          <a:prstGeom prst="rect">
            <a:avLst/>
          </a:prstGeom>
        </p:spPr>
        <p:txBody>
          <a:bodyPr vert="horz" wrap="square" lIns="92613" tIns="46306" rIns="92613" bIns="4630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063"/>
            <a:ext cx="3037840" cy="464740"/>
          </a:xfrm>
          <a:prstGeom prst="rect">
            <a:avLst/>
          </a:prstGeom>
        </p:spPr>
        <p:txBody>
          <a:bodyPr vert="horz" wrap="square" lIns="92613" tIns="46306" rIns="92613" bIns="4630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30063"/>
            <a:ext cx="3037840" cy="464740"/>
          </a:xfrm>
          <a:prstGeom prst="rect">
            <a:avLst/>
          </a:prstGeom>
        </p:spPr>
        <p:txBody>
          <a:bodyPr vert="horz" wrap="square" lIns="92613" tIns="46306" rIns="92613" bIns="46306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print"/>
          <a:srcRect t="2948"/>
          <a:stretch>
            <a:fillRect/>
          </a:stretch>
        </p:blipFill>
        <p:spPr bwMode="auto">
          <a:xfrm>
            <a:off x="1609476" y="17773"/>
            <a:ext cx="8973051" cy="673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032000" y="4071938"/>
            <a:ext cx="8128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24" indent="0" algn="ctr">
              <a:buNone/>
              <a:defRPr/>
            </a:lvl2pPr>
            <a:lvl3pPr marL="864448" indent="0" algn="ctr">
              <a:buNone/>
              <a:defRPr/>
            </a:lvl3pPr>
            <a:lvl4pPr marL="1296670" indent="0" algn="ctr">
              <a:buNone/>
              <a:defRPr/>
            </a:lvl4pPr>
            <a:lvl5pPr marL="1728895" indent="0" algn="ctr">
              <a:buNone/>
              <a:defRPr/>
            </a:lvl5pPr>
            <a:lvl6pPr marL="2161118" indent="0" algn="ctr">
              <a:buNone/>
              <a:defRPr/>
            </a:lvl6pPr>
            <a:lvl7pPr marL="2593342" indent="0" algn="ctr">
              <a:buNone/>
              <a:defRPr/>
            </a:lvl7pPr>
            <a:lvl8pPr marL="3025564" indent="0" algn="ctr">
              <a:buNone/>
              <a:defRPr/>
            </a:lvl8pPr>
            <a:lvl9pPr marL="34577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3" y="3147283"/>
            <a:ext cx="12001499" cy="478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203200" y="6387151"/>
            <a:ext cx="12598400" cy="479874"/>
          </a:xfrm>
          <a:prstGeom prst="rect">
            <a:avLst/>
          </a:prstGeom>
          <a:noFill/>
        </p:spPr>
        <p:txBody>
          <a:bodyPr wrap="square" lIns="86487" tIns="43243" rIns="86487" bIns="43243" rtlCol="0">
            <a:spAutoFit/>
          </a:bodyPr>
          <a:lstStyle/>
          <a:p>
            <a:pPr algn="ctr"/>
            <a:r>
              <a:rPr lang="en-US" sz="850" kern="1200" dirty="0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</a:t>
            </a:r>
            <a:r>
              <a:rPr lang="en-US" sz="850" kern="1200" baseline="0" dirty="0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rPr>
              <a:t> Michigan </a:t>
            </a:r>
          </a:p>
          <a:p>
            <a:pPr algn="ctr"/>
            <a:r>
              <a:rPr lang="en-US" sz="850" kern="1200" baseline="0" dirty="0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rPr>
              <a:t>  State University. </a:t>
            </a:r>
            <a:r>
              <a:rPr lang="en-US" sz="850" kern="1200" dirty="0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rPr>
              <a:t>Michigan State University operates FRIB as a DOE Office of Science National User Facility in support of the mission of the Office of Nuclear Physics.</a:t>
            </a:r>
          </a:p>
          <a:p>
            <a:pPr algn="ctr"/>
            <a:r>
              <a:rPr lang="en-US" sz="851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.</a:t>
            </a:r>
            <a:endParaRPr lang="en-US" sz="851" kern="1200" dirty="0">
              <a:solidFill>
                <a:schemeClr val="tx1"/>
              </a:solidFill>
              <a:latin typeface="+mn-lt"/>
              <a:ea typeface="ヒラギノ角ゴ Pro W3"/>
              <a:cs typeface="ヒラギノ角ゴ Pro W3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5181603" y="304804"/>
            <a:ext cx="2514599" cy="23128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13256"/>
            <a:ext cx="1676400" cy="20438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132580"/>
            <a:ext cx="9677399" cy="725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0"/>
          <a:stretch/>
        </p:blipFill>
        <p:spPr>
          <a:xfrm>
            <a:off x="7391401" y="6132580"/>
            <a:ext cx="4800600" cy="725425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39" y="1320110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5" tIns="45687" rIns="91375" bIns="45687">
            <a:spAutoFit/>
          </a:bodyPr>
          <a:lstStyle/>
          <a:p>
            <a:pPr defTabSz="456985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7207" y="3009309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5" tIns="45687" rIns="91375" bIns="45687">
            <a:spAutoFit/>
          </a:bodyPr>
          <a:lstStyle/>
          <a:p>
            <a:pPr defTabSz="456985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0" y="289334"/>
            <a:ext cx="11988800" cy="478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Sang-hoon Kim, November 2022 NSAC LRP Town Hall Meeting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796" y="79927"/>
            <a:ext cx="11990413" cy="4786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96" y="1067100"/>
            <a:ext cx="11990413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5520910" y="6356450"/>
            <a:ext cx="5655095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Sang-hoon Kim, November 2022 NSAC LRP Town Hall Meeting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0" y="6356450"/>
            <a:ext cx="1016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, Slide </a:t>
            </a:r>
            <a:fld id="{D30A2C6D-39BC-4576-856C-8743CF76C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</p:sldLayoutIdLst>
  <p:hf hdr="0" dt="0"/>
  <p:txStyles>
    <p:titleStyle>
      <a:lvl1pPr algn="ctr" defTabSz="80327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7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7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7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7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25" algn="ctr" defTabSz="80773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52" algn="ctr" defTabSz="80773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075" algn="ctr" defTabSz="80773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02" algn="ctr" defTabSz="80773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4" indent="-180174" algn="l" defTabSz="803273" rtl="0" eaLnBrk="1" fontAlgn="base" hangingPunct="1">
        <a:lnSpc>
          <a:spcPct val="90000"/>
        </a:lnSpc>
        <a:spcBef>
          <a:spcPts val="1207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0" indent="-151647" algn="l" defTabSz="80327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69" indent="-160655" algn="l" defTabSz="80327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00" indent="-133629" algn="l" defTabSz="80327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66" indent="-180174" algn="l" defTabSz="80327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39" indent="-150755" algn="l" defTabSz="80773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266" indent="-150755" algn="l" defTabSz="80773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294" indent="-150755" algn="l" defTabSz="80773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317" indent="-150755" algn="l" defTabSz="80773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5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2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75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02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30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55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80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05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032002" y="4343400"/>
            <a:ext cx="8128000" cy="838200"/>
          </a:xfrm>
        </p:spPr>
        <p:txBody>
          <a:bodyPr/>
          <a:lstStyle/>
          <a:p>
            <a:r>
              <a:rPr lang="en-US" dirty="0"/>
              <a:t>Sang-</a:t>
            </a:r>
            <a:r>
              <a:rPr lang="en-US" dirty="0" err="1"/>
              <a:t>hoon</a:t>
            </a:r>
            <a:r>
              <a:rPr lang="en-US" dirty="0"/>
              <a:t> </a:t>
            </a:r>
            <a:r>
              <a:rPr lang="en-US" dirty="0"/>
              <a:t>Kim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SRF </a:t>
            </a:r>
            <a:r>
              <a:rPr lang="en-US" dirty="0"/>
              <a:t>Systems Engineering </a:t>
            </a:r>
            <a:r>
              <a:rPr lang="en-US" dirty="0" smtClean="0"/>
              <a:t>and Testing </a:t>
            </a:r>
            <a:r>
              <a:rPr lang="en-US" dirty="0"/>
              <a:t>Group </a:t>
            </a:r>
            <a:r>
              <a:rPr lang="en-US" dirty="0" smtClean="0"/>
              <a:t>Leader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253" y="3139716"/>
            <a:ext cx="12001499" cy="493751"/>
          </a:xfrm>
        </p:spPr>
        <p:txBody>
          <a:bodyPr/>
          <a:lstStyle/>
          <a:p>
            <a:r>
              <a:rPr lang="en-US" dirty="0" smtClean="0"/>
              <a:t>SRF Development for CW Ion </a:t>
            </a:r>
            <a:r>
              <a:rPr lang="en-US" dirty="0" err="1" smtClean="0"/>
              <a:t>Linacs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4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1600" y="1066800"/>
            <a:ext cx="7894320" cy="5486400"/>
          </a:xfrm>
          <a:solidFill>
            <a:schemeClr val="bg1"/>
          </a:solidFill>
        </p:spPr>
        <p:txBody>
          <a:bodyPr/>
          <a:lstStyle/>
          <a:p>
            <a:r>
              <a:rPr lang="en-US" sz="1600" dirty="0"/>
              <a:t>Importance</a:t>
            </a:r>
          </a:p>
          <a:p>
            <a:pPr lvl="1"/>
            <a:r>
              <a:rPr lang="en-US" sz="1400" dirty="0"/>
              <a:t>FRIB400 is a CW </a:t>
            </a:r>
            <a:r>
              <a:rPr lang="en-US" sz="1400" dirty="0" err="1"/>
              <a:t>linac</a:t>
            </a:r>
            <a:r>
              <a:rPr lang="en-US" sz="1400" dirty="0"/>
              <a:t>, so higher </a:t>
            </a:r>
            <a:r>
              <a:rPr lang="en-US" sz="1400" i="1" dirty="0"/>
              <a:t>Q</a:t>
            </a:r>
            <a:r>
              <a:rPr lang="en-US" sz="1400" baseline="-25000" dirty="0"/>
              <a:t>0</a:t>
            </a:r>
            <a:r>
              <a:rPr lang="en-US" sz="1400" dirty="0"/>
              <a:t> and better field-emission (FE) performance are required compared to pulsed </a:t>
            </a:r>
            <a:r>
              <a:rPr lang="en-US" sz="1400" dirty="0" err="1"/>
              <a:t>linacs</a:t>
            </a:r>
            <a:r>
              <a:rPr lang="en-US" sz="1400" dirty="0"/>
              <a:t> such as SNS and ESS</a:t>
            </a:r>
          </a:p>
          <a:p>
            <a:pPr lvl="1"/>
            <a:r>
              <a:rPr lang="en-US" sz="1400" dirty="0">
                <a:latin typeface="+mn-lt"/>
              </a:rPr>
              <a:t>Successful development of a high-performance cavity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and high-power </a:t>
            </a:r>
            <a:r>
              <a:rPr lang="en-US" sz="1400" dirty="0"/>
              <a:t>fundamental power coupler </a:t>
            </a:r>
            <a:r>
              <a:rPr lang="en-US" sz="1400" dirty="0"/>
              <a:t>(FPC) </a:t>
            </a:r>
            <a:r>
              <a:rPr lang="en-US" sz="1400" dirty="0">
                <a:latin typeface="+mn-lt"/>
              </a:rPr>
              <a:t>will allow FRIB400 to be cost-effective and reliable</a:t>
            </a:r>
          </a:p>
          <a:p>
            <a:r>
              <a:rPr lang="en-US" sz="1600" dirty="0"/>
              <a:t>Challenges</a:t>
            </a:r>
          </a:p>
          <a:p>
            <a:pPr lvl="1"/>
            <a:r>
              <a:rPr lang="en-US" sz="1400" b="1" dirty="0"/>
              <a:t>High </a:t>
            </a:r>
            <a:r>
              <a:rPr lang="en-US" sz="1400" b="1" i="1" dirty="0"/>
              <a:t>Q</a:t>
            </a:r>
            <a:r>
              <a:rPr lang="en-US" sz="1400" b="1" baseline="-25000" dirty="0"/>
              <a:t>0</a:t>
            </a:r>
            <a:r>
              <a:rPr lang="en-US" sz="1400" b="1" dirty="0"/>
              <a:t> recipes </a:t>
            </a:r>
            <a:r>
              <a:rPr lang="en-US" sz="1400" dirty="0"/>
              <a:t>were </a:t>
            </a:r>
            <a:r>
              <a:rPr lang="en-US" sz="1400" b="1" dirty="0"/>
              <a:t>extensively studied for the 1.3 GHz </a:t>
            </a:r>
            <a:r>
              <a:rPr lang="en-US" sz="1400" b="1" dirty="0" err="1"/>
              <a:t>TeSLA</a:t>
            </a:r>
            <a:r>
              <a:rPr lang="en-US" sz="1400" b="1" dirty="0"/>
              <a:t> cavity</a:t>
            </a:r>
            <a:r>
              <a:rPr lang="en-US" sz="1400" dirty="0"/>
              <a:t> </a:t>
            </a:r>
            <a:r>
              <a:rPr lang="en-US" sz="1400" dirty="0"/>
              <a:t>(nitrogen doping, medium-temperature baking, …), but </a:t>
            </a:r>
            <a:r>
              <a:rPr lang="en-US" sz="1400" b="1" dirty="0"/>
              <a:t>not for 644 MHz</a:t>
            </a:r>
            <a:endParaRPr lang="en-US" sz="1400" b="1" dirty="0"/>
          </a:p>
          <a:p>
            <a:pPr lvl="1"/>
            <a:r>
              <a:rPr lang="en-US" sz="1400" dirty="0"/>
              <a:t>Need to develop a </a:t>
            </a:r>
            <a:r>
              <a:rPr lang="en-US" sz="1400" b="1" dirty="0"/>
              <a:t>new high-power FPC</a:t>
            </a:r>
            <a:r>
              <a:rPr lang="en-US" sz="1400" dirty="0"/>
              <a:t> for 15 kW CW at 644 MHz</a:t>
            </a:r>
          </a:p>
          <a:p>
            <a:pPr lvl="1"/>
            <a:r>
              <a:rPr lang="en-US" sz="1400" dirty="0"/>
              <a:t>Resonance-control stability is needed against </a:t>
            </a:r>
            <a:r>
              <a:rPr lang="en-US" sz="1400" b="1" dirty="0" err="1"/>
              <a:t>microphonics</a:t>
            </a:r>
            <a:r>
              <a:rPr lang="en-US" sz="1400" b="1" dirty="0"/>
              <a:t> and </a:t>
            </a:r>
            <a:r>
              <a:rPr lang="en-US" sz="1400" b="1" dirty="0" err="1"/>
              <a:t>ponderomotive</a:t>
            </a:r>
            <a:r>
              <a:rPr lang="en-US" sz="1400" b="1" dirty="0"/>
              <a:t> instabilities </a:t>
            </a:r>
            <a:r>
              <a:rPr lang="en-US" sz="1400" dirty="0"/>
              <a:t>due to </a:t>
            </a:r>
            <a:r>
              <a:rPr lang="en-US" sz="1400" b="1" dirty="0"/>
              <a:t>higher Q</a:t>
            </a:r>
            <a:r>
              <a:rPr lang="en-US" sz="1400" b="1" baseline="-25000" dirty="0"/>
              <a:t>L</a:t>
            </a:r>
            <a:r>
              <a:rPr lang="en-US" sz="1400" b="1" dirty="0"/>
              <a:t> </a:t>
            </a:r>
            <a:r>
              <a:rPr lang="en-US" sz="1400" dirty="0"/>
              <a:t>compared to pulsed </a:t>
            </a:r>
            <a:r>
              <a:rPr lang="en-US" sz="1400" dirty="0" err="1"/>
              <a:t>linacs</a:t>
            </a:r>
            <a:endParaRPr lang="en-US" sz="1400" dirty="0"/>
          </a:p>
          <a:p>
            <a:pPr lvl="1"/>
            <a:r>
              <a:rPr lang="en-US" sz="1400" dirty="0"/>
              <a:t>Lack of </a:t>
            </a:r>
            <a:r>
              <a:rPr lang="en-US" sz="1400" b="1" dirty="0"/>
              <a:t>US vendors </a:t>
            </a:r>
            <a:r>
              <a:rPr lang="en-US" sz="1400" dirty="0"/>
              <a:t>for SRF cavity production</a:t>
            </a:r>
          </a:p>
          <a:p>
            <a:r>
              <a:rPr lang="en-US" sz="1600" dirty="0"/>
              <a:t>Accomplishments</a:t>
            </a:r>
          </a:p>
          <a:p>
            <a:pPr lvl="1"/>
            <a:r>
              <a:rPr lang="en-US" sz="1400" dirty="0"/>
              <a:t>MSU/ANL/FNAL achieved </a:t>
            </a:r>
            <a:r>
              <a:rPr lang="en-US" sz="1400" b="1" dirty="0"/>
              <a:t>state-of-the-art performance </a:t>
            </a:r>
            <a:r>
              <a:rPr lang="en-US" sz="1400" dirty="0"/>
              <a:t>with </a:t>
            </a:r>
            <a:r>
              <a:rPr lang="en-US" sz="1400" b="1" dirty="0"/>
              <a:t>medium-</a:t>
            </a:r>
            <a:r>
              <a:rPr lang="el-GR" sz="1400" b="1" dirty="0"/>
              <a:t>β</a:t>
            </a:r>
            <a:r>
              <a:rPr lang="en-US" sz="1400" b="1" dirty="0"/>
              <a:t> multi-cell </a:t>
            </a:r>
            <a:r>
              <a:rPr lang="en-US" sz="1400" b="1" dirty="0" err="1"/>
              <a:t>Nb</a:t>
            </a:r>
            <a:r>
              <a:rPr lang="en-US" sz="1400" b="1" dirty="0"/>
              <a:t> cavities with EP and N-doping</a:t>
            </a:r>
            <a:r>
              <a:rPr lang="en-US" sz="1400" dirty="0"/>
              <a:t> (first demonstration in this cavity class)</a:t>
            </a:r>
          </a:p>
          <a:p>
            <a:r>
              <a:rPr lang="en-US" sz="1600" dirty="0"/>
              <a:t>Path forward</a:t>
            </a:r>
          </a:p>
          <a:p>
            <a:pPr lvl="1"/>
            <a:r>
              <a:rPr lang="en-US" sz="1400" b="1" dirty="0"/>
              <a:t>High </a:t>
            </a:r>
            <a:r>
              <a:rPr lang="en-US" sz="1400" b="1" i="1" dirty="0"/>
              <a:t>Q</a:t>
            </a:r>
            <a:r>
              <a:rPr lang="en-US" sz="1400" b="1" baseline="-25000" dirty="0"/>
              <a:t>0</a:t>
            </a:r>
            <a:r>
              <a:rPr lang="en-US" sz="1400" b="1" dirty="0"/>
              <a:t> R&amp;D</a:t>
            </a:r>
            <a:r>
              <a:rPr lang="en-US" sz="1400" dirty="0"/>
              <a:t>: </a:t>
            </a:r>
            <a:r>
              <a:rPr lang="en-US" sz="1400" b="1" dirty="0"/>
              <a:t>flux expulsion </a:t>
            </a:r>
            <a:r>
              <a:rPr lang="en-US" sz="1400" dirty="0"/>
              <a:t>in </a:t>
            </a:r>
            <a:r>
              <a:rPr lang="en-US" sz="1400" dirty="0" err="1"/>
              <a:t>cryomodules</a:t>
            </a:r>
            <a:r>
              <a:rPr lang="en-US" sz="1400" dirty="0"/>
              <a:t>, </a:t>
            </a:r>
            <a:r>
              <a:rPr lang="en-US" sz="1400" b="1" dirty="0"/>
              <a:t>recipe optimization </a:t>
            </a:r>
            <a:r>
              <a:rPr lang="en-US" sz="1400" dirty="0"/>
              <a:t>for 644 MHz</a:t>
            </a:r>
            <a:r>
              <a:rPr lang="en-US" sz="1400" b="1" dirty="0"/>
              <a:t>, EP optimization </a:t>
            </a:r>
            <a:r>
              <a:rPr lang="en-US" sz="1400" dirty="0"/>
              <a:t>for high-aspect-ratio medium-</a:t>
            </a:r>
            <a:r>
              <a:rPr lang="el-GR" sz="1400" dirty="0"/>
              <a:t>β</a:t>
            </a:r>
            <a:r>
              <a:rPr lang="en-US" sz="1400" dirty="0"/>
              <a:t> cavities</a:t>
            </a:r>
          </a:p>
          <a:p>
            <a:pPr lvl="1"/>
            <a:r>
              <a:rPr lang="en-US" sz="1400" dirty="0"/>
              <a:t>Develop </a:t>
            </a:r>
            <a:r>
              <a:rPr lang="en-US" sz="1400" b="1" dirty="0"/>
              <a:t>FE-free</a:t>
            </a:r>
            <a:r>
              <a:rPr lang="en-US" sz="1400" dirty="0"/>
              <a:t> methods and techniques </a:t>
            </a:r>
          </a:p>
          <a:p>
            <a:pPr lvl="1"/>
            <a:r>
              <a:rPr lang="en-US" sz="1400" dirty="0"/>
              <a:t>Develop </a:t>
            </a:r>
            <a:r>
              <a:rPr lang="en-US" sz="1400" b="1" dirty="0"/>
              <a:t>FPC </a:t>
            </a:r>
            <a:r>
              <a:rPr lang="en-US" sz="1400" dirty="0"/>
              <a:t>and demonstrate stable </a:t>
            </a:r>
            <a:r>
              <a:rPr lang="en-US" sz="1400" b="1" dirty="0"/>
              <a:t>resonance </a:t>
            </a:r>
            <a:r>
              <a:rPr lang="en-US" sz="1400" b="1" dirty="0" err="1"/>
              <a:t>control</a:t>
            </a:r>
            <a:r>
              <a:rPr lang="en-US" sz="1400" dirty="0" err="1"/>
              <a:t>;validate</a:t>
            </a:r>
            <a:r>
              <a:rPr lang="en-US" sz="1400" dirty="0"/>
              <a:t> in a </a:t>
            </a:r>
            <a:r>
              <a:rPr lang="en-US" sz="1400" b="1" dirty="0" err="1"/>
              <a:t>cryomodule</a:t>
            </a:r>
            <a:r>
              <a:rPr lang="en-US" sz="1400" b="1" dirty="0"/>
              <a:t> test</a:t>
            </a:r>
          </a:p>
          <a:p>
            <a:pPr lvl="1"/>
            <a:r>
              <a:rPr lang="en-US" sz="1400" b="1" dirty="0"/>
              <a:t>Upgrade the FRIB SRF Facility: EP, N-doping</a:t>
            </a:r>
          </a:p>
          <a:p>
            <a:pPr marL="28527" indent="0">
              <a:buNone/>
            </a:pPr>
            <a:r>
              <a:rPr lang="en-US" sz="1600" b="1" dirty="0"/>
              <a:t>Need strong support for this R&amp;D, similar to 1.3 GHz TESLA cavities (latter supported by HEP and BES)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600" y="184190"/>
            <a:ext cx="11988800" cy="695350"/>
          </a:xfrm>
        </p:spPr>
        <p:txBody>
          <a:bodyPr/>
          <a:lstStyle/>
          <a:p>
            <a:r>
              <a:rPr lang="en-US" sz="2800" dirty="0"/>
              <a:t>High-performance CW Medium-</a:t>
            </a:r>
            <a:r>
              <a:rPr lang="el-GR" sz="2800" dirty="0"/>
              <a:t>β</a:t>
            </a:r>
            <a:r>
              <a:rPr lang="en-US" sz="2800" dirty="0"/>
              <a:t> Elliptical Cavity Cryomodule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000" dirty="0"/>
              <a:t>For </a:t>
            </a:r>
            <a:r>
              <a:rPr lang="en-US" sz="2000" dirty="0" smtClean="0"/>
              <a:t>Next-generation </a:t>
            </a:r>
            <a:r>
              <a:rPr lang="en-US" sz="2000" dirty="0"/>
              <a:t>CW </a:t>
            </a:r>
            <a:r>
              <a:rPr lang="en-US" sz="2000" dirty="0" smtClean="0"/>
              <a:t>Ion </a:t>
            </a:r>
            <a:r>
              <a:rPr lang="en-US" sz="2000" dirty="0" err="1" smtClean="0"/>
              <a:t>Linacs</a:t>
            </a:r>
            <a:r>
              <a:rPr lang="en-US" sz="2000" dirty="0" smtClean="0"/>
              <a:t> </a:t>
            </a:r>
            <a:r>
              <a:rPr lang="en-US" sz="2000" dirty="0"/>
              <a:t>such as the FRIB Energy Upgrade (FRIB400)</a:t>
            </a:r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Sang-hoon Kim, November 2022 NSAC LRP Town Hall Meeting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924800" y="1173040"/>
          <a:ext cx="4114800" cy="1965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52599">
                  <a:extLst>
                    <a:ext uri="{9D8B030D-6E8A-4147-A177-3AD203B41FA5}">
                      <a16:colId xmlns:a16="http://schemas.microsoft.com/office/drawing/2014/main" val="409645477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41360589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Cavity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Specification/</a:t>
                      </a:r>
                      <a:r>
                        <a:rPr lang="en-US" sz="1100" baseline="0" dirty="0" smtClean="0"/>
                        <a:t> Design Goal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0105972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FRIB400</a:t>
                      </a:r>
                      <a:r>
                        <a:rPr lang="en-US" sz="1100" baseline="0" dirty="0" smtClean="0">
                          <a:latin typeface="+mn-lt"/>
                        </a:rPr>
                        <a:t>: </a:t>
                      </a:r>
                      <a:r>
                        <a:rPr lang="el-GR" sz="1100" dirty="0" smtClean="0">
                          <a:latin typeface="+mn-lt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US" sz="1100" baseline="-25000" dirty="0" smtClean="0">
                          <a:latin typeface="+mn-lt"/>
                          <a:cs typeface="Times New Roman" panose="02020603050405020304" pitchFamily="18" charset="0"/>
                        </a:rPr>
                        <a:t>opt</a:t>
                      </a:r>
                      <a:r>
                        <a:rPr lang="en-US" sz="1100" dirty="0" smtClean="0">
                          <a:latin typeface="+mn-lt"/>
                          <a:cs typeface="Times New Roman" panose="02020603050405020304" pitchFamily="18" charset="0"/>
                        </a:rPr>
                        <a:t> = 0.65 </a:t>
                      </a:r>
                      <a:br>
                        <a:rPr lang="en-US" sz="1100" dirty="0" smtClean="0"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en-US" sz="1100" dirty="0" smtClean="0">
                          <a:latin typeface="+mn-lt"/>
                          <a:cs typeface="Times New Roman" panose="02020603050405020304" pitchFamily="18" charset="0"/>
                        </a:rPr>
                        <a:t>644 MHz 5-cell; CW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n-lt"/>
                        </a:rPr>
                        <a:t>D: 2x10</a:t>
                      </a:r>
                      <a:r>
                        <a:rPr lang="en-US" sz="1100" baseline="30000" dirty="0" smtClean="0">
                          <a:latin typeface="+mn-lt"/>
                        </a:rPr>
                        <a:t>10</a:t>
                      </a:r>
                      <a:r>
                        <a:rPr lang="en-US" sz="1100" dirty="0" smtClean="0">
                          <a:latin typeface="+mn-lt"/>
                        </a:rPr>
                        <a:t> @ 17.5 MV/m, 2.0 K </a:t>
                      </a:r>
                      <a:br>
                        <a:rPr lang="en-US" sz="1100" dirty="0" smtClean="0">
                          <a:latin typeface="+mn-lt"/>
                        </a:rPr>
                      </a:br>
                      <a:r>
                        <a:rPr lang="en-US" sz="1100" dirty="0" smtClean="0">
                          <a:latin typeface="+mn-lt"/>
                        </a:rPr>
                        <a:t>(under development)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009564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SNS </a:t>
                      </a:r>
                      <a:r>
                        <a:rPr lang="el-GR" sz="1100" dirty="0" smtClean="0">
                          <a:latin typeface="+mn-lt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US" sz="1100" dirty="0" smtClean="0">
                          <a:latin typeface="+mn-lt"/>
                          <a:cs typeface="Times New Roman" panose="02020603050405020304" pitchFamily="18" charset="0"/>
                        </a:rPr>
                        <a:t> = 0.61</a:t>
                      </a:r>
                      <a:r>
                        <a:rPr lang="en-US" sz="1100" baseline="0" dirty="0" smtClean="0">
                          <a:latin typeface="+mn-lt"/>
                          <a:cs typeface="Times New Roman" panose="02020603050405020304" pitchFamily="18" charset="0"/>
                        </a:rPr>
                        <a:t> 805 MHz </a:t>
                      </a:r>
                      <a:br>
                        <a:rPr lang="en-US" sz="1100" baseline="0" dirty="0" smtClean="0"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en-US" sz="1100" baseline="0" dirty="0" smtClean="0">
                          <a:latin typeface="+mn-lt"/>
                          <a:cs typeface="Times New Roman" panose="02020603050405020304" pitchFamily="18" charset="0"/>
                        </a:rPr>
                        <a:t>6-cell; pulsed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n-lt"/>
                        </a:rPr>
                        <a:t>S:</a:t>
                      </a:r>
                      <a:r>
                        <a:rPr lang="en-US" sz="1100" baseline="0" dirty="0" smtClean="0">
                          <a:latin typeface="+mn-lt"/>
                        </a:rPr>
                        <a:t> </a:t>
                      </a:r>
                      <a:r>
                        <a:rPr lang="en-US" sz="1100" dirty="0" smtClean="0">
                          <a:latin typeface="+mn-lt"/>
                        </a:rPr>
                        <a:t>5x10</a:t>
                      </a:r>
                      <a:r>
                        <a:rPr lang="en-US" sz="1100" baseline="30000" dirty="0" smtClean="0">
                          <a:latin typeface="+mn-lt"/>
                        </a:rPr>
                        <a:t>9</a:t>
                      </a:r>
                      <a:r>
                        <a:rPr lang="en-US" sz="1100" dirty="0" smtClean="0">
                          <a:latin typeface="+mn-lt"/>
                        </a:rPr>
                        <a:t> @ 10.2 MV/m, 2.1 K</a:t>
                      </a:r>
                      <a:br>
                        <a:rPr lang="en-US" sz="1100" dirty="0" smtClean="0">
                          <a:latin typeface="+mn-lt"/>
                        </a:rPr>
                      </a:br>
                      <a:r>
                        <a:rPr lang="en-US" sz="1100" dirty="0" smtClean="0">
                          <a:latin typeface="+mn-lt"/>
                        </a:rPr>
                        <a:t>(operational since 2007)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508399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ESS </a:t>
                      </a:r>
                      <a:r>
                        <a:rPr lang="el-GR" sz="1100" dirty="0" smtClean="0">
                          <a:latin typeface="+mn-lt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US" sz="1100" dirty="0" smtClean="0">
                          <a:latin typeface="+mn-lt"/>
                          <a:cs typeface="Times New Roman" panose="02020603050405020304" pitchFamily="18" charset="0"/>
                        </a:rPr>
                        <a:t> = 0.67</a:t>
                      </a:r>
                      <a:r>
                        <a:rPr lang="en-US" sz="1100" baseline="0" dirty="0" smtClean="0">
                          <a:latin typeface="+mn-lt"/>
                          <a:cs typeface="Times New Roman" panose="02020603050405020304" pitchFamily="18" charset="0"/>
                        </a:rPr>
                        <a:t> 704 MHz </a:t>
                      </a:r>
                      <a:br>
                        <a:rPr lang="en-US" sz="1100" baseline="0" dirty="0" smtClean="0"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en-US" sz="1100" baseline="0" dirty="0" smtClean="0">
                          <a:latin typeface="+mn-lt"/>
                          <a:cs typeface="Times New Roman" panose="02020603050405020304" pitchFamily="18" charset="0"/>
                        </a:rPr>
                        <a:t>6-cell; pulsed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</a:rPr>
                        <a:t>S: 5x10</a:t>
                      </a:r>
                      <a:r>
                        <a:rPr lang="en-US" sz="1100" baseline="30000" dirty="0" smtClean="0">
                          <a:latin typeface="+mn-lt"/>
                        </a:rPr>
                        <a:t>9</a:t>
                      </a:r>
                      <a:r>
                        <a:rPr lang="en-US" sz="1100" dirty="0" smtClean="0">
                          <a:latin typeface="+mn-lt"/>
                        </a:rPr>
                        <a:t> @ 16.7 MV/m, 2.0 K</a:t>
                      </a:r>
                      <a:br>
                        <a:rPr lang="en-US" sz="1100" dirty="0" smtClean="0">
                          <a:latin typeface="+mn-lt"/>
                        </a:rPr>
                      </a:br>
                      <a:r>
                        <a:rPr lang="en-US" sz="1100" dirty="0" smtClean="0">
                          <a:latin typeface="+mn-lt"/>
                        </a:rPr>
                        <a:t>(under construction)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244173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PIP-II LB650: </a:t>
                      </a:r>
                      <a:r>
                        <a:rPr lang="el-GR" sz="1100" dirty="0" smtClean="0">
                          <a:latin typeface="+mn-lt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US" sz="1100" baseline="-25000" dirty="0" smtClean="0">
                          <a:latin typeface="+mn-lt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100" dirty="0" smtClean="0">
                          <a:latin typeface="+mn-lt"/>
                          <a:cs typeface="Times New Roman" panose="02020603050405020304" pitchFamily="18" charset="0"/>
                        </a:rPr>
                        <a:t>= 0.61 </a:t>
                      </a:r>
                      <a:br>
                        <a:rPr lang="en-US" sz="1100" dirty="0" smtClean="0"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en-US" sz="1100" dirty="0" smtClean="0">
                          <a:latin typeface="+mn-lt"/>
                          <a:cs typeface="Times New Roman" panose="02020603050405020304" pitchFamily="18" charset="0"/>
                        </a:rPr>
                        <a:t>650 MHz 5-cell;</a:t>
                      </a:r>
                      <a:r>
                        <a:rPr lang="en-US" sz="1100" baseline="0" dirty="0" smtClean="0">
                          <a:latin typeface="+mn-lt"/>
                          <a:cs typeface="Times New Roman" panose="02020603050405020304" pitchFamily="18" charset="0"/>
                        </a:rPr>
                        <a:t> CW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</a:rPr>
                        <a:t>S: 2.3x10</a:t>
                      </a:r>
                      <a:r>
                        <a:rPr lang="en-US" sz="1100" baseline="30000" dirty="0" smtClean="0">
                          <a:latin typeface="+mn-lt"/>
                        </a:rPr>
                        <a:t>10</a:t>
                      </a:r>
                      <a:r>
                        <a:rPr lang="en-US" sz="1100" dirty="0" smtClean="0">
                          <a:latin typeface="+mn-lt"/>
                        </a:rPr>
                        <a:t> @ 16.9 MV/m, 2.0 K (under development*)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64976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069192" y="2992542"/>
            <a:ext cx="1970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*as of June 2021 (SRF2021)</a:t>
            </a:r>
            <a:endParaRPr lang="en-US" sz="1100" i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8251047" y="3276600"/>
            <a:ext cx="3788555" cy="2895600"/>
            <a:chOff x="7946245" y="3681572"/>
            <a:chExt cx="3997841" cy="3196103"/>
          </a:xfrm>
        </p:grpSpPr>
        <p:pic>
          <p:nvPicPr>
            <p:cNvPr id="10" name="img820530" descr="b1fefe64-c873-48af-ad7a-985debfed54d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6" t="10176" r="12185" b="5080"/>
            <a:stretch/>
          </p:blipFill>
          <p:spPr bwMode="auto">
            <a:xfrm>
              <a:off x="7946245" y="3681572"/>
              <a:ext cx="3997841" cy="3196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0016861" y="4179220"/>
              <a:ext cx="1075829" cy="11890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b="1" dirty="0">
                  <a:latin typeface="+mn-lt"/>
                  <a:cs typeface="Calibri" panose="020F0502020204030204" pitchFamily="34" charset="0"/>
                </a:rPr>
                <a:t> FRIB400 Design goal    </a:t>
              </a:r>
              <a:endParaRPr lang="en-US" sz="700" b="1" dirty="0">
                <a:latin typeface="+mn-lt"/>
                <a:cs typeface="Calibri" panose="020F050202020403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65" r="6107" b="22037"/>
            <a:stretch/>
          </p:blipFill>
          <p:spPr>
            <a:xfrm>
              <a:off x="8588331" y="5548497"/>
              <a:ext cx="1738624" cy="849822"/>
            </a:xfrm>
            <a:prstGeom prst="rect">
              <a:avLst/>
            </a:prstGeom>
          </p:spPr>
        </p:pic>
      </p:grp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153400" y="6169226"/>
            <a:ext cx="39370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FRIB400 R&amp;D cavities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2883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1600" y="1054608"/>
            <a:ext cx="11938000" cy="4938675"/>
          </a:xfrm>
        </p:spPr>
        <p:txBody>
          <a:bodyPr/>
          <a:lstStyle/>
          <a:p>
            <a:r>
              <a:rPr lang="en-US" sz="1600" dirty="0"/>
              <a:t>Importance</a:t>
            </a:r>
          </a:p>
          <a:p>
            <a:pPr lvl="1"/>
            <a:r>
              <a:rPr lang="en-US" sz="1400" dirty="0"/>
              <a:t>In long-term operation, particularly with high-intensity heavy-ion beams, SC </a:t>
            </a:r>
            <a:r>
              <a:rPr lang="en-US" sz="1400" dirty="0" err="1"/>
              <a:t>cryomodules</a:t>
            </a:r>
            <a:r>
              <a:rPr lang="en-US" sz="1400" dirty="0"/>
              <a:t> may suffer from increased FE, which could eventually reduce the beam energy</a:t>
            </a:r>
          </a:p>
          <a:p>
            <a:pPr lvl="1"/>
            <a:r>
              <a:rPr lang="en-US" sz="1400" dirty="0"/>
              <a:t>In-situ plasma processing is </a:t>
            </a:r>
            <a:r>
              <a:rPr lang="en-US" sz="1400" dirty="0"/>
              <a:t>useful </a:t>
            </a:r>
            <a:r>
              <a:rPr lang="en-US" sz="1400" dirty="0"/>
              <a:t>to recover performance with </a:t>
            </a:r>
            <a:r>
              <a:rPr lang="en-US" sz="1400" dirty="0"/>
              <a:t>little adverse impact on schedule and budget, as shown at SNS</a:t>
            </a:r>
            <a:endParaRPr lang="en-US" sz="1400" dirty="0"/>
          </a:p>
          <a:p>
            <a:r>
              <a:rPr lang="en-US" sz="1600" dirty="0"/>
              <a:t>Challenges</a:t>
            </a:r>
            <a:endParaRPr lang="en-US" sz="1400" dirty="0"/>
          </a:p>
          <a:p>
            <a:pPr lvl="1"/>
            <a:r>
              <a:rPr lang="en-US" sz="1400" dirty="0"/>
              <a:t>Avoid </a:t>
            </a:r>
            <a:r>
              <a:rPr lang="en-US" sz="1400" b="1" dirty="0"/>
              <a:t>coupler breakdown</a:t>
            </a:r>
            <a:r>
              <a:rPr lang="en-US" sz="1400" dirty="0"/>
              <a:t> in spite of </a:t>
            </a:r>
            <a:r>
              <a:rPr lang="en-US" sz="1400" b="1" dirty="0"/>
              <a:t>higher </a:t>
            </a:r>
            <a:r>
              <a:rPr lang="en-US" sz="1400" b="1" i="1" dirty="0" err="1"/>
              <a:t>Q</a:t>
            </a:r>
            <a:r>
              <a:rPr lang="en-US" sz="1400" b="1" baseline="-25000" dirty="0" err="1"/>
              <a:t>ext</a:t>
            </a:r>
            <a:r>
              <a:rPr lang="en-US" sz="1400" b="1" dirty="0"/>
              <a:t> and absence of higher-order model (HOM) couplers for CW </a:t>
            </a:r>
            <a:r>
              <a:rPr lang="en-US" sz="1400" b="1" dirty="0" err="1"/>
              <a:t>linacs</a:t>
            </a:r>
            <a:r>
              <a:rPr lang="en-US" sz="1400" b="1" dirty="0"/>
              <a:t> compared to pulsed </a:t>
            </a:r>
            <a:r>
              <a:rPr lang="en-US" sz="1400" b="1" dirty="0" err="1"/>
              <a:t>linacs</a:t>
            </a:r>
            <a:endParaRPr lang="en-US" sz="1400" dirty="0"/>
          </a:p>
          <a:p>
            <a:pPr lvl="1"/>
            <a:r>
              <a:rPr lang="en-US" sz="1400" b="1" dirty="0"/>
              <a:t>Develop effective plasma cleaning for coaxial cavity shapes</a:t>
            </a:r>
            <a:r>
              <a:rPr lang="en-US" sz="1400" dirty="0"/>
              <a:t>: no extensive studies so far </a:t>
            </a:r>
            <a:r>
              <a:rPr lang="en-US" sz="1400" b="1" dirty="0"/>
              <a:t>compared to elliptical cavities </a:t>
            </a:r>
          </a:p>
          <a:p>
            <a:r>
              <a:rPr lang="en-US" sz="1600" dirty="0"/>
              <a:t>Accomplishments</a:t>
            </a:r>
          </a:p>
          <a:p>
            <a:pPr lvl="1"/>
            <a:r>
              <a:rPr lang="en-US" sz="1400" dirty="0"/>
              <a:t>Preliminary studies: achieved FE </a:t>
            </a:r>
            <a:r>
              <a:rPr lang="en-US" sz="1400" dirty="0"/>
              <a:t>reduction </a:t>
            </a:r>
            <a:r>
              <a:rPr lang="en-US" sz="1400" dirty="0"/>
              <a:t>with plasma processing </a:t>
            </a:r>
            <a:r>
              <a:rPr lang="en-US" sz="1400" dirty="0"/>
              <a:t>for</a:t>
            </a:r>
            <a:br>
              <a:rPr lang="en-US" sz="1400" dirty="0"/>
            </a:br>
            <a:r>
              <a:rPr lang="en-US" sz="1400" dirty="0"/>
              <a:t>2 out of 3 FRIB </a:t>
            </a:r>
            <a:r>
              <a:rPr lang="el-GR" sz="1400" b="1" dirty="0">
                <a:cs typeface="Calibri" panose="020F0502020204030204" pitchFamily="34" charset="0"/>
              </a:rPr>
              <a:t>β</a:t>
            </a:r>
            <a:r>
              <a:rPr lang="en-US" sz="1400" b="1" dirty="0">
                <a:cs typeface="Calibri" panose="020F0502020204030204" pitchFamily="34" charset="0"/>
              </a:rPr>
              <a:t> = 0.085 </a:t>
            </a:r>
            <a:r>
              <a:rPr lang="en-US" sz="1400" b="1" dirty="0">
                <a:cs typeface="Calibri" panose="020F0502020204030204" pitchFamily="34" charset="0"/>
              </a:rPr>
              <a:t>QWRs </a:t>
            </a:r>
            <a:r>
              <a:rPr lang="en-US" sz="1400" b="1" dirty="0">
                <a:cs typeface="Calibri" panose="020F0502020204030204" pitchFamily="34" charset="0"/>
              </a:rPr>
              <a:t>with </a:t>
            </a:r>
            <a:r>
              <a:rPr lang="en-US" sz="1400" b="1" dirty="0">
                <a:cs typeface="Calibri" panose="020F0502020204030204" pitchFamily="34" charset="0"/>
              </a:rPr>
              <a:t>FPCs </a:t>
            </a:r>
            <a:r>
              <a:rPr lang="en-US" sz="1400" b="1" dirty="0">
                <a:cs typeface="Calibri" panose="020F0502020204030204" pitchFamily="34" charset="0"/>
              </a:rPr>
              <a:t>using </a:t>
            </a:r>
            <a:r>
              <a:rPr lang="en-US" sz="1400" b="1" dirty="0">
                <a:cs typeface="Calibri" panose="020F0502020204030204" pitchFamily="34" charset="0"/>
              </a:rPr>
              <a:t>the 5</a:t>
            </a:r>
            <a:r>
              <a:rPr lang="el-GR" sz="1400" b="1" dirty="0">
                <a:cs typeface="Calibri" panose="020F0502020204030204" pitchFamily="34" charset="0"/>
              </a:rPr>
              <a:t>λ</a:t>
            </a:r>
            <a:r>
              <a:rPr lang="en-US" sz="1400" b="1" dirty="0">
                <a:cs typeface="Calibri" panose="020F0502020204030204" pitchFamily="34" charset="0"/>
              </a:rPr>
              <a:t>/4 </a:t>
            </a:r>
            <a:r>
              <a:rPr lang="en-US" sz="1400" b="1" dirty="0">
                <a:cs typeface="Calibri" panose="020F0502020204030204" pitchFamily="34" charset="0"/>
              </a:rPr>
              <a:t>HOM</a:t>
            </a:r>
            <a:endParaRPr lang="en-US" sz="1400" b="1" dirty="0"/>
          </a:p>
          <a:p>
            <a:r>
              <a:rPr lang="en-US" sz="1600" dirty="0"/>
              <a:t>Path forward</a:t>
            </a:r>
          </a:p>
          <a:p>
            <a:pPr lvl="1"/>
            <a:r>
              <a:rPr lang="en-US" sz="1400" dirty="0"/>
              <a:t>More statistics one plasma processing with vertical tests</a:t>
            </a:r>
          </a:p>
          <a:p>
            <a:pPr lvl="1"/>
            <a:r>
              <a:rPr lang="en-US" sz="1400" dirty="0"/>
              <a:t>Demonstrate plasma processing in </a:t>
            </a:r>
            <a:r>
              <a:rPr lang="en-US" sz="1400" dirty="0" err="1"/>
              <a:t>cryomodules</a:t>
            </a:r>
            <a:r>
              <a:rPr lang="en-US" sz="1400" dirty="0"/>
              <a:t> with offline tests </a:t>
            </a:r>
          </a:p>
          <a:p>
            <a:pPr lvl="1"/>
            <a:r>
              <a:rPr lang="en-US" sz="1400" b="1" dirty="0"/>
              <a:t>R&amp;D to better understand plasma processing</a:t>
            </a:r>
            <a:r>
              <a:rPr lang="en-US" sz="1400" dirty="0"/>
              <a:t>:</a:t>
            </a:r>
          </a:p>
          <a:p>
            <a:pPr lvl="2"/>
            <a:r>
              <a:rPr lang="en-US" sz="1400" b="1" dirty="0"/>
              <a:t>Simulations</a:t>
            </a:r>
            <a:r>
              <a:rPr lang="en-US" sz="1400" dirty="0"/>
              <a:t>, e.g. plasma density with HOMs </a:t>
            </a:r>
          </a:p>
          <a:p>
            <a:pPr lvl="2"/>
            <a:r>
              <a:rPr lang="en-US" sz="1400" b="1" dirty="0"/>
              <a:t>Diagnostics,</a:t>
            </a:r>
            <a:r>
              <a:rPr lang="en-US" sz="1400" dirty="0"/>
              <a:t> e.g. measure the plasma potential (concern: Cu </a:t>
            </a:r>
            <a:br>
              <a:rPr lang="en-US" sz="1400" dirty="0"/>
            </a:br>
            <a:r>
              <a:rPr lang="en-US" sz="1400" dirty="0"/>
              <a:t>sputtering at coupler), plasma density with HOMs </a:t>
            </a:r>
          </a:p>
          <a:p>
            <a:pPr marL="28527" indent="0">
              <a:buNone/>
            </a:pPr>
            <a:r>
              <a:rPr lang="en-US" sz="1600" b="1" dirty="0"/>
              <a:t>So far, </a:t>
            </a:r>
            <a:r>
              <a:rPr lang="en-US" sz="1600" b="1" dirty="0"/>
              <a:t>plasma processing development work for </a:t>
            </a:r>
            <a:br>
              <a:rPr lang="en-US" sz="1600" b="1" dirty="0"/>
            </a:br>
            <a:r>
              <a:rPr lang="en-US" sz="1600" b="1" dirty="0"/>
              <a:t>low-</a:t>
            </a:r>
            <a:r>
              <a:rPr lang="el-GR" sz="1600" b="1" dirty="0"/>
              <a:t>β</a:t>
            </a:r>
            <a:r>
              <a:rPr lang="en-US" sz="1600" b="1" dirty="0"/>
              <a:t> coaxial cavities is a small-scale effort under </a:t>
            </a:r>
            <a:br>
              <a:rPr lang="en-US" sz="1600" b="1" dirty="0"/>
            </a:br>
            <a:r>
              <a:rPr lang="en-US" sz="1600" b="1" dirty="0"/>
              <a:t>the auspices of FRIB Operations</a:t>
            </a:r>
            <a:endParaRPr lang="en-US" sz="1600" b="1" dirty="0"/>
          </a:p>
          <a:p>
            <a:pPr lvl="1"/>
            <a:endParaRPr lang="en-US" sz="1200" dirty="0"/>
          </a:p>
          <a:p>
            <a:pPr marL="0" indent="0">
              <a:buNone/>
            </a:pPr>
            <a:r>
              <a:rPr lang="en-US" sz="1200" dirty="0"/>
              <a:t> 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600" y="149092"/>
            <a:ext cx="11988800" cy="72548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Plasma Processing for Low-</a:t>
            </a:r>
            <a:r>
              <a:rPr lang="el-GR" dirty="0" smtClean="0"/>
              <a:t>β</a:t>
            </a:r>
            <a:r>
              <a:rPr lang="en-US" dirty="0" smtClean="0"/>
              <a:t> Coaxial Cavities </a:t>
            </a:r>
            <a:br>
              <a:rPr lang="en-US" dirty="0" smtClean="0"/>
            </a:br>
            <a:r>
              <a:rPr lang="en-US" sz="2000" dirty="0"/>
              <a:t>To </a:t>
            </a:r>
            <a:r>
              <a:rPr lang="en-US" sz="2000" dirty="0" smtClean="0"/>
              <a:t>Achieve </a:t>
            </a:r>
            <a:r>
              <a:rPr lang="en-US" sz="2000" dirty="0"/>
              <a:t>H</a:t>
            </a:r>
            <a:r>
              <a:rPr lang="en-US" sz="2000" dirty="0" smtClean="0"/>
              <a:t>igh Availability </a:t>
            </a:r>
            <a:r>
              <a:rPr lang="en-US" sz="2000" dirty="0"/>
              <a:t>in </a:t>
            </a:r>
            <a:r>
              <a:rPr lang="en-US" sz="2000" dirty="0" smtClean="0"/>
              <a:t>Long-term Operation </a:t>
            </a:r>
            <a:r>
              <a:rPr lang="en-US" sz="2000" dirty="0"/>
              <a:t>of SC ion </a:t>
            </a:r>
            <a:r>
              <a:rPr lang="en-US" sz="2000" dirty="0" err="1" smtClean="0"/>
              <a:t>Linacs</a:t>
            </a:r>
            <a:r>
              <a:rPr lang="en-US" sz="2000" dirty="0" smtClean="0"/>
              <a:t> </a:t>
            </a:r>
            <a:r>
              <a:rPr lang="en-US" sz="2000" dirty="0"/>
              <a:t>such as FRIB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Sang-hoon Kim, November 2022 NSAC LRP Town Hall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Content Placeholder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64" b="16413"/>
          <a:stretch/>
        </p:blipFill>
        <p:spPr bwMode="auto">
          <a:xfrm>
            <a:off x="6902954" y="3261957"/>
            <a:ext cx="1516908" cy="252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820" y="2971800"/>
            <a:ext cx="3477768" cy="3036608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>
            <a:off x="9243632" y="4267202"/>
            <a:ext cx="946799" cy="8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9175053" y="5181602"/>
            <a:ext cx="10839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dirty="0"/>
              <a:t>Ne-O plasma </a:t>
            </a:r>
            <a:endParaRPr lang="en-US" sz="1100" b="1" dirty="0"/>
          </a:p>
        </p:txBody>
      </p:sp>
      <p:sp>
        <p:nvSpPr>
          <p:cNvPr id="14" name="Rectangle 13"/>
          <p:cNvSpPr/>
          <p:nvPr/>
        </p:nvSpPr>
        <p:spPr>
          <a:xfrm>
            <a:off x="8973167" y="5969916"/>
            <a:ext cx="3066435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Field emission reduction with </a:t>
            </a:r>
            <a:br>
              <a:rPr lang="en-US" sz="1100" b="1" dirty="0"/>
            </a:br>
            <a:r>
              <a:rPr lang="en-US" sz="1100" b="1" dirty="0"/>
              <a:t>plasma processing</a:t>
            </a:r>
            <a:endParaRPr lang="en-US" sz="1100" b="1" dirty="0"/>
          </a:p>
        </p:txBody>
      </p:sp>
      <p:sp>
        <p:nvSpPr>
          <p:cNvPr id="10" name="Rectangle 9"/>
          <p:cNvSpPr/>
          <p:nvPr/>
        </p:nvSpPr>
        <p:spPr>
          <a:xfrm>
            <a:off x="6573610" y="5867403"/>
            <a:ext cx="2175596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1100" b="1" dirty="0"/>
              <a:t>Plasma processing setup: </a:t>
            </a:r>
            <a:br>
              <a:rPr lang="en-US" sz="1100" b="1" dirty="0"/>
            </a:br>
            <a:r>
              <a:rPr lang="en-US" sz="1100" b="1" dirty="0"/>
              <a:t>FRIB </a:t>
            </a:r>
            <a:r>
              <a:rPr lang="el-GR" sz="1100" b="1" kern="0" dirty="0">
                <a:cs typeface="Calibri" panose="020F0502020204030204" pitchFamily="34" charset="0"/>
              </a:rPr>
              <a:t>β</a:t>
            </a:r>
            <a:r>
              <a:rPr lang="en-US" sz="1100" b="1" kern="0" dirty="0">
                <a:cs typeface="Calibri" panose="020F0502020204030204" pitchFamily="34" charset="0"/>
              </a:rPr>
              <a:t> = </a:t>
            </a:r>
            <a:r>
              <a:rPr lang="en-US" sz="1100" b="1" kern="0" dirty="0"/>
              <a:t>0.085 QWR with FPC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49638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2990"/>
            <a:ext cx="12192000" cy="803649"/>
          </a:xfrm>
        </p:spPr>
        <p:txBody>
          <a:bodyPr/>
          <a:lstStyle/>
          <a:p>
            <a:r>
              <a:rPr lang="en-US" dirty="0" smtClean="0"/>
              <a:t>Pushing the Performance Limits of Low-</a:t>
            </a:r>
            <a:r>
              <a:rPr lang="el-GR" dirty="0" smtClean="0"/>
              <a:t>β</a:t>
            </a:r>
            <a:r>
              <a:rPr lang="en-US" dirty="0" smtClean="0"/>
              <a:t> Coaxial </a:t>
            </a:r>
            <a:r>
              <a:rPr lang="en-US" dirty="0" smtClean="0"/>
              <a:t>Cavities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/>
              <a:t>Transformative Surface Preparation </a:t>
            </a:r>
            <a:r>
              <a:rPr lang="en-US" sz="2400" dirty="0"/>
              <a:t>for </a:t>
            </a:r>
            <a:r>
              <a:rPr lang="en-US" sz="2400" dirty="0"/>
              <a:t>FRIB </a:t>
            </a:r>
            <a:r>
              <a:rPr lang="el-GR" sz="2400" dirty="0">
                <a:cs typeface="Calibri" panose="020F0502020204030204" pitchFamily="34" charset="0"/>
              </a:rPr>
              <a:t>β</a:t>
            </a:r>
            <a:r>
              <a:rPr lang="en-US" sz="2400" dirty="0">
                <a:cs typeface="Calibri" panose="020F0502020204030204" pitchFamily="34" charset="0"/>
              </a:rPr>
              <a:t>=0.53 </a:t>
            </a:r>
            <a:r>
              <a:rPr lang="en-US" sz="2400" dirty="0"/>
              <a:t>HWRs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Sang-hoon Kim, November 2022 NSAC LRP Town Hall Meeting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228602" y="1054608"/>
            <a:ext cx="11861801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178" indent="-180178" algn="l" defTabSz="803293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59" indent="-151650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584" indent="-16065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18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19" indent="-133632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991" indent="-18017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sz="1600" kern="0" dirty="0">
                <a:latin typeface="+mn-lt"/>
                <a:cs typeface="Calibri" panose="020F0502020204030204" pitchFamily="34" charset="0"/>
              </a:rPr>
              <a:t>Importance</a:t>
            </a:r>
          </a:p>
          <a:p>
            <a:pPr lvl="1"/>
            <a:r>
              <a:rPr lang="en-US" sz="1400" kern="0" dirty="0">
                <a:latin typeface="+mn-lt"/>
                <a:cs typeface="Calibri" panose="020F0502020204030204" pitchFamily="34" charset="0"/>
              </a:rPr>
              <a:t>While the FRIB </a:t>
            </a:r>
            <a:r>
              <a:rPr lang="en-US" sz="1400" kern="0" dirty="0" err="1">
                <a:latin typeface="+mn-lt"/>
                <a:cs typeface="Calibri" panose="020F0502020204030204" pitchFamily="34" charset="0"/>
              </a:rPr>
              <a:t>linac</a:t>
            </a:r>
            <a:r>
              <a:rPr lang="en-US" sz="1400" kern="0" dirty="0">
                <a:latin typeface="+mn-lt"/>
                <a:cs typeface="Calibri" panose="020F0502020204030204" pitchFamily="34" charset="0"/>
              </a:rPr>
              <a:t> cavities meet the gradient requirements (</a:t>
            </a:r>
            <a:r>
              <a:rPr lang="en-US" sz="1400" i="1" kern="0" dirty="0" err="1">
                <a:latin typeface="+mn-lt"/>
                <a:cs typeface="Calibri" panose="020F0502020204030204" pitchFamily="34" charset="0"/>
              </a:rPr>
              <a:t>E</a:t>
            </a:r>
            <a:r>
              <a:rPr lang="en-US" sz="1400" kern="0" baseline="-25000" dirty="0" err="1">
                <a:latin typeface="+mn-lt"/>
                <a:cs typeface="Calibri" panose="020F0502020204030204" pitchFamily="34" charset="0"/>
              </a:rPr>
              <a:t>a</a:t>
            </a:r>
            <a:r>
              <a:rPr lang="en-US" sz="1400" kern="0" dirty="0">
                <a:latin typeface="+mn-lt"/>
                <a:cs typeface="Calibri" panose="020F0502020204030204" pitchFamily="34" charset="0"/>
              </a:rPr>
              <a:t> = 7.4 MV/m for </a:t>
            </a:r>
            <a:r>
              <a:rPr lang="el-GR" sz="1400" kern="0" dirty="0">
                <a:latin typeface="+mn-lt"/>
                <a:cs typeface="Calibri" panose="020F0502020204030204" pitchFamily="34" charset="0"/>
              </a:rPr>
              <a:t>β</a:t>
            </a:r>
            <a:r>
              <a:rPr lang="en-US" sz="1400" kern="0" dirty="0">
                <a:latin typeface="+mn-lt"/>
                <a:cs typeface="Calibri" panose="020F0502020204030204" pitchFamily="34" charset="0"/>
              </a:rPr>
              <a:t> = 0.53 HWRs), higher fields (e.g. </a:t>
            </a:r>
            <a:r>
              <a:rPr lang="en-US" sz="1400" i="1" kern="0" dirty="0" err="1">
                <a:latin typeface="+mn-lt"/>
                <a:cs typeface="Calibri" panose="020F0502020204030204" pitchFamily="34" charset="0"/>
              </a:rPr>
              <a:t>E</a:t>
            </a:r>
            <a:r>
              <a:rPr lang="en-US" sz="1400" kern="0" baseline="-25000" dirty="0" err="1">
                <a:latin typeface="+mn-lt"/>
                <a:cs typeface="Calibri" panose="020F0502020204030204" pitchFamily="34" charset="0"/>
              </a:rPr>
              <a:t>a</a:t>
            </a:r>
            <a:r>
              <a:rPr lang="en-US" sz="1400" kern="0" dirty="0">
                <a:latin typeface="+mn-lt"/>
                <a:cs typeface="Calibri" panose="020F0502020204030204" pitchFamily="34" charset="0"/>
              </a:rPr>
              <a:t> = 10 MV/m), would provide additional science opportunities: higher beam energy and/or improved reliability against cavity failures</a:t>
            </a:r>
          </a:p>
          <a:p>
            <a:r>
              <a:rPr lang="en-US" sz="1600" kern="0" dirty="0">
                <a:latin typeface="+mn-lt"/>
                <a:cs typeface="Calibri" panose="020F0502020204030204" pitchFamily="34" charset="0"/>
              </a:rPr>
              <a:t>Challenges</a:t>
            </a:r>
          </a:p>
          <a:p>
            <a:pPr lvl="1"/>
            <a:r>
              <a:rPr lang="en-US" sz="1400" b="1" kern="0" dirty="0">
                <a:latin typeface="+mn-lt"/>
                <a:cs typeface="Calibri" panose="020F0502020204030204" pitchFamily="34" charset="0"/>
              </a:rPr>
              <a:t>High-field Q slope (HFQS) </a:t>
            </a:r>
            <a:r>
              <a:rPr lang="en-US" sz="1400" kern="0" dirty="0">
                <a:latin typeface="+mn-lt"/>
                <a:cs typeface="Calibri" panose="020F0502020204030204" pitchFamily="34" charset="0"/>
              </a:rPr>
              <a:t>appears at </a:t>
            </a:r>
            <a:r>
              <a:rPr lang="en-US" sz="1400" i="1" kern="0" dirty="0" err="1">
                <a:cs typeface="Calibri" panose="020F0502020204030204" pitchFamily="34" charset="0"/>
              </a:rPr>
              <a:t>E</a:t>
            </a:r>
            <a:r>
              <a:rPr lang="en-US" sz="1400" kern="0" baseline="-25000" dirty="0" err="1">
                <a:cs typeface="Calibri" panose="020F0502020204030204" pitchFamily="34" charset="0"/>
              </a:rPr>
              <a:t>a</a:t>
            </a:r>
            <a:r>
              <a:rPr lang="en-US" sz="1400" kern="0" dirty="0">
                <a:cs typeface="Calibri" panose="020F0502020204030204" pitchFamily="34" charset="0"/>
              </a:rPr>
              <a:t> </a:t>
            </a:r>
            <a:r>
              <a:rPr lang="en-US" sz="1400" kern="0" dirty="0">
                <a:latin typeface="+mn-lt"/>
                <a:cs typeface="Calibri" panose="020F0502020204030204" pitchFamily="34" charset="0"/>
              </a:rPr>
              <a:t>~ 9 MV/m (</a:t>
            </a:r>
            <a:r>
              <a:rPr lang="en-US" sz="1400" i="1" kern="0" dirty="0" err="1">
                <a:latin typeface="+mn-lt"/>
                <a:cs typeface="Calibri" panose="020F0502020204030204" pitchFamily="34" charset="0"/>
              </a:rPr>
              <a:t>B</a:t>
            </a:r>
            <a:r>
              <a:rPr lang="en-US" sz="1400" kern="0" baseline="-25000" dirty="0" err="1">
                <a:latin typeface="+mn-lt"/>
                <a:cs typeface="Calibri" panose="020F0502020204030204" pitchFamily="34" charset="0"/>
              </a:rPr>
              <a:t>p</a:t>
            </a:r>
            <a:r>
              <a:rPr lang="en-US" sz="1400" kern="0" dirty="0">
                <a:latin typeface="+mn-lt"/>
                <a:cs typeface="Calibri" panose="020F0502020204030204" pitchFamily="34" charset="0"/>
              </a:rPr>
              <a:t> ~ 80 </a:t>
            </a:r>
            <a:r>
              <a:rPr lang="en-US" sz="1400" kern="0" dirty="0" err="1">
                <a:latin typeface="+mn-lt"/>
                <a:cs typeface="Calibri" panose="020F0502020204030204" pitchFamily="34" charset="0"/>
              </a:rPr>
              <a:t>mT</a:t>
            </a:r>
            <a:r>
              <a:rPr lang="en-US" sz="1400" kern="0" dirty="0">
                <a:latin typeface="+mn-lt"/>
                <a:cs typeface="Calibri" panose="020F0502020204030204" pitchFamily="34" charset="0"/>
              </a:rPr>
              <a:t>) and hampers reliable operation at </a:t>
            </a:r>
            <a:r>
              <a:rPr lang="en-US" sz="1400" i="1" kern="0" dirty="0" err="1">
                <a:cs typeface="Calibri" panose="020F0502020204030204" pitchFamily="34" charset="0"/>
              </a:rPr>
              <a:t>E</a:t>
            </a:r>
            <a:r>
              <a:rPr lang="en-US" sz="1400" kern="0" baseline="-25000" dirty="0" err="1">
                <a:cs typeface="Calibri" panose="020F0502020204030204" pitchFamily="34" charset="0"/>
              </a:rPr>
              <a:t>a</a:t>
            </a:r>
            <a:r>
              <a:rPr lang="en-US" sz="1400" kern="0" dirty="0">
                <a:latin typeface="+mn-lt"/>
                <a:cs typeface="Calibri" panose="020F0502020204030204" pitchFamily="34" charset="0"/>
              </a:rPr>
              <a:t> = 10 MV/m within the FRIB </a:t>
            </a:r>
            <a:r>
              <a:rPr lang="en-US" sz="1400" kern="0" dirty="0" err="1">
                <a:latin typeface="+mn-lt"/>
                <a:cs typeface="Calibri" panose="020F0502020204030204" pitchFamily="34" charset="0"/>
              </a:rPr>
              <a:t>cryo</a:t>
            </a:r>
            <a:r>
              <a:rPr lang="en-US" sz="1400" kern="0" dirty="0">
                <a:latin typeface="+mn-lt"/>
                <a:cs typeface="Calibri" panose="020F0502020204030204" pitchFamily="34" charset="0"/>
              </a:rPr>
              <a:t> budget</a:t>
            </a:r>
          </a:p>
          <a:p>
            <a:r>
              <a:rPr lang="en-US" sz="1600" kern="0" dirty="0">
                <a:cs typeface="Calibri" panose="020F0502020204030204" pitchFamily="34" charset="0"/>
              </a:rPr>
              <a:t>Accomplishments</a:t>
            </a:r>
          </a:p>
          <a:p>
            <a:pPr lvl="1"/>
            <a:r>
              <a:rPr lang="en-US" sz="1400" kern="0" dirty="0">
                <a:cs typeface="Calibri" panose="020F0502020204030204" pitchFamily="34" charset="0"/>
              </a:rPr>
              <a:t>Preliminary studies: </a:t>
            </a:r>
            <a:r>
              <a:rPr lang="en-US" sz="1400" b="1" kern="0" dirty="0">
                <a:cs typeface="Calibri" panose="020F0502020204030204" pitchFamily="34" charset="0"/>
              </a:rPr>
              <a:t>EP + </a:t>
            </a:r>
            <a:r>
              <a:rPr lang="en-US" sz="1400" b="1" kern="0" dirty="0">
                <a:cs typeface="Calibri" panose="020F0502020204030204" pitchFamily="34" charset="0"/>
              </a:rPr>
              <a:t>in-situ </a:t>
            </a:r>
            <a:r>
              <a:rPr lang="en-US" sz="1400" b="1" kern="0" dirty="0">
                <a:cs typeface="Calibri" panose="020F0502020204030204" pitchFamily="34" charset="0"/>
              </a:rPr>
              <a:t>120</a:t>
            </a:r>
            <a:r>
              <a:rPr lang="en-US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⁰C baking </a:t>
            </a: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(ILC recipe) shows </a:t>
            </a: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promising results </a:t>
            </a: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b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reducing HFQS</a:t>
            </a:r>
            <a:endParaRPr lang="en-US" sz="1400" kern="0" dirty="0">
              <a:cs typeface="Calibri" panose="020F0502020204030204" pitchFamily="34" charset="0"/>
            </a:endParaRPr>
          </a:p>
          <a:p>
            <a:r>
              <a:rPr lang="en-US" sz="1600" dirty="0"/>
              <a:t>Path </a:t>
            </a:r>
            <a:r>
              <a:rPr lang="en-US" sz="1600" dirty="0"/>
              <a:t>forward</a:t>
            </a:r>
            <a:endParaRPr lang="en-US" sz="1400" dirty="0"/>
          </a:p>
          <a:p>
            <a:pPr lvl="1"/>
            <a:r>
              <a:rPr lang="en-US" sz="1400" kern="0" dirty="0">
                <a:latin typeface="+mn-lt"/>
                <a:cs typeface="Calibri" panose="020F0502020204030204" pitchFamily="34" charset="0"/>
              </a:rPr>
              <a:t>More statistics on EP + baking with vertical tests</a:t>
            </a:r>
          </a:p>
          <a:p>
            <a:pPr lvl="1"/>
            <a:r>
              <a:rPr lang="en-US" sz="1400" kern="0" dirty="0">
                <a:latin typeface="+mn-lt"/>
                <a:cs typeface="Calibri" panose="020F0502020204030204" pitchFamily="34" charset="0"/>
              </a:rPr>
              <a:t>Study of other recipes, e.g.</a:t>
            </a:r>
          </a:p>
          <a:p>
            <a:pPr lvl="2"/>
            <a:r>
              <a:rPr lang="en-US" sz="1400" b="1" kern="0" dirty="0"/>
              <a:t>‘Wet’ doping </a:t>
            </a:r>
            <a:r>
              <a:rPr lang="en-US" sz="1400" b="1" kern="0" dirty="0"/>
              <a:t>without </a:t>
            </a:r>
            <a:r>
              <a:rPr lang="en-US" sz="1400" b="1" kern="0" dirty="0"/>
              <a:t>heat treatment </a:t>
            </a:r>
          </a:p>
          <a:p>
            <a:pPr lvl="2"/>
            <a:r>
              <a:rPr lang="en-US" sz="1400" b="1" kern="0" dirty="0">
                <a:latin typeface="+mn-lt"/>
                <a:cs typeface="Calibri" panose="020F0502020204030204" pitchFamily="34" charset="0"/>
              </a:rPr>
              <a:t>Furnace low- to medium-temperature baking </a:t>
            </a:r>
            <a:endParaRPr lang="en-US" sz="1400" b="1" kern="0" dirty="0">
              <a:latin typeface="+mn-lt"/>
              <a:cs typeface="Calibri" panose="020F0502020204030204" pitchFamily="34" charset="0"/>
            </a:endParaRPr>
          </a:p>
          <a:p>
            <a:pPr marL="202696" lvl="1" indent="0">
              <a:buNone/>
            </a:pPr>
            <a:endParaRPr lang="en-US" sz="1600" kern="0" dirty="0">
              <a:latin typeface="+mn-lt"/>
            </a:endParaRPr>
          </a:p>
          <a:p>
            <a:pPr marL="19520" indent="0">
              <a:buNone/>
            </a:pPr>
            <a:r>
              <a:rPr lang="en-US" sz="1600" kern="0" dirty="0">
                <a:latin typeface="+mn-lt"/>
              </a:rPr>
              <a:t>An </a:t>
            </a:r>
            <a:r>
              <a:rPr lang="en-US" sz="1600" b="1" kern="0" dirty="0">
                <a:latin typeface="+mn-lt"/>
              </a:rPr>
              <a:t>R&amp;D project </a:t>
            </a:r>
            <a:r>
              <a:rPr lang="en-US" sz="1600" kern="0" dirty="0">
                <a:latin typeface="+mn-lt"/>
              </a:rPr>
              <a:t>is now funded by DOE-NP:</a:t>
            </a:r>
            <a:br>
              <a:rPr lang="en-US" sz="1600" kern="0" dirty="0">
                <a:latin typeface="+mn-lt"/>
              </a:rPr>
            </a:br>
            <a:r>
              <a:rPr lang="en-US" sz="1600" kern="0" dirty="0">
                <a:latin typeface="+mn-lt"/>
              </a:rPr>
              <a:t>“</a:t>
            </a:r>
            <a:r>
              <a:rPr lang="en-US" sz="1600" dirty="0"/>
              <a:t>Development of </a:t>
            </a:r>
            <a:r>
              <a:rPr lang="en-US" sz="1600" dirty="0"/>
              <a:t>transformative preparation methods </a:t>
            </a:r>
            <a:r>
              <a:rPr lang="en-US" sz="1600" dirty="0"/>
              <a:t>to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push </a:t>
            </a:r>
            <a:r>
              <a:rPr lang="en-US" sz="1600" dirty="0"/>
              <a:t>up </a:t>
            </a:r>
            <a:r>
              <a:rPr lang="en-US" sz="1600" dirty="0"/>
              <a:t>high </a:t>
            </a:r>
            <a:r>
              <a:rPr lang="en-US" sz="1600" dirty="0"/>
              <a:t>Q&amp;G </a:t>
            </a:r>
            <a:r>
              <a:rPr lang="en-US" sz="1600" dirty="0"/>
              <a:t>performance </a:t>
            </a:r>
            <a:r>
              <a:rPr lang="en-US" sz="1600" dirty="0"/>
              <a:t>of FRIB </a:t>
            </a:r>
            <a:r>
              <a:rPr lang="en-US" sz="1600" dirty="0"/>
              <a:t>spare </a:t>
            </a:r>
            <a:r>
              <a:rPr lang="en-US" sz="1600" dirty="0"/>
              <a:t>HWR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cryomodule cavities</a:t>
            </a:r>
            <a:r>
              <a:rPr lang="en-US" sz="1600" dirty="0"/>
              <a:t>” </a:t>
            </a:r>
            <a:r>
              <a:rPr lang="en-US" sz="1600" dirty="0"/>
              <a:t>(PI: K. </a:t>
            </a:r>
            <a:r>
              <a:rPr lang="en-US" sz="1600" dirty="0"/>
              <a:t>Saito, MSU;</a:t>
            </a:r>
            <a:br>
              <a:rPr lang="en-US" sz="1600" dirty="0"/>
            </a:br>
            <a:r>
              <a:rPr lang="en-US" sz="1600" dirty="0" smtClean="0"/>
              <a:t>September 2022 - August </a:t>
            </a:r>
            <a:r>
              <a:rPr lang="en-US" sz="1600" dirty="0"/>
              <a:t>2024)</a:t>
            </a:r>
            <a:endParaRPr lang="en-US" sz="1600" kern="0" dirty="0">
              <a:latin typeface="+mn-lt"/>
            </a:endParaRPr>
          </a:p>
          <a:p>
            <a:pPr lvl="1"/>
            <a:endParaRPr lang="en-US" sz="1400" kern="0" dirty="0"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972" t="2915" r="28649" b="712"/>
          <a:stretch/>
        </p:blipFill>
        <p:spPr>
          <a:xfrm>
            <a:off x="8045119" y="2362200"/>
            <a:ext cx="4031623" cy="3291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0979" t="29264" r="80621" b="49384"/>
          <a:stretch/>
        </p:blipFill>
        <p:spPr bwMode="auto">
          <a:xfrm>
            <a:off x="5638803" y="3962400"/>
            <a:ext cx="2217095" cy="16260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486401" y="5801383"/>
            <a:ext cx="255871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1400" b="1" kern="0" dirty="0">
                <a:cs typeface="Calibri" panose="020F0502020204030204" pitchFamily="34" charset="0"/>
              </a:rPr>
              <a:t>EP on </a:t>
            </a:r>
            <a:r>
              <a:rPr lang="el-GR" sz="1400" b="1" kern="0" dirty="0">
                <a:cs typeface="Calibri" panose="020F0502020204030204" pitchFamily="34" charset="0"/>
              </a:rPr>
              <a:t>β</a:t>
            </a:r>
            <a:r>
              <a:rPr lang="en-US" sz="1400" b="1" kern="0" dirty="0">
                <a:cs typeface="Calibri" panose="020F0502020204030204" pitchFamily="34" charset="0"/>
              </a:rPr>
              <a:t> </a:t>
            </a:r>
            <a:r>
              <a:rPr lang="en-US" sz="1400" b="1" kern="0" dirty="0">
                <a:cs typeface="Calibri" panose="020F0502020204030204" pitchFamily="34" charset="0"/>
              </a:rPr>
              <a:t>= </a:t>
            </a:r>
            <a:r>
              <a:rPr lang="en-US" sz="1400" b="1" kern="0" dirty="0"/>
              <a:t>0.53 HWR at FRIB</a:t>
            </a:r>
            <a:endParaRPr lang="en-US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8229602" y="5638800"/>
            <a:ext cx="384713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kern="0" dirty="0">
                <a:cs typeface="Calibri" panose="020F0502020204030204" pitchFamily="34" charset="0"/>
              </a:rPr>
              <a:t>Performance improvement with</a:t>
            </a:r>
          </a:p>
          <a:p>
            <a:pPr algn="ctr"/>
            <a:r>
              <a:rPr lang="en-US" sz="1400" b="1" kern="0" dirty="0">
                <a:cs typeface="Calibri" panose="020F0502020204030204" pitchFamily="34" charset="0"/>
              </a:rPr>
              <a:t>EP + </a:t>
            </a:r>
            <a:r>
              <a:rPr lang="en-US" sz="1400" b="1" kern="0" dirty="0">
                <a:cs typeface="Calibri" panose="020F0502020204030204" pitchFamily="34" charset="0"/>
              </a:rPr>
              <a:t>in-situ </a:t>
            </a:r>
            <a:r>
              <a:rPr lang="en-US" sz="1400" b="1" kern="0" dirty="0">
                <a:cs typeface="Arial" panose="020B0604020202020204" pitchFamily="34" charset="0"/>
              </a:rPr>
              <a:t>baking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63344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support is needed for R&amp;D on low- and medium-</a:t>
            </a:r>
            <a:r>
              <a:rPr lang="el-GR" dirty="0" smtClean="0"/>
              <a:t>β</a:t>
            </a:r>
            <a:r>
              <a:rPr lang="en-US" dirty="0" smtClean="0"/>
              <a:t> SRF cavities. Underfunded areas include</a:t>
            </a:r>
          </a:p>
          <a:p>
            <a:pPr lvl="1"/>
            <a:r>
              <a:rPr lang="en-US" dirty="0" smtClean="0"/>
              <a:t>High </a:t>
            </a:r>
            <a:r>
              <a:rPr lang="en-US" i="1" dirty="0" smtClean="0"/>
              <a:t>Q</a:t>
            </a:r>
            <a:r>
              <a:rPr lang="en-US" baseline="-25000" dirty="0" smtClean="0"/>
              <a:t>0 </a:t>
            </a:r>
            <a:r>
              <a:rPr lang="en-US" dirty="0" smtClean="0"/>
              <a:t>R&amp;D for medium-</a:t>
            </a:r>
            <a:r>
              <a:rPr lang="el-GR" dirty="0" smtClean="0"/>
              <a:t>β</a:t>
            </a:r>
            <a:r>
              <a:rPr lang="en-US" dirty="0" smtClean="0"/>
              <a:t> elliptical cavities</a:t>
            </a:r>
          </a:p>
          <a:p>
            <a:pPr lvl="1"/>
            <a:r>
              <a:rPr lang="en-US" dirty="0"/>
              <a:t>Plasma processing R&amp;D for low-</a:t>
            </a:r>
            <a:r>
              <a:rPr lang="el-GR" dirty="0"/>
              <a:t>β</a:t>
            </a:r>
            <a:r>
              <a:rPr lang="en-US" dirty="0"/>
              <a:t> coaxial </a:t>
            </a:r>
            <a:r>
              <a:rPr lang="en-US" dirty="0" smtClean="0"/>
              <a:t>cavities</a:t>
            </a:r>
          </a:p>
          <a:p>
            <a:r>
              <a:rPr lang="en-US" dirty="0" smtClean="0"/>
              <a:t>Continuing support for low-</a:t>
            </a:r>
            <a:r>
              <a:rPr lang="el-GR" dirty="0" smtClean="0"/>
              <a:t>β</a:t>
            </a:r>
            <a:r>
              <a:rPr lang="en-US" dirty="0" smtClean="0"/>
              <a:t> SRF technology development is necessary for world leadership amongst the SRF community</a:t>
            </a:r>
          </a:p>
          <a:p>
            <a:r>
              <a:rPr lang="en-US" dirty="0" smtClean="0"/>
              <a:t>Continued technology development in these areas will facilitate reliable operation of existing machines and cost-effective construction of new machines for NP as well as HEP, BES, and industrial applications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Sang-hoon Kim, November 2022 NSAC LRP Town Hall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032877"/>
      </p:ext>
    </p:extLst>
  </p:cSld>
  <p:clrMapOvr>
    <a:masterClrMapping/>
  </p:clrMapOvr>
</p:sld>
</file>

<file path=ppt/theme/theme1.xml><?xml version="1.0" encoding="utf-8"?>
<a:theme xmlns:a="http://schemas.openxmlformats.org/drawingml/2006/main" name="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06 DOE OPA Review Presentation Template.potx" id="{C8B6B9B6-2855-4AE5-B539-673B512AF382}" vid="{080C12F1-0A25-4B7C-B7A9-B6A23F18E2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266FE75E011E44AAC5003CCD6CFF9B" ma:contentTypeVersion="" ma:contentTypeDescription="Create a new document." ma:contentTypeScope="" ma:versionID="17787c3e52fc377f3ac6dabd72917d7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51ad49ee3a4811ed0efdd12919ad9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BA702D-F6E6-4314-8945-369A109C75F9}">
  <ds:schemaRefs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3004600-D764-4487-908D-AC529FB67C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201606 DOE OPA Review Presentation Template</Template>
  <TotalTime>80946</TotalTime>
  <Words>955</Words>
  <Application>Microsoft Office PowerPoint</Application>
  <PresentationFormat>Widescreen</PresentationFormat>
  <Paragraphs>86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ＭＳ Ｐゴシック</vt:lpstr>
      <vt:lpstr>Arial</vt:lpstr>
      <vt:lpstr>Calibri</vt:lpstr>
      <vt:lpstr>Helvetica</vt:lpstr>
      <vt:lpstr>Lucida Grande</vt:lpstr>
      <vt:lpstr>Times New Roman</vt:lpstr>
      <vt:lpstr>Wingdings</vt:lpstr>
      <vt:lpstr>ヒラギノ角ゴ Pro W3</vt:lpstr>
      <vt:lpstr>FRIB3</vt:lpstr>
      <vt:lpstr>SRF Development for CW Ion Linacs</vt:lpstr>
      <vt:lpstr>High-performance CW Medium-β Elliptical Cavity Cryomodule For Next-generation CW Ion Linacs such as the FRIB Energy Upgrade (FRIB400)</vt:lpstr>
      <vt:lpstr>Plasma Processing for Low-β Coaxial Cavities  To Achieve High Availability in Long-term Operation of SC ion Linacs such as FRIB</vt:lpstr>
      <vt:lpstr>Pushing the Performance Limits of Low-β Coaxial Cavities Transformative Surface Preparation for FRIB β=0.53 HWRs</vt:lpstr>
      <vt:lpstr>Concluding Remarks</vt:lpstr>
    </vt:vector>
  </TitlesOfParts>
  <Company>NSCL/FRIB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20210302_ECR_modeling_plastun</dc:title>
  <dc:creator>Plastun, Alexander</dc:creator>
  <cp:lastModifiedBy>Hannon, Bethany</cp:lastModifiedBy>
  <cp:revision>1013</cp:revision>
  <cp:lastPrinted>2017-07-13T13:12:58Z</cp:lastPrinted>
  <dcterms:created xsi:type="dcterms:W3CDTF">2017-03-03T20:32:55Z</dcterms:created>
  <dcterms:modified xsi:type="dcterms:W3CDTF">2022-11-14T17:28:59Z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0x010100D3266FE75E011E44AAC5003CCD6CFF9B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</Properties>
</file>