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8" r:id="rId2"/>
    <p:sldId id="688" r:id="rId3"/>
    <p:sldId id="689" r:id="rId4"/>
    <p:sldId id="6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C70E15-47DD-7748-97EB-7DBF8DAE3EEA}" name="Sergey Kutsaev" initials="SK" userId="a0ad768a4ce0dbbf" providerId="Windows Live"/>
  <p188:author id="{CF4365FE-D1AB-7993-1922-5D29076586B8}" name="Salime Boucher" initials="SB" userId="S::boucher@radiabeam.com::5ef96cd2-3dad-410e-9c1d-75af871d3c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917"/>
    <a:srgbClr val="8D69D3"/>
    <a:srgbClr val="66943D"/>
    <a:srgbClr val="FF4C1D"/>
    <a:srgbClr val="D93E17"/>
    <a:srgbClr val="C5773B"/>
    <a:srgbClr val="F79646"/>
    <a:srgbClr val="B184FF"/>
    <a:srgbClr val="A47BEF"/>
    <a:srgbClr val="88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79608" autoAdjust="0"/>
  </p:normalViewPr>
  <p:slideViewPr>
    <p:cSldViewPr snapToGrid="0" snapToObjects="1">
      <p:cViewPr varScale="1">
        <p:scale>
          <a:sx n="65" d="100"/>
          <a:sy n="65" d="100"/>
        </p:scale>
        <p:origin x="180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286A6-FDA7-994E-A196-981E6128A37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D07BC-161C-0A49-A783-76AA7D7D6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6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D07BC-161C-0A49-A783-76AA7D7D6B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7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D07BC-161C-0A49-A783-76AA7D7D6B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3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B9E1-EDD8-EF4F-995E-2B43A0080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C0163-EA1D-E746-918D-092C1353C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88337-EF5F-294C-B4DF-4BADCE1B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EF1-508B-3E47-B110-D4300DF572D0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AF87-58FB-974E-8B86-0A2395D8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421A-ECBA-BA4C-B534-7CFFEC8D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637E-9007-7148-9037-E7EA24B2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53038-FC13-2E46-8722-0BE7FFC8D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33883-75B1-C349-969C-5A8AE89D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9194-232F-D440-913A-14E8D62A84FE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B9E02-A8B7-1242-A509-10AC5C45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C91CB-6A0E-7543-802A-24CB3DD8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3D6E2C-8EAB-5048-8395-929543729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80997-74E0-CE44-9549-D9A4C4DEF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A9028-3A55-F146-8D97-F6D7DFAA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DA-5B23-1B4D-9827-28A4388D129F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19962-F22F-A94F-9794-6D4118E5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124CB-233E-1549-9BA9-966527BC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4349-81FC-BD44-B9DF-26A046E1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32A10-F987-884C-B24A-FFBB0D66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77" y="1279216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98E93-FAE0-C643-9A3F-137F7363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144D-E09B-2A4C-A794-4F5968474297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6C4E3-5316-D448-A2C2-8F3667B2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4123A-261A-BB4E-8C16-5274318B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5C77E4C-1CFD-374C-9DF5-B5483B4F8C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FDF8-1CF0-C84B-86A7-9F597BAB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8591D-D09A-094D-80D7-33D0EE699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CCB19-AE8B-CB4E-9D70-29ECB0CE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353B-45F9-A940-8856-DA215DF06C25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3BD78-F71F-E44C-9C8E-A6191A9B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CE468-FBE9-AB4A-9223-4B2E62DA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42EE-E13E-CD46-AA28-E2D31547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237E-720F-714A-BB99-8F825D3EF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C50DC-B9B8-C948-B5E7-2672A4C1B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807B1-06E1-F149-BD2A-167365EF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8F6-FF1E-C242-9F4B-2B5C68A915ED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1A4A3-035D-0345-8C9C-682277F7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221FE-5762-4B4D-B4BE-CA8ABAC9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0C77-6ABB-4749-8CD1-26F223DD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DDB7-5A32-E44C-9B13-F0270347D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309EB-4FA6-6E4A-8056-04780B118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C904C-50BD-4A43-A0D1-1753663C8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191DA-DCE3-4446-950A-955C33122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A4D8E-B6C6-9D47-9824-ACC836E8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185D-2034-774C-9F60-AFE619FBF723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E6631-8A2F-3245-AD39-00218A3F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0F5E2-9DC8-D449-A3F4-C1C2DFDC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9799-BAA8-EB4D-9D5B-EC94F5E4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810E4-DFFF-F24B-8A19-42D74BCD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6FA-0059-4243-8B58-4734F77802E8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9D508-55CF-184F-A6D7-96260669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0482D-CFB5-DE45-83FF-0B974231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F4DE0-F004-3D44-BF9F-802C390F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016B-1F35-184D-825A-63A4D8C639A7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D47FB-71F3-0D48-B3BD-126118A4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64A26-990A-5445-A512-B6288982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1FA8-033A-B54A-B4CF-1640CEA5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64C23-179C-DD41-AAA4-291FA51F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A5771-6986-D24B-B4CA-DBD77E425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A5E22-0DDF-B940-ACD7-FF9962A0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D50-3FA4-0142-B4FE-8C2BE71A85BC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B0E87-172F-2B48-9BCE-EE40B006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E156E-6E1B-D743-89EA-8BF022E4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5BD5-E948-6C40-9DE1-2CD09BC7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C29DA-C95C-FE47-8C72-CB14B09AB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E5701-EA87-6945-A4CC-A7354ACDD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7BDF2-D113-6845-B4EC-F8D54FD4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4B1-9D7F-F745-948B-726E977B2C0B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70FA2-14F6-4E49-B1CA-BF8C6503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DB594-10C2-F64F-B652-A080B458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65D5FC-CD57-8948-BB38-545EBD94BDBE}"/>
              </a:ext>
            </a:extLst>
          </p:cNvPr>
          <p:cNvSpPr/>
          <p:nvPr userDrawn="1"/>
        </p:nvSpPr>
        <p:spPr>
          <a:xfrm>
            <a:off x="5807" y="1"/>
            <a:ext cx="9936619" cy="833376"/>
          </a:xfrm>
          <a:prstGeom prst="rect">
            <a:avLst/>
          </a:prstGeom>
          <a:solidFill>
            <a:srgbClr val="549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6BA4418-072F-664E-BF56-4EF8A8AA3F9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165" y="377324"/>
            <a:ext cx="1796096" cy="4260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4B5BB8-494A-E240-8492-A793F70F1763}"/>
              </a:ext>
            </a:extLst>
          </p:cNvPr>
          <p:cNvCxnSpPr>
            <a:cxnSpLocks/>
          </p:cNvCxnSpPr>
          <p:nvPr userDrawn="1"/>
        </p:nvCxnSpPr>
        <p:spPr>
          <a:xfrm>
            <a:off x="10613910" y="803352"/>
            <a:ext cx="1578090" cy="0"/>
          </a:xfrm>
          <a:prstGeom prst="line">
            <a:avLst/>
          </a:prstGeom>
          <a:ln>
            <a:solidFill>
              <a:srgbClr val="257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5D584A-FDBC-B64D-8B21-0BBE9AB4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3" y="150635"/>
            <a:ext cx="8983133" cy="5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C29B8-76DD-AF45-847C-BF1E62812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140" y="12785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16A6C-4BCC-AA48-A73C-821E33FF0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BE646-E3B0-0B41-810A-8DB20FD5141C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38B05-9F56-EE4D-99B7-D692A16B6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FC9EB-01B3-A54E-A075-3D7D8205A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1289" y="8917"/>
            <a:ext cx="871940" cy="811437"/>
          </a:xfrm>
          <a:prstGeom prst="rect">
            <a:avLst/>
          </a:prstGeom>
          <a:solidFill>
            <a:srgbClr val="78AEDF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5C77E4C-1CFD-374C-9DF5-B5483B4F8C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8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73088" indent="-176213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Cambria" panose="02040503050406030204" pitchFamily="18" charset="0"/>
        <a:buChar char="⎼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4DC484-55ED-AB4D-BF01-2D7B13BB5D3A}"/>
              </a:ext>
            </a:extLst>
          </p:cNvPr>
          <p:cNvSpPr/>
          <p:nvPr/>
        </p:nvSpPr>
        <p:spPr>
          <a:xfrm>
            <a:off x="0" y="1606706"/>
            <a:ext cx="12192000" cy="5251294"/>
          </a:xfrm>
          <a:prstGeom prst="rect">
            <a:avLst/>
          </a:prstGeom>
          <a:solidFill>
            <a:srgbClr val="549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9E7271BB-9573-D14B-9D90-757FAEC610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57" y="450898"/>
            <a:ext cx="3075904" cy="72959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008A8D-F7F5-2F4B-B70C-E40B6C8BF246}"/>
              </a:ext>
            </a:extLst>
          </p:cNvPr>
          <p:cNvCxnSpPr>
            <a:cxnSpLocks/>
          </p:cNvCxnSpPr>
          <p:nvPr/>
        </p:nvCxnSpPr>
        <p:spPr>
          <a:xfrm>
            <a:off x="9757458" y="1096845"/>
            <a:ext cx="2399820" cy="0"/>
          </a:xfrm>
          <a:prstGeom prst="line">
            <a:avLst/>
          </a:prstGeom>
          <a:ln>
            <a:solidFill>
              <a:srgbClr val="257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2D6C1F-4929-E2C5-C932-6B58090B910E}"/>
              </a:ext>
            </a:extLst>
          </p:cNvPr>
          <p:cNvSpPr txBox="1">
            <a:spLocks/>
          </p:cNvSpPr>
          <p:nvPr/>
        </p:nvSpPr>
        <p:spPr>
          <a:xfrm>
            <a:off x="1295586" y="2031275"/>
            <a:ext cx="10085587" cy="4493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308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ambria" panose="02040503050406030204" pitchFamily="18" charset="0"/>
              <a:buChar char="⎼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380"/>
              </a:lnSpc>
              <a:buFont typeface="Wingdings" pitchFamily="2" charset="2"/>
              <a:buNone/>
            </a:pPr>
            <a:r>
              <a:rPr lang="en-US" sz="4800" dirty="0">
                <a:solidFill>
                  <a:schemeClr val="bg1"/>
                </a:solidFill>
              </a:rPr>
              <a:t>SRF Activities at RadiaBeam </a:t>
            </a:r>
          </a:p>
          <a:p>
            <a:pPr marL="0" indent="0" algn="ctr">
              <a:lnSpc>
                <a:spcPts val="5380"/>
              </a:lnSpc>
              <a:buFont typeface="Wingdings" pitchFamily="2" charset="2"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lnSpc>
                <a:spcPts val="538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</a:rPr>
              <a:t>Sergey V. Kutsaev</a:t>
            </a:r>
          </a:p>
          <a:p>
            <a:pPr marL="0" indent="0" algn="ctr">
              <a:lnSpc>
                <a:spcPts val="5380"/>
              </a:lnSpc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lnSpc>
                <a:spcPts val="538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700" dirty="0">
                <a:solidFill>
                  <a:schemeClr val="bg1"/>
                </a:solidFill>
              </a:rPr>
              <a:t>2022 NSAC Long-Range Plan Meeting on Nuclear Structure, Reactions and Astrophysics </a:t>
            </a:r>
          </a:p>
          <a:p>
            <a:pPr marL="0" indent="0" algn="ctr">
              <a:lnSpc>
                <a:spcPts val="538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November 15, 2022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ts val="5380"/>
              </a:lnSpc>
              <a:buFont typeface="Wingdings" pitchFamily="2" charset="2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8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34AB-9A1B-47A4-92BA-B770067A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Stand-alone cryomodules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B7C6-8F48-802E-2046-4963D5724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in 2017 with DOE NP SBIR Phase I award </a:t>
            </a:r>
          </a:p>
          <a:p>
            <a:pPr lvl="1"/>
            <a:r>
              <a:rPr lang="en-US" dirty="0"/>
              <a:t>In collaboration with ANL</a:t>
            </a:r>
          </a:p>
          <a:p>
            <a:pPr lvl="1"/>
            <a:r>
              <a:rPr lang="en-US" dirty="0"/>
              <a:t>Another Phase I in 2019</a:t>
            </a:r>
          </a:p>
          <a:p>
            <a:r>
              <a:rPr lang="en-US" dirty="0"/>
              <a:t>Phase IIA for 650 MHz cavity based cryomodule from DOE HEP (FNAL)</a:t>
            </a:r>
          </a:p>
          <a:p>
            <a:pPr lvl="1"/>
            <a:r>
              <a:rPr lang="en-US" dirty="0"/>
              <a:t>In fabrication</a:t>
            </a:r>
          </a:p>
          <a:p>
            <a:r>
              <a:rPr lang="en-US" dirty="0"/>
              <a:t>Phase II with ANL and FNAL for 218 MHz QWR based cryomodule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E87D7-53CE-5E9F-7399-FFF55104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E8603-7E4F-C3CA-1320-BF93DC2F815D}"/>
              </a:ext>
            </a:extLst>
          </p:cNvPr>
          <p:cNvSpPr txBox="1"/>
          <p:nvPr/>
        </p:nvSpPr>
        <p:spPr>
          <a:xfrm>
            <a:off x="424681" y="6092569"/>
            <a:ext cx="11579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S.V. Kutsaev et al., “Design of Stand-Alone Cryomodule based on Superconducting Quarter-Wave Resonator”, 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IEEE Trans. Appl.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Supercond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(8), 2020.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S.V. Kutsaev, “Advanced Technologies for Applied Particle Accelerators and Examples of Their Use (Review)”, 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Tech. Phys.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66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(2), p. 161-195, 2021. 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F5DE48-B75F-28F8-8B6F-C0992EDD9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85" y="3331273"/>
            <a:ext cx="3594554" cy="2678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43419C-E537-4783-57BA-E69893901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242" y="3302815"/>
            <a:ext cx="3997570" cy="2743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C994C-9DB4-BDE4-CE7F-16EE9C680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11" y="2984789"/>
            <a:ext cx="2627403" cy="3061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547A71-5F50-E72E-D8AC-BA95950513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7088" y="3180769"/>
            <a:ext cx="1125855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589A-51B7-7CEF-FD0A-7A933C90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C7803-FBE0-FBA6-1E03-E09DF86B3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DOE SBIR grants (HEP) to develop 6 GHz QWR cavities for quantum memory</a:t>
            </a:r>
          </a:p>
          <a:p>
            <a:pPr lvl="1"/>
            <a:r>
              <a:rPr lang="en-US" dirty="0"/>
              <a:t>Machining (Phase IIB)</a:t>
            </a:r>
          </a:p>
          <a:p>
            <a:pPr lvl="1"/>
            <a:r>
              <a:rPr lang="en-US" dirty="0"/>
              <a:t>Additive manufacturing (Phase II)</a:t>
            </a:r>
          </a:p>
          <a:p>
            <a:pPr lvl="1"/>
            <a:r>
              <a:rPr lang="en-US" dirty="0"/>
              <a:t>Forming (Phase I)</a:t>
            </a:r>
          </a:p>
          <a:p>
            <a:r>
              <a:rPr lang="en-US" dirty="0"/>
              <a:t>The projects included fabrication, surface treatment and testing</a:t>
            </a:r>
          </a:p>
          <a:p>
            <a:pPr lvl="1"/>
            <a:r>
              <a:rPr lang="en-US" dirty="0"/>
              <a:t>In collaboration with ANL and U. Chicago</a:t>
            </a:r>
          </a:p>
          <a:p>
            <a:r>
              <a:rPr lang="en-US" dirty="0"/>
              <a:t>A set of cavities were produced and tested at 20 </a:t>
            </a:r>
            <a:r>
              <a:rPr lang="en-US" dirty="0" err="1"/>
              <a:t>mK</a:t>
            </a:r>
            <a:r>
              <a:rPr lang="en-US" dirty="0"/>
              <a:t>, with Q~1e7 measured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EDB11-3EC6-B524-B525-56F3F5C2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854A8-C06A-FF0A-787F-C24B7B5A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54" y="3580924"/>
            <a:ext cx="3241920" cy="2351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29C2C-DAFB-B596-5708-01C9480E1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86" y="3580924"/>
            <a:ext cx="2260783" cy="2351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7370B5-AF8E-5AEE-0F6C-D59402732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674" y="3373318"/>
            <a:ext cx="3312788" cy="2766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C48BD4-7415-DABB-2339-66ECA8CFC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419" y="2712161"/>
            <a:ext cx="2312435" cy="30832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B2DCCF-0ACE-26A6-03DE-BD6CB6F4B666}"/>
              </a:ext>
            </a:extLst>
          </p:cNvPr>
          <p:cNvSpPr txBox="1"/>
          <p:nvPr/>
        </p:nvSpPr>
        <p:spPr>
          <a:xfrm>
            <a:off x="365186" y="5960263"/>
            <a:ext cx="114616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S.V. Kutsaev et al., “Niobium Quarter-Wave Resonator with the Optimized Shape for Quantum Information Systems”, 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EPJ Quantum Tech.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(7), 2020. 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K. Chen et al., “Mechanical Behavior and Forming of Commercially-pure Niobium Sheet”, 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Int. J. Solids Struct.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251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111770,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2022.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Riensche et al., “Application of Hybrid Laser Powder Bed Fusion Additive Manufacturing to Microwave Radio Frequency Quarter Wave Cavity Resonators”, 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Adv. Manuf. Technol.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2022, accepted.</a:t>
            </a:r>
          </a:p>
        </p:txBody>
      </p:sp>
    </p:spTree>
    <p:extLst>
      <p:ext uri="{BB962C8B-B14F-4D97-AF65-F5344CB8AC3E}">
        <p14:creationId xmlns:p14="http://schemas.microsoft.com/office/powerpoint/2010/main" val="29352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57CB-CB11-195C-F6B0-D810C267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SRF cavities fabrication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5B02-23D6-2866-6C21-6FBC3A711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to quantum and cryomodule projects, + consulting from ANL, RadiaBeam developed in-house Nb machining capability</a:t>
            </a:r>
          </a:p>
          <a:p>
            <a:pPr lvl="1"/>
            <a:r>
              <a:rPr lang="en-US" dirty="0"/>
              <a:t>We machined Nb parts for 218 MHz QWR</a:t>
            </a:r>
          </a:p>
          <a:p>
            <a:r>
              <a:rPr lang="en-US" dirty="0"/>
              <a:t>BCP and cavity baking capabilities were also developed</a:t>
            </a:r>
          </a:p>
          <a:p>
            <a:pPr lvl="1"/>
            <a:r>
              <a:rPr lang="en-US" dirty="0"/>
              <a:t>For small scale cavities</a:t>
            </a:r>
          </a:p>
          <a:p>
            <a:r>
              <a:rPr lang="en-US" dirty="0"/>
              <a:t>EBW machine exists at RadiaBeam, but requires significant resources to become operational</a:t>
            </a:r>
          </a:p>
          <a:p>
            <a:r>
              <a:rPr lang="en-US" dirty="0"/>
              <a:t>A new Phase IIB has just be awarded to develop more SRF technology capabilities </a:t>
            </a:r>
          </a:p>
          <a:p>
            <a:pPr lvl="1"/>
            <a:r>
              <a:rPr lang="en-US" dirty="0"/>
              <a:t>Forming, welding, etc.</a:t>
            </a:r>
          </a:p>
          <a:p>
            <a:pPr lvl="1"/>
            <a:r>
              <a:rPr lang="en-US" dirty="0"/>
              <a:t>In discussions with FNAL and other interested parties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E5D0F-E43B-0616-C40C-EA1C60C5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7E4C-1CFD-374C-9DF5-B5483B4F8C5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image8.jpg">
            <a:extLst>
              <a:ext uri="{FF2B5EF4-FFF2-40B4-BE49-F238E27FC236}">
                <a16:creationId xmlns:a16="http://schemas.microsoft.com/office/drawing/2014/main" id="{A1DEE2C5-9767-1205-8F47-F59B0F4BCB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0340" y="4016436"/>
            <a:ext cx="2096323" cy="2679633"/>
          </a:xfrm>
          <a:prstGeom prst="rect">
            <a:avLst/>
          </a:prstGeom>
          <a:ln/>
        </p:spPr>
      </p:pic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1D0B5BED-49A4-47E3-A730-93F3F88FA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3506" y="3454885"/>
            <a:ext cx="2615565" cy="1635760"/>
          </a:xfrm>
          <a:prstGeom prst="rect">
            <a:avLst/>
          </a:prstGeom>
        </p:spPr>
      </p:pic>
      <p:pic>
        <p:nvPicPr>
          <p:cNvPr id="10" name="Picture 9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E76D608C-E719-FC40-1170-56CE952F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634" y="4016436"/>
            <a:ext cx="3363498" cy="2679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AE15CE-64BF-7F58-115D-A5B630E5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476" y="5184575"/>
            <a:ext cx="3973680" cy="1511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C8DC70-A92D-CB32-CEB0-A48ECCCB11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23431" r="12873" b="14777"/>
          <a:stretch/>
        </p:blipFill>
        <p:spPr bwMode="auto">
          <a:xfrm>
            <a:off x="3537204" y="4016436"/>
            <a:ext cx="2096323" cy="2679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74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22584</TotalTime>
  <Words>386</Words>
  <Application>Microsoft Office PowerPoint</Application>
  <PresentationFormat>Widescreen</PresentationFormat>
  <Paragraphs>40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</vt:lpstr>
      <vt:lpstr>Times New Roman</vt:lpstr>
      <vt:lpstr>Verdana</vt:lpstr>
      <vt:lpstr>Wingdings</vt:lpstr>
      <vt:lpstr>Office Theme</vt:lpstr>
      <vt:lpstr>PowerPoint Presentation</vt:lpstr>
      <vt:lpstr>Stand-alone cryomodules</vt:lpstr>
      <vt:lpstr>Quantum computing</vt:lpstr>
      <vt:lpstr>SRF cavities fabrication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Sergey Kutsaev</cp:lastModifiedBy>
  <cp:revision>441</cp:revision>
  <cp:lastPrinted>2020-06-05T20:31:37Z</cp:lastPrinted>
  <dcterms:created xsi:type="dcterms:W3CDTF">2020-01-24T21:40:54Z</dcterms:created>
  <dcterms:modified xsi:type="dcterms:W3CDTF">2022-11-15T15:17:38Z</dcterms:modified>
</cp:coreProperties>
</file>