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6" r:id="rId2"/>
    <p:sldId id="277" r:id="rId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1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5217225-91CB-441C-B365-574C848B9B9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45B77E-259D-4A88-816D-63D5D8406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"/>
            <a:ext cx="12191999" cy="5984917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A0AD6-33FE-814B-87A9-4E608B8F74A5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308E4-C478-8B4F-9CF3-FE905CC5EAE2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047F-7504-6040-9A50-9037B6706A1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5853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28104-5CD7-CF40-A1CE-EA92AC64A19C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2CC85-1438-5F42-9179-3C81994D43C3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8071-63C1-4747-86E2-6482665F5BC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9CC6B-2983-0D4D-82B9-F1A10E59F7C8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864AA-5B21-8540-84EC-C73D123264E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50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49AAE-F040-DC4F-B49E-873371F2F03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90105"/>
            <a:ext cx="11163868" cy="40298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1431" y="5943817"/>
            <a:ext cx="4948052" cy="32099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080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5"/>
            <a:ext cx="12191999" cy="5999161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6047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971" y="493109"/>
            <a:ext cx="3456692" cy="897563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58552" y="-1972722"/>
            <a:ext cx="4670533" cy="13236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r>
              <a:rPr lang="en-US" sz="1867" b="1" baseline="0" dirty="0">
                <a:solidFill>
                  <a:schemeClr val="bg1"/>
                </a:solidFill>
              </a:rPr>
              <a:t>WE START WITH YES.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F20EC-1191-F34E-9A74-6242A6193671}"/>
              </a:ext>
            </a:extLst>
          </p:cNvPr>
          <p:cNvSpPr txBox="1"/>
          <p:nvPr/>
        </p:nvSpPr>
        <p:spPr>
          <a:xfrm>
            <a:off x="-1358552" y="-1972722"/>
            <a:ext cx="4670533" cy="13236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r>
              <a:rPr lang="en-US" sz="1867" b="1" baseline="0" dirty="0">
                <a:solidFill>
                  <a:schemeClr val="bg1"/>
                </a:solidFill>
              </a:rPr>
              <a:t>WE START WITH YES.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42203-03B0-9B44-A4A6-421ACB9CC571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088" y="78077"/>
            <a:ext cx="2934760" cy="76203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184" y="185519"/>
            <a:ext cx="2934760" cy="76203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B74B2-E6E3-1F42-960D-D93F5F6DFFD7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7AC7-5779-EA49-A0D7-9D1B49DA1F37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64664-6AC5-4D43-A5BA-3C65A0CD272B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D6018-DDBA-E84D-A7DB-865142558636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7FFC8-1032-3A40-A0C9-227A67AABE6E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5"/>
            <a:ext cx="12191999" cy="5999161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15DA8-4650-8A4E-B3B2-622DC8056A60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90538"/>
            <a:ext cx="11163868" cy="82894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84E02-FB66-514F-AED2-31434781E75B}"/>
              </a:ext>
            </a:extLst>
          </p:cNvPr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9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Blank w Bar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4246"/>
            <a:ext cx="12192000" cy="59991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"/>
            <a:ext cx="12191999" cy="5970669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80326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60379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491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7809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558799" y="1854200"/>
            <a:ext cx="11026501" cy="44196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DESCRIPTION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Threat modeling, pentesting, and risk analysis of vehicle to grid infrastructure (EVSE/xFC)</a:t>
              </a:r>
            </a:p>
            <a:p>
              <a:endParaRPr lang="en-US" sz="16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RESULTS</a:t>
              </a:r>
            </a:p>
            <a:p>
              <a:pPr marL="152396" indent="-152396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52396" indent="-152396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6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CONTRIBUTION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0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7809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22114"/>
              </p:ext>
            </p:extLst>
          </p:nvPr>
        </p:nvGraphicFramePr>
        <p:xfrm>
          <a:off x="609600" y="2024327"/>
          <a:ext cx="11163868" cy="427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967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6101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62909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862909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8380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9709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87" y="6392863"/>
            <a:ext cx="1393256" cy="3977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436112"/>
            <a:ext cx="1891671" cy="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156">
          <p15:clr>
            <a:srgbClr val="F26B43"/>
          </p15:clr>
        </p15:guide>
        <p15:guide id="11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E8E0-20B5-47C1-8CAC-A6F2767B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66" y="56259"/>
            <a:ext cx="11163868" cy="1282210"/>
          </a:xfrm>
        </p:spPr>
        <p:txBody>
          <a:bodyPr/>
          <a:lstStyle/>
          <a:p>
            <a:r>
              <a:rPr lang="en-US" dirty="0"/>
              <a:t>Topic: </a:t>
            </a:r>
            <a:r>
              <a:rPr lang="en-US" dirty="0" smtClean="0"/>
              <a:t>Infrastructure Modernization to Support AI/ML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4EB1-F1B1-4ACF-A3FE-D8A0D892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75" y="1369290"/>
            <a:ext cx="8321162" cy="23217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Importance:</a:t>
            </a:r>
            <a:r>
              <a:rPr lang="en-US" dirty="0"/>
              <a:t> </a:t>
            </a:r>
            <a:r>
              <a:rPr lang="en-US" dirty="0" smtClean="0"/>
              <a:t>AI/ML provides an opportunity to increase beam hours by reducing tuning and </a:t>
            </a:r>
            <a:r>
              <a:rPr lang="en-US" dirty="0" smtClean="0"/>
              <a:t>setup time</a:t>
            </a:r>
            <a:endParaRPr lang="en-US" dirty="0"/>
          </a:p>
          <a:p>
            <a:pPr lvl="1"/>
            <a:r>
              <a:rPr lang="en-US" sz="2000" dirty="0" smtClean="0"/>
              <a:t>AI/ML depends on abundant and accurate data in real-time. Current data infrastructure restricts the amount of data available, limiting the training and usage of AI/ML </a:t>
            </a:r>
            <a:r>
              <a:rPr lang="en-US" sz="2000" dirty="0"/>
              <a:t>algorithms. </a:t>
            </a:r>
            <a:endParaRPr lang="en-US" sz="2000" dirty="0" smtClean="0"/>
          </a:p>
          <a:p>
            <a:pPr lvl="1"/>
            <a:r>
              <a:rPr lang="en-US" sz="2000" dirty="0" smtClean="0"/>
              <a:t>Dedicated investment in facility </a:t>
            </a:r>
            <a:r>
              <a:rPr lang="en-US" sz="2000" dirty="0" smtClean="0"/>
              <a:t>infrastructure enables a leapfrog to the cutting edge AI/ML beamline tuning.</a:t>
            </a:r>
            <a:endParaRPr lang="en-US" sz="2000" dirty="0" smtClean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F7865-FCE7-489E-9130-D1E3640A6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D453C-9C75-B680-E23A-9B82C6E061FA}"/>
              </a:ext>
            </a:extLst>
          </p:cNvPr>
          <p:cNvSpPr txBox="1">
            <a:spLocks/>
          </p:cNvSpPr>
          <p:nvPr/>
        </p:nvSpPr>
        <p:spPr>
          <a:xfrm>
            <a:off x="454775" y="3721874"/>
            <a:ext cx="8047724" cy="223606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Recent accomplishments:</a:t>
            </a:r>
          </a:p>
          <a:p>
            <a:pPr lvl="1"/>
            <a:r>
              <a:rPr lang="en-US" sz="2000" dirty="0"/>
              <a:t>ATLAS </a:t>
            </a:r>
            <a:r>
              <a:rPr lang="en-US" sz="2000" dirty="0" smtClean="0"/>
              <a:t>testing and investigating </a:t>
            </a:r>
            <a:r>
              <a:rPr lang="en-US" sz="2000" dirty="0"/>
              <a:t>AI/ML techniques for beam tuning (PI B. Mustapha) and in-flight experiment setup (PI C. Hoffman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 smtClean="0"/>
              <a:t>Added </a:t>
            </a:r>
            <a:r>
              <a:rPr lang="en-US" sz="2000" dirty="0" smtClean="0"/>
              <a:t>new server to </a:t>
            </a:r>
            <a:r>
              <a:rPr lang="en-US" sz="2000" dirty="0" smtClean="0"/>
              <a:t>begin the</a:t>
            </a:r>
            <a:r>
              <a:rPr lang="en-US" sz="2000" dirty="0" smtClean="0"/>
              <a:t> </a:t>
            </a:r>
            <a:r>
              <a:rPr lang="en-US" sz="2000" dirty="0" smtClean="0"/>
              <a:t>transition away from a 30 year old legacy server</a:t>
            </a:r>
            <a:endParaRPr lang="en-US" sz="2000" dirty="0"/>
          </a:p>
          <a:p>
            <a:pPr lvl="1"/>
            <a:r>
              <a:rPr lang="en-US" sz="2000" dirty="0" smtClean="0"/>
              <a:t>Initiated </a:t>
            </a:r>
            <a:r>
              <a:rPr lang="en-US" sz="2000" dirty="0" smtClean="0"/>
              <a:t>search for state-of-the-art replacements for legacy I/O hardware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355A5-A33F-A5FA-C09C-752525A31DC0}"/>
              </a:ext>
            </a:extLst>
          </p:cNvPr>
          <p:cNvSpPr txBox="1"/>
          <p:nvPr/>
        </p:nvSpPr>
        <p:spPr>
          <a:xfrm>
            <a:off x="9158270" y="1104790"/>
            <a:ext cx="2722220" cy="138499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Examples of key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areas 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of modernization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Network speed and capacity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Control system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High speed data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Vacuum system automation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22B4C-D20D-C4F9-B72F-CA317D1392B0}"/>
              </a:ext>
            </a:extLst>
          </p:cNvPr>
          <p:cNvSpPr txBox="1"/>
          <p:nvPr/>
        </p:nvSpPr>
        <p:spPr>
          <a:xfrm>
            <a:off x="10000404" y="5343545"/>
            <a:ext cx="14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ATLAS Control Room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800" y="2824937"/>
            <a:ext cx="2975529" cy="24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E8E0-20B5-47C1-8CAC-A6F2767B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66" y="56259"/>
            <a:ext cx="11163868" cy="1282210"/>
          </a:xfrm>
        </p:spPr>
        <p:txBody>
          <a:bodyPr/>
          <a:lstStyle/>
          <a:p>
            <a:r>
              <a:rPr lang="en-US" dirty="0"/>
              <a:t>Topic: Infrastructure Modernization to Support AI/ML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4EB1-F1B1-4ACF-A3FE-D8A0D892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66" y="1359433"/>
            <a:ext cx="11163867" cy="163267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Challenges and opportunities</a:t>
            </a:r>
            <a:r>
              <a:rPr lang="en-US" dirty="0"/>
              <a:t>:</a:t>
            </a:r>
          </a:p>
          <a:p>
            <a:pPr lvl="1"/>
            <a:r>
              <a:rPr lang="en-US" sz="2000" dirty="0" smtClean="0"/>
              <a:t>Challenge: Legacy equipment and infrastructure is 30+ years old and failing regularly, with little to no replacements available. </a:t>
            </a:r>
            <a:endParaRPr lang="en-US" sz="2000" b="1" i="1" dirty="0"/>
          </a:p>
          <a:p>
            <a:pPr lvl="1"/>
            <a:r>
              <a:rPr lang="en-US" sz="2000" dirty="0" smtClean="0"/>
              <a:t>Opportunity</a:t>
            </a:r>
            <a:r>
              <a:rPr lang="en-US" sz="2000" dirty="0" smtClean="0"/>
              <a:t>: Investment in modernization to catch up with rapidly advancing field and take advantage of a </a:t>
            </a:r>
            <a:r>
              <a:rPr lang="en-US" sz="2000" dirty="0" smtClean="0"/>
              <a:t>long-lasting, high-bandwidth accelerator control and data acquisition system.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F7865-FCE7-489E-9130-D1E3640A6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D453C-9C75-B680-E23A-9B82C6E061FA}"/>
              </a:ext>
            </a:extLst>
          </p:cNvPr>
          <p:cNvSpPr txBox="1">
            <a:spLocks/>
          </p:cNvSpPr>
          <p:nvPr/>
        </p:nvSpPr>
        <p:spPr>
          <a:xfrm>
            <a:off x="536368" y="3372555"/>
            <a:ext cx="11163867" cy="27207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Actions moving forward</a:t>
            </a:r>
          </a:p>
          <a:p>
            <a:pPr lvl="1"/>
            <a:r>
              <a:rPr lang="en-US" sz="2000" dirty="0" smtClean="0"/>
              <a:t>Continue networking upgrades</a:t>
            </a:r>
          </a:p>
          <a:p>
            <a:pPr lvl="2"/>
            <a:r>
              <a:rPr lang="en-US" sz="2000" dirty="0" smtClean="0"/>
              <a:t>Use modern, modular networking components to connect all I/O systems.</a:t>
            </a:r>
          </a:p>
          <a:p>
            <a:pPr lvl="1"/>
            <a:r>
              <a:rPr lang="en-US" sz="2000" dirty="0" smtClean="0"/>
              <a:t>Control System hardware transition</a:t>
            </a:r>
          </a:p>
          <a:p>
            <a:pPr lvl="2"/>
            <a:r>
              <a:rPr lang="en-US" sz="2000" dirty="0" smtClean="0"/>
              <a:t>Continue push to move off of unsupported legacy computer and I/O platforms.</a:t>
            </a:r>
          </a:p>
          <a:p>
            <a:pPr lvl="2"/>
            <a:r>
              <a:rPr lang="en-US" sz="2000" dirty="0" smtClean="0"/>
              <a:t>Research, design, and implement new I/O platform focusing on data acquisition for AI/ML.</a:t>
            </a:r>
          </a:p>
          <a:p>
            <a:pPr lvl="1"/>
            <a:r>
              <a:rPr lang="en-US" sz="2000" dirty="0" smtClean="0"/>
              <a:t>Automate where possible</a:t>
            </a:r>
          </a:p>
          <a:p>
            <a:pPr lvl="2"/>
            <a:r>
              <a:rPr lang="en-US" sz="2000" dirty="0" smtClean="0"/>
              <a:t>Example: Vacuum system automation upgrade</a:t>
            </a:r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29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75th Anniversary presentation template_16x9</Template>
  <TotalTime>6371</TotalTime>
  <Words>265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1_presentation_16x9</vt:lpstr>
      <vt:lpstr>Topic: Infrastructure Modernization to Support AI/ML</vt:lpstr>
      <vt:lpstr>Topic: Infrastructure Modernization to Support AI/ML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Hendricks, Matt R.</dc:creator>
  <cp:lastModifiedBy>Novak, David J</cp:lastModifiedBy>
  <cp:revision>122</cp:revision>
  <cp:lastPrinted>2022-11-14T16:33:36Z</cp:lastPrinted>
  <dcterms:created xsi:type="dcterms:W3CDTF">2021-05-06T15:35:21Z</dcterms:created>
  <dcterms:modified xsi:type="dcterms:W3CDTF">2022-11-14T22:30:52Z</dcterms:modified>
</cp:coreProperties>
</file>