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4"/>
  </p:notesMasterIdLst>
  <p:sldIdLst>
    <p:sldId id="1268" r:id="rId2"/>
    <p:sldId id="257" r:id="rId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F8F"/>
    <a:srgbClr val="A12B2F"/>
    <a:srgbClr val="007836"/>
    <a:srgbClr val="ECAA00"/>
    <a:srgbClr val="76777B"/>
    <a:srgbClr val="00609C"/>
    <a:srgbClr val="ECAC00"/>
    <a:srgbClr val="00A19C"/>
    <a:srgbClr val="0082CA"/>
    <a:srgbClr val="4D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7" autoAdjust="0"/>
    <p:restoredTop sz="93544" autoAdjust="0"/>
  </p:normalViewPr>
  <p:slideViewPr>
    <p:cSldViewPr snapToGrid="0" showGuides="1">
      <p:cViewPr varScale="1">
        <p:scale>
          <a:sx n="136" d="100"/>
          <a:sy n="136" d="100"/>
        </p:scale>
        <p:origin x="1002" y="114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-onto more forward looking R&amp;D project</a:t>
            </a:r>
          </a:p>
          <a:p>
            <a:endParaRPr lang="en-US" dirty="0"/>
          </a:p>
          <a:p>
            <a:r>
              <a:rPr lang="en-US" dirty="0"/>
              <a:t>-start with middle panel, this details the current paradigm of niobium cavities</a:t>
            </a:r>
          </a:p>
          <a:p>
            <a:r>
              <a:rPr lang="en-US" dirty="0"/>
              <a:t>	-each geometry covers different regions</a:t>
            </a:r>
          </a:p>
          <a:p>
            <a:r>
              <a:rPr lang="en-US" dirty="0"/>
              <a:t>	-this paradigm dictated by niobium characteristics, generally limited by surface resistance which is a strong function of temperature</a:t>
            </a:r>
          </a:p>
          <a:p>
            <a:r>
              <a:rPr lang="en-US" dirty="0"/>
              <a:t>-bottom graph shows BCS resistance (and therefore loss into cavity)</a:t>
            </a:r>
          </a:p>
          <a:p>
            <a:r>
              <a:rPr lang="en-US" dirty="0"/>
              <a:t>	-dashed red line shows niobium at 72 MHz, real ATLAS cavity to the right</a:t>
            </a:r>
          </a:p>
          <a:p>
            <a:r>
              <a:rPr lang="en-US" dirty="0"/>
              <a:t>	-dashed black region is operating point of 4.5 K</a:t>
            </a:r>
          </a:p>
          <a:p>
            <a:r>
              <a:rPr lang="en-US" dirty="0"/>
              <a:t>	-solid red line shows 218 MHz niobium, much higher losses and why we generally use lower frequency</a:t>
            </a:r>
          </a:p>
          <a:p>
            <a:r>
              <a:rPr lang="en-US" dirty="0"/>
              <a:t>	-blue line shows Nb3Sn losses at 218 MHz, vanishingly low at 4.5 K</a:t>
            </a:r>
          </a:p>
          <a:p>
            <a:endParaRPr lang="en-US" dirty="0"/>
          </a:p>
          <a:p>
            <a:r>
              <a:rPr lang="en-US" dirty="0"/>
              <a:t>-Nb3Sn allows us to use higher frequency, meaning MUCH smaller cavities and cryomodules (railway boxcar vs office desk)</a:t>
            </a:r>
          </a:p>
          <a:p>
            <a:r>
              <a:rPr lang="en-US" dirty="0"/>
              <a:t>-very low losses enables possible operation on cryocoolers instead of </a:t>
            </a:r>
            <a:r>
              <a:rPr lang="en-US" dirty="0" err="1"/>
              <a:t>cryoplant</a:t>
            </a:r>
            <a:endParaRPr lang="en-US" dirty="0"/>
          </a:p>
          <a:p>
            <a:endParaRPr lang="en-US" dirty="0"/>
          </a:p>
          <a:p>
            <a:r>
              <a:rPr lang="en-US" dirty="0"/>
              <a:t>-immediate applications for ATLAS as </a:t>
            </a:r>
            <a:r>
              <a:rPr lang="en-US" dirty="0" err="1"/>
              <a:t>rebuncher</a:t>
            </a:r>
            <a:r>
              <a:rPr lang="en-US" dirty="0"/>
              <a:t> and energy adjustment in area II</a:t>
            </a:r>
          </a:p>
          <a:p>
            <a:endParaRPr lang="en-US" dirty="0"/>
          </a:p>
          <a:p>
            <a:r>
              <a:rPr lang="en-US" dirty="0"/>
              <a:t>-material hard to grow without defects</a:t>
            </a:r>
          </a:p>
          <a:p>
            <a:r>
              <a:rPr lang="en-US" dirty="0"/>
              <a:t>-1100 C vapor deposition temp precludes normal fabrication techniques like brazing</a:t>
            </a:r>
          </a:p>
          <a:p>
            <a:r>
              <a:rPr lang="en-US" dirty="0"/>
              <a:t>-ceramic like brittle-ness requires more forethought for frequency tuning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31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AFA17D0-DAEA-4128-91A6-AA9149813B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053" y="614817"/>
            <a:ext cx="2671110" cy="18388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2B431F-889B-40FE-B411-63D588A08C12}"/>
              </a:ext>
            </a:extLst>
          </p:cNvPr>
          <p:cNvSpPr txBox="1"/>
          <p:nvPr/>
        </p:nvSpPr>
        <p:spPr>
          <a:xfrm>
            <a:off x="6163402" y="1737514"/>
            <a:ext cx="11195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smaller QWRs/HWRs practical with Nb</a:t>
            </a:r>
            <a:r>
              <a:rPr kumimoji="0" lang="en-US" sz="800" b="0" i="0" u="none" strike="noStrike" kern="1200" cap="none" spc="0" normalizeH="0" baseline="-2500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CEEFE1B-FF45-4419-89CC-3F92A0D0B3B7}"/>
              </a:ext>
            </a:extLst>
          </p:cNvPr>
          <p:cNvCxnSpPr/>
          <p:nvPr/>
        </p:nvCxnSpPr>
        <p:spPr>
          <a:xfrm flipH="1" flipV="1">
            <a:off x="5547574" y="1880180"/>
            <a:ext cx="839388" cy="88166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19321DD-92DA-43E6-8117-EC943DCB03A9}"/>
              </a:ext>
            </a:extLst>
          </p:cNvPr>
          <p:cNvCxnSpPr>
            <a:cxnSpLocks/>
          </p:cNvCxnSpPr>
          <p:nvPr/>
        </p:nvCxnSpPr>
        <p:spPr>
          <a:xfrm flipH="1" flipV="1">
            <a:off x="5911514" y="1622098"/>
            <a:ext cx="475448" cy="346248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405" y="94255"/>
            <a:ext cx="8793411" cy="621711"/>
          </a:xfrm>
        </p:spPr>
        <p:txBody>
          <a:bodyPr/>
          <a:lstStyle/>
          <a:p>
            <a:r>
              <a:rPr lang="en-US" sz="2000" dirty="0"/>
              <a:t>Niobium-Tin as a transformational technique for next gen NP machine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80452" y="735894"/>
            <a:ext cx="8372901" cy="374786"/>
          </a:xfrm>
        </p:spPr>
        <p:txBody>
          <a:bodyPr/>
          <a:lstStyle/>
          <a:p>
            <a:r>
              <a:rPr lang="en-US" sz="1400" dirty="0"/>
              <a:t>Aim for practical use of niobium-tin in ATLAS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510" y="747692"/>
            <a:ext cx="1430463" cy="2805909"/>
          </a:xfrm>
          <a:prstGeom prst="rect">
            <a:avLst/>
          </a:prstGeom>
        </p:spPr>
      </p:pic>
      <p:pic>
        <p:nvPicPr>
          <p:cNvPr id="19" name="Picture 1049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749" y="3646443"/>
            <a:ext cx="983799" cy="2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5482D7-D6F3-4C88-89D8-C2E03910BE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097" y="4003440"/>
            <a:ext cx="1065665" cy="228043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120ABFA-5C1B-4366-BFC5-BBF6777D32D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762" y="4282667"/>
            <a:ext cx="1076333" cy="31231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E8E5C19-1596-464A-A35A-3FA4F6D069B6}"/>
              </a:ext>
            </a:extLst>
          </p:cNvPr>
          <p:cNvSpPr txBox="1"/>
          <p:nvPr/>
        </p:nvSpPr>
        <p:spPr>
          <a:xfrm>
            <a:off x="8224268" y="2500816"/>
            <a:ext cx="8086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ATLAS 72 MHz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E64F91-7024-4C84-B884-781585B5AED1}"/>
              </a:ext>
            </a:extLst>
          </p:cNvPr>
          <p:cNvSpPr txBox="1"/>
          <p:nvPr/>
        </p:nvSpPr>
        <p:spPr>
          <a:xfrm>
            <a:off x="7471402" y="2037460"/>
            <a:ext cx="6484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218 MHz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366134" y="1031248"/>
            <a:ext cx="4476093" cy="3317082"/>
          </a:xfrm>
        </p:spPr>
        <p:txBody>
          <a:bodyPr/>
          <a:lstStyle/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Importance: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 Nb</a:t>
            </a:r>
            <a:r>
              <a:rPr lang="en-US" sz="1400" baseline="-25000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Sn by vapor diffusion is by far the most promising next generation technique for SRF cavities</a:t>
            </a:r>
          </a:p>
          <a:p>
            <a:pPr lvl="1"/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</a:rPr>
              <a:t>Paradigm shift for low-beta accelerators</a:t>
            </a:r>
            <a:r>
              <a:rPr lang="en-US" sz="1200" i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allowing</a:t>
            </a:r>
            <a:r>
              <a:rPr lang="en-US" sz="1200" i="1" dirty="0">
                <a:solidFill>
                  <a:schemeClr val="accent2">
                    <a:lumMod val="75000"/>
                  </a:schemeClr>
                </a:solidFill>
              </a:rPr>
              <a:t> s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mall cavities operated on cryocoolers without large central cryoplants</a:t>
            </a:r>
          </a:p>
          <a:p>
            <a:pPr lvl="1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Enables use of higher frequency for low-beta, allows design of smaller and cheaper accelerators</a:t>
            </a:r>
            <a:endParaRPr lang="en-US" sz="1200" dirty="0">
              <a:solidFill>
                <a:schemeClr val="accent2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Recent accomplishments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:</a:t>
            </a:r>
          </a:p>
          <a:p>
            <a:pPr lvl="1"/>
            <a:r>
              <a:rPr lang="en-US" sz="12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Fabrication ongoing for two 218 MHz QWRs for ATLAS</a:t>
            </a:r>
          </a:p>
          <a:p>
            <a:pPr lvl="2"/>
            <a:r>
              <a:rPr lang="en-US" sz="12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Initial cold test planned in coming months</a:t>
            </a:r>
          </a:p>
          <a:p>
            <a:pPr lvl="2"/>
            <a:r>
              <a:rPr lang="en-US" sz="12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Nb</a:t>
            </a:r>
            <a:r>
              <a:rPr lang="en-US" sz="1200" baseline="-250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3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Sn coating process planned after test</a:t>
            </a:r>
          </a:p>
          <a:p>
            <a:pPr lvl="1"/>
            <a:r>
              <a:rPr lang="en-US" sz="12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Material procurement started for 145 MHz </a:t>
            </a:r>
            <a:r>
              <a:rPr lang="en-US" sz="1200" dirty="0" err="1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rebuncher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 cavity for ATLAS</a:t>
            </a:r>
          </a:p>
          <a:p>
            <a:pPr lvl="1"/>
            <a:endParaRPr lang="en-US" sz="1400" dirty="0">
              <a:solidFill>
                <a:srgbClr val="22232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4889F-08AB-4627-BF91-4720BE2F7AD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5049"/>
          <a:stretch/>
        </p:blipFill>
        <p:spPr>
          <a:xfrm>
            <a:off x="5654192" y="2596378"/>
            <a:ext cx="1843091" cy="1834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644E5A-25C0-B4BA-5201-92054C244C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t="11595" r="8710" b="-343"/>
          <a:stretch/>
        </p:blipFill>
        <p:spPr>
          <a:xfrm>
            <a:off x="3834428" y="3712543"/>
            <a:ext cx="1648150" cy="122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2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A8E877-C9EC-A499-9D17-8AEBEE2E6C9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5762" y="831337"/>
            <a:ext cx="8372475" cy="33178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Challenges and opportunities:</a:t>
            </a:r>
          </a:p>
          <a:p>
            <a:pPr lvl="1"/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Fundamental challenge is to grow high quality Nb</a:t>
            </a:r>
            <a:r>
              <a:rPr lang="en-US" sz="1400" baseline="-25000" dirty="0">
                <a:solidFill>
                  <a:schemeClr val="tx2">
                    <a:lumMod val="50000"/>
                  </a:schemeClr>
                </a:solidFill>
              </a:rPr>
              <a:t>3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Sn without defects</a:t>
            </a:r>
          </a:p>
          <a:p>
            <a:pPr lvl="1"/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High coating temperature precludes conventional cavity fabrication techniques such as brazing</a:t>
            </a:r>
          </a:p>
          <a:p>
            <a:pPr lvl="1"/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Niobium-tin is brittle like ceramic, posing challenges for conventional cavity tuning</a:t>
            </a:r>
            <a:endParaRPr lang="en-US" dirty="0">
              <a:solidFill>
                <a:schemeClr val="tx2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lvl="1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Opportunities: provide proof of concept for cryocooler based cryomodules and Nb</a:t>
            </a:r>
            <a:r>
              <a:rPr lang="en-US" sz="1400" baseline="-250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3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Sn QWRs by installing cavities in ATLAS</a:t>
            </a:r>
          </a:p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Actions moving forward:</a:t>
            </a:r>
          </a:p>
          <a:p>
            <a:pPr marL="284162" lvl="1" indent="0">
              <a:buNone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-Deliver on plans to install and use Nb</a:t>
            </a:r>
            <a:r>
              <a:rPr lang="en-US" sz="1400" baseline="-250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3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Sn cavities in ATLAS, demonstrating first practical use of low-beta coated cavities</a:t>
            </a:r>
          </a:p>
          <a:p>
            <a:pPr marL="284162" lvl="1" indent="0">
              <a:buNone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-Identify opportunities for implementing this technology. Many stand alone cryomodules, cooled by cryocoolers, have been proposed</a:t>
            </a:r>
          </a:p>
          <a:p>
            <a:pPr marL="284162" lvl="1" indent="0">
              <a:buNone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	-ATLAS cavities: continue current fabrication for 218 MHz cavities, begin fabrication of 145 MHz re-	buncher, and consider replacement for ATLAS split ring cavity cryomodules</a:t>
            </a:r>
          </a:p>
          <a:p>
            <a:pPr marL="284162" lvl="1" indent="0">
              <a:buNone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	-Consider utilizing technology for design of a new medical isotope production facility</a:t>
            </a:r>
          </a:p>
          <a:p>
            <a:pPr marL="284162" lvl="1" indent="0">
              <a:buNone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	-Additional industrial applications include materials processing, semiconductor manufacturing, and 		food irradiation among others</a:t>
            </a:r>
          </a:p>
          <a:p>
            <a:pPr marL="284162" lvl="1" indent="0">
              <a:buNone/>
            </a:pPr>
            <a:endParaRPr lang="en-US" sz="1200" dirty="0">
              <a:solidFill>
                <a:schemeClr val="accent2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4162" lvl="1" indent="0">
              <a:buNone/>
            </a:pPr>
            <a:endParaRPr lang="en-US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A4F7151-B14E-6E98-951F-0C57348C17B4}"/>
              </a:ext>
            </a:extLst>
          </p:cNvPr>
          <p:cNvSpPr txBox="1">
            <a:spLocks/>
          </p:cNvSpPr>
          <p:nvPr/>
        </p:nvSpPr>
        <p:spPr>
          <a:xfrm>
            <a:off x="335405" y="94255"/>
            <a:ext cx="879341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Niobium-Tin as a transformational technique for next gen NP machine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0480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</Template>
  <TotalTime>5194</TotalTime>
  <Words>497</Words>
  <Application>Microsoft Office PowerPoint</Application>
  <PresentationFormat>On-screen Show (16:9)</PresentationFormat>
  <Paragraphs>47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Wingdings</vt:lpstr>
      <vt:lpstr>presentation_16x9</vt:lpstr>
      <vt:lpstr>Niobium-Tin as a transformational technique for next gen NP machine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Petersen, Troy</cp:lastModifiedBy>
  <cp:revision>6</cp:revision>
  <cp:lastPrinted>2015-09-08T15:35:42Z</cp:lastPrinted>
  <dcterms:created xsi:type="dcterms:W3CDTF">2018-07-03T17:34:09Z</dcterms:created>
  <dcterms:modified xsi:type="dcterms:W3CDTF">2022-11-14T15:54:59Z</dcterms:modified>
</cp:coreProperties>
</file>