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3" r:id="rId2"/>
    <p:sldId id="275" r:id="rId3"/>
    <p:sldId id="276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80" autoAdjust="0"/>
  </p:normalViewPr>
  <p:slideViewPr>
    <p:cSldViewPr snapToGrid="0">
      <p:cViewPr varScale="1">
        <p:scale>
          <a:sx n="154" d="100"/>
          <a:sy n="154" d="100"/>
        </p:scale>
        <p:origin x="42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217225-91CB-441C-B365-574C848B9B9E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F45B77E-259D-4A88-816D-63D5D8406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4245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"/>
            <a:ext cx="12191999" cy="5984917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890496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8" y="1890495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8" y="4271088"/>
            <a:ext cx="4972641" cy="2087843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257459"/>
            <a:ext cx="5759667" cy="2054443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A0AD6-33FE-814B-87A9-4E608B8F74A5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934727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923615"/>
            <a:ext cx="2698328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4" y="3493608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507968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3" y="5076181"/>
            <a:ext cx="2704676" cy="118681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5059321"/>
            <a:ext cx="7753216" cy="1303379"/>
          </a:xfrm>
        </p:spPr>
        <p:txBody>
          <a:bodyPr tIns="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308E4-C478-8B4F-9CF3-FE905CC5EAE2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4188849"/>
            <a:ext cx="5486400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4188849"/>
            <a:ext cx="5463447" cy="2129163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04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C047F-7504-6040-9A50-9037B6706A1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5853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877797"/>
            <a:ext cx="5486400" cy="1717079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400"/>
            </a:lvl4pPr>
            <a:lvl5pPr marL="1445648" indent="-228594">
              <a:spcBef>
                <a:spcPts val="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6151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2" y="59128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21" y="5925592"/>
            <a:ext cx="5327631" cy="47876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28104-5CD7-CF40-A1CE-EA92AC64A19C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5475819"/>
            <a:ext cx="5486400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9" y="5475819"/>
            <a:ext cx="5463447" cy="915835"/>
          </a:xfrm>
        </p:spPr>
        <p:txBody>
          <a:bodyPr tIns="91440"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spcBef>
                <a:spcPts val="0"/>
              </a:spcBef>
              <a:defRPr sz="2133"/>
            </a:lvl4pPr>
            <a:lvl5pPr marL="1445648" indent="-228594"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894417"/>
            <a:ext cx="5364480" cy="35814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2CC85-1438-5F42-9179-3C81994D43C3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88939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675246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888617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6744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8071-63C1-4747-86E2-6482665F5BC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806613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8875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809112"/>
            <a:ext cx="3287445" cy="2146611"/>
          </a:xfr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spcBef>
                <a:spcPts val="0"/>
              </a:spcBef>
              <a:defRPr sz="2400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8900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9CC6B-2983-0D4D-82B9-F1A10E59F7C8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891973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891973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896695"/>
            <a:ext cx="11246069" cy="1448440"/>
          </a:xfrm>
          <a:noFill/>
        </p:spPr>
        <p:txBody>
          <a:bodyPr lIns="0" tIns="91440"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667">
                <a:solidFill>
                  <a:srgbClr val="000000"/>
                </a:solidFill>
              </a:defRPr>
            </a:lvl3pPr>
            <a:lvl4pPr>
              <a:defRPr sz="2667">
                <a:solidFill>
                  <a:srgbClr val="000000"/>
                </a:solidFill>
              </a:defRPr>
            </a:lvl4pPr>
            <a:lvl5pPr>
              <a:defRPr sz="26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609585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733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41695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864AA-5B21-8540-84EC-C73D123264E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50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894418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76317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6003566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130201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600735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49AAE-F040-DC4F-B49E-873371F2F039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90105"/>
            <a:ext cx="11163868" cy="40298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1431" y="5943817"/>
            <a:ext cx="4948052" cy="320995"/>
          </a:xfrm>
        </p:spPr>
        <p:txBody>
          <a:bodyPr bIns="0" anchor="t" anchorCtr="0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080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4245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5"/>
            <a:ext cx="12191999" cy="5999161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3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15940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6047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971" y="493109"/>
            <a:ext cx="3456692" cy="897563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5061" y="766261"/>
            <a:ext cx="7580467" cy="40620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2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58552" y="-1972722"/>
            <a:ext cx="4670533" cy="13236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Suggested</a:t>
            </a:r>
            <a:r>
              <a:rPr lang="en-US" sz="1867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867" b="1" baseline="0" dirty="0">
              <a:solidFill>
                <a:schemeClr val="bg1"/>
              </a:solidFill>
            </a:endParaRPr>
          </a:p>
          <a:p>
            <a:r>
              <a:rPr lang="en-US" sz="1867" b="1" baseline="0" dirty="0">
                <a:solidFill>
                  <a:schemeClr val="bg1"/>
                </a:solidFill>
              </a:rPr>
              <a:t>WE START WITH YES.</a:t>
            </a:r>
            <a:endParaRPr lang="en-US" sz="1867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6F20EC-1191-F34E-9A74-6242A6193671}"/>
              </a:ext>
            </a:extLst>
          </p:cNvPr>
          <p:cNvSpPr txBox="1"/>
          <p:nvPr/>
        </p:nvSpPr>
        <p:spPr>
          <a:xfrm>
            <a:off x="-1358552" y="-1972722"/>
            <a:ext cx="4670533" cy="13236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Suggested</a:t>
            </a:r>
            <a:r>
              <a:rPr lang="en-US" sz="1867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867" b="1" baseline="0" dirty="0">
              <a:solidFill>
                <a:schemeClr val="bg1"/>
              </a:solidFill>
            </a:endParaRPr>
          </a:p>
          <a:p>
            <a:r>
              <a:rPr lang="en-US" sz="1867" b="1" baseline="0" dirty="0">
                <a:solidFill>
                  <a:schemeClr val="bg1"/>
                </a:solidFill>
              </a:rPr>
              <a:t>WE START WITH YES.</a:t>
            </a:r>
            <a:endParaRPr lang="en-US" sz="1867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84917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9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3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3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42203-03B0-9B44-A4A6-421ACB9CC571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088" y="78077"/>
            <a:ext cx="2934760" cy="76203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7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945566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5323001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401282"/>
            <a:ext cx="7979531" cy="441436"/>
          </a:xfrm>
        </p:spPr>
        <p:txBody>
          <a:bodyPr/>
          <a:lstStyle>
            <a:lvl1pPr marL="0" indent="0">
              <a:buNone/>
              <a:defRPr sz="1333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333" b="0" cap="all" dirty="0">
                <a:solidFill>
                  <a:srgbClr val="000000"/>
                </a:solidFill>
              </a:rPr>
              <a:t>Type in Name of </a:t>
            </a:r>
            <a:r>
              <a:rPr lang="en-US" sz="1333" b="0" cap="all" dirty="0" err="1">
                <a:solidFill>
                  <a:srgbClr val="000000"/>
                </a:solidFill>
              </a:rPr>
              <a:t>fACILITY</a:t>
            </a:r>
            <a:r>
              <a:rPr lang="en-US" sz="1333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333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7184" y="185519"/>
            <a:ext cx="2934760" cy="76203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5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6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6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360"/>
            <a:ext cx="9034837" cy="1119235"/>
          </a:xfrm>
        </p:spPr>
        <p:txBody>
          <a:bodyPr lIns="0" rIns="91440" anchor="b">
            <a:normAutofit/>
          </a:bodyPr>
          <a:lstStyle>
            <a:lvl1pPr>
              <a:defRPr sz="3733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3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867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24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3" y="4959068"/>
            <a:ext cx="3590495" cy="746723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867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8480263" y="6094281"/>
            <a:ext cx="3590496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867" baseline="0">
                <a:solidFill>
                  <a:srgbClr val="47484A"/>
                </a:solidFill>
              </a:defRPr>
            </a:lvl1pPr>
            <a:lvl2pPr marL="0" indent="0">
              <a:spcBef>
                <a:spcPts val="24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0B74B2-E6E3-1F42-960D-D93F5F6DFFD7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9304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5"/>
            <a:ext cx="11094720" cy="1373592"/>
          </a:xfrm>
        </p:spPr>
        <p:txBody>
          <a:bodyPr lIns="0" anchor="t"/>
          <a:lstStyle>
            <a:lvl1pPr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7AC7-5779-EA49-A0D7-9D1B49DA1F37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7" y="-1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64664-6AC5-4D43-A5BA-3C65A0CD272B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"/>
            <a:ext cx="5974080" cy="3663951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1"/>
            <a:ext cx="5974080" cy="3663951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406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788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D6018-DDBA-E84D-A7DB-865142558636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51915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4353384"/>
            <a:ext cx="11565467" cy="787099"/>
          </a:xfrm>
        </p:spPr>
        <p:txBody>
          <a:bodyPr lIns="0"/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7FFC8-1032-3A40-A0C9-227A67AABE6E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4245"/>
            <a:ext cx="12192000" cy="598491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5"/>
            <a:ext cx="12191999" cy="5999161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3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3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4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20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7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3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33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15DA8-4650-8A4E-B3B2-622DC8056A60}"/>
              </a:ext>
            </a:extLst>
          </p:cNvPr>
          <p:cNvSpPr txBox="1"/>
          <p:nvPr/>
        </p:nvSpPr>
        <p:spPr>
          <a:xfrm>
            <a:off x="-2501970" y="0"/>
            <a:ext cx="2065241" cy="419685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1867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90538"/>
            <a:ext cx="11163868" cy="82894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84E02-FB66-514F-AED2-31434781E75B}"/>
              </a:ext>
            </a:extLst>
          </p:cNvPr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9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*Blank w Bar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84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4CFF5-2A2E-8945-9027-39964E4B3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4246"/>
            <a:ext cx="12192000" cy="59991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"/>
            <a:ext cx="12191999" cy="5970669"/>
          </a:xfrm>
          <a:noFill/>
        </p:spPr>
        <p:txBody>
          <a:bodyPr lIns="457200" tIns="0" bIns="457200" anchor="ctr"/>
          <a:lstStyle>
            <a:lvl1pPr marL="0" indent="0">
              <a:buNone/>
              <a:defRPr sz="3733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8" y="6269435"/>
            <a:ext cx="2728491" cy="347016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225" y="6047181"/>
            <a:ext cx="2989433" cy="7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80326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860379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491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7809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558799" y="1854200"/>
            <a:ext cx="11026501" cy="44196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/>
                <a:t>DESCRIPTION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60863" indent="-160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Threat modeling, pentesting, and risk analysis of vehicle to grid infrastructure (EVSE/xFC)</a:t>
              </a:r>
            </a:p>
            <a:p>
              <a:endParaRPr lang="en-US" sz="16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/>
                <a:t>RESULTS</a:t>
              </a:r>
            </a:p>
            <a:p>
              <a:pPr marL="152396" indent="-152396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52396" indent="-152396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6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/>
                <a:t>CONTRIBUTION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0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478098"/>
            <a:ext cx="11163868" cy="82894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467" y="14455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22114"/>
              </p:ext>
            </p:extLst>
          </p:nvPr>
        </p:nvGraphicFramePr>
        <p:xfrm>
          <a:off x="609600" y="2024327"/>
          <a:ext cx="11163868" cy="4272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967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790967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4241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4241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42416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61017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862909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862909"/>
            <a:ext cx="5364480" cy="4422775"/>
          </a:xfrm>
        </p:spPr>
        <p:txBody>
          <a:bodyPr/>
          <a:lstStyle>
            <a:lvl1pPr>
              <a:defRPr sz="2400"/>
            </a:lvl1pPr>
            <a:lvl2pPr marL="609585" indent="-230712">
              <a:spcBef>
                <a:spcPts val="0"/>
              </a:spcBef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8380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454269"/>
            <a:ext cx="5486400" cy="3835883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2400"/>
            </a:lvl1pPr>
            <a:lvl2pPr marL="609585" indent="-230712">
              <a:defRPr sz="2400"/>
            </a:lvl2pPr>
            <a:lvl3pPr marL="836063" indent="-171446">
              <a:defRPr sz="2400"/>
            </a:lvl3pPr>
            <a:lvl4pPr marL="1153555" indent="-228594">
              <a:defRPr sz="2400"/>
            </a:lvl4pPr>
            <a:lvl5pPr marL="1445648" indent="-228594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13592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874730"/>
            <a:ext cx="5486400" cy="62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609585" indent="-230712">
              <a:defRPr sz="2133"/>
            </a:lvl2pPr>
            <a:lvl3pPr marL="836063" indent="-171446">
              <a:defRPr sz="1867"/>
            </a:lvl3pPr>
            <a:lvl4pPr marL="1153555" indent="-228594">
              <a:defRPr sz="1600"/>
            </a:lvl4pPr>
            <a:lvl5pPr marL="1445648" indent="-228594"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9709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887" y="6392863"/>
            <a:ext cx="1393256" cy="3977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4778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8435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1D38C63-0C35-477E-B11F-DA92E9B46D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3"/>
            <a:ext cx="3048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33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6436112"/>
            <a:ext cx="1891671" cy="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4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95000"/>
        </a:lnSpc>
        <a:spcBef>
          <a:spcPct val="0"/>
        </a:spcBef>
        <a:buNone/>
        <a:defRPr sz="3733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30712" indent="-230712" algn="l" defTabSz="609585" rtl="0" eaLnBrk="1" latinLnBrk="0" hangingPunct="1">
        <a:spcBef>
          <a:spcPts val="800"/>
        </a:spcBef>
        <a:spcAft>
          <a:spcPts val="0"/>
        </a:spcAft>
        <a:buFont typeface="Wingdings" pitchFamily="2" charset="2"/>
        <a:buChar char="§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94249" indent="-315376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071007" indent="-249760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449881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828754" indent="-228594" algn="l" defTabSz="609585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64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1720">
          <p15:clr>
            <a:srgbClr val="F26B43"/>
          </p15:clr>
        </p15:guide>
        <p15:guide id="7" orient="horz" pos="876">
          <p15:clr>
            <a:srgbClr val="F26B43"/>
          </p15:clr>
        </p15:guide>
        <p15:guide id="8" orient="horz" pos="318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156">
          <p15:clr>
            <a:srgbClr val="F26B43"/>
          </p15:clr>
        </p15:guide>
        <p15:guide id="11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E8E0-20B5-47C1-8CAC-A6F2767B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52" y="387263"/>
            <a:ext cx="11163868" cy="585062"/>
          </a:xfrm>
        </p:spPr>
        <p:txBody>
          <a:bodyPr/>
          <a:lstStyle/>
          <a:p>
            <a:r>
              <a:rPr lang="en-US" sz="3200" dirty="0"/>
              <a:t>Topic: Thoughts on Encouraging Industrial Partners in SRF CAVITY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4EB1-F1B1-4ACF-A3FE-D8A0D892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20" y="972325"/>
            <a:ext cx="11742570" cy="163267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Problem:</a:t>
            </a:r>
            <a:r>
              <a:rPr lang="en-US" dirty="0"/>
              <a:t> There are Currently No US Companies Capable of Turn-Key SRF Cavity Fabrication</a:t>
            </a:r>
          </a:p>
          <a:p>
            <a:pPr lvl="1"/>
            <a:r>
              <a:rPr lang="en-US" sz="2000" dirty="0"/>
              <a:t>Contracts are Sporadic at Best, often Demanding Overwhelming Dedication of Resources Followed by Long Periods of Inactivity.</a:t>
            </a:r>
          </a:p>
          <a:p>
            <a:pPr lvl="1"/>
            <a:r>
              <a:rPr lang="en-US" sz="2000" dirty="0"/>
              <a:t>Technology and Infrastructure Requirements are Extensive and Expensive. RF Engineering and Test Capability, Specialized Design/Manufacturing Engineering, Highly Skilled Manufacturing Personnel, E-Beam Welder(s), Unique Chemical Processing Facilities, Clean Rooms and Clean Assembly areas…</a:t>
            </a:r>
          </a:p>
          <a:p>
            <a:pPr lvl="1"/>
            <a:r>
              <a:rPr lang="en-US" sz="2000" dirty="0"/>
              <a:t>No Commercial Market – DoE Labs only.  Europe and Asia Do Not Buy from US.</a:t>
            </a:r>
          </a:p>
          <a:p>
            <a:pPr lvl="1"/>
            <a:endParaRPr 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F7865-FCE7-489E-9130-D1E3640A6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D453C-9C75-B680-E23A-9B82C6E061FA}"/>
              </a:ext>
            </a:extLst>
          </p:cNvPr>
          <p:cNvSpPr txBox="1">
            <a:spLocks/>
          </p:cNvSpPr>
          <p:nvPr/>
        </p:nvSpPr>
        <p:spPr>
          <a:xfrm>
            <a:off x="330819" y="3824753"/>
            <a:ext cx="11742569" cy="264598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30712" indent="-230712" algn="l" defTabSz="609585" rtl="0" eaLnBrk="1" latinLnBrk="0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4249" indent="-315376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1007" indent="-249760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9881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Contracting Issues:</a:t>
            </a:r>
          </a:p>
          <a:p>
            <a:pPr lvl="1"/>
            <a:r>
              <a:rPr lang="en-US" sz="2000" dirty="0"/>
              <a:t>Contracting Approach Varies Widely Between Labs.  Bidding Conditions are Always Very Competitive and Aggressively Negotiated - Usually Involving Foreign Bidders.</a:t>
            </a:r>
          </a:p>
          <a:p>
            <a:pPr lvl="2"/>
            <a:r>
              <a:rPr lang="en-US" sz="2000" dirty="0"/>
              <a:t>Contracts are Normally Firm-Fixed-Price Delivery Contracts – Little Room for Post Award Negotiation for Unforeseen Issues</a:t>
            </a:r>
          </a:p>
          <a:p>
            <a:pPr lvl="2"/>
            <a:r>
              <a:rPr lang="en-US" sz="2000" dirty="0"/>
              <a:t>Contracts Often Require Engineering Design and Development Followed by Manufacture – Challenge to Develop Bid Price with Engineering Not Yet Complete</a:t>
            </a:r>
          </a:p>
          <a:p>
            <a:pPr lvl="2"/>
            <a:r>
              <a:rPr lang="en-US" sz="2000" dirty="0"/>
              <a:t>Contracts Are Often for First-of-a-Kind Cavities – Adds Further Uncertainty/Risk</a:t>
            </a:r>
          </a:p>
        </p:txBody>
      </p:sp>
    </p:spTree>
    <p:extLst>
      <p:ext uri="{BB962C8B-B14F-4D97-AF65-F5344CB8AC3E}">
        <p14:creationId xmlns:p14="http://schemas.microsoft.com/office/powerpoint/2010/main" val="12205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F7865-FCE7-489E-9130-D1E3640A6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AA8001-1921-A445-5FBF-F18671B2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52" y="387263"/>
            <a:ext cx="11163868" cy="585062"/>
          </a:xfrm>
        </p:spPr>
        <p:txBody>
          <a:bodyPr/>
          <a:lstStyle/>
          <a:p>
            <a:r>
              <a:rPr lang="en-US" sz="3200" dirty="0"/>
              <a:t>Topic: Thoughts on Encouraging Industrial Partners in SRF CAVITY Technology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36F116-BEC8-4D34-EF1F-08B804BFD0F7}"/>
              </a:ext>
            </a:extLst>
          </p:cNvPr>
          <p:cNvSpPr txBox="1">
            <a:spLocks/>
          </p:cNvSpPr>
          <p:nvPr/>
        </p:nvSpPr>
        <p:spPr>
          <a:xfrm>
            <a:off x="330819" y="3092678"/>
            <a:ext cx="11742569" cy="321709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30712" indent="-230712" algn="l" defTabSz="609585" rtl="0" eaLnBrk="1" latinLnBrk="0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4249" indent="-315376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1007" indent="-249760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9881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Potential Remedies:</a:t>
            </a:r>
          </a:p>
          <a:p>
            <a:pPr lvl="1"/>
            <a:r>
              <a:rPr lang="en-US" sz="2000" dirty="0"/>
              <a:t>Companies Need to Be Groomed and Cared For – Labs/Universities Should Never Build Prototypes that can be Built in Industry.  This Will Help Maintain Workload.</a:t>
            </a:r>
          </a:p>
          <a:p>
            <a:pPr lvl="1"/>
            <a:r>
              <a:rPr lang="en-US" sz="2000" dirty="0"/>
              <a:t>Provide Avenues for Price Correction (Requires More Active Lab Involvement/Management) e.g.</a:t>
            </a:r>
          </a:p>
          <a:p>
            <a:pPr lvl="2"/>
            <a:r>
              <a:rPr lang="en-US" sz="2000" dirty="0"/>
              <a:t>CPFF for Design and First or First Few Articles followed by FFP for Remainder</a:t>
            </a:r>
          </a:p>
          <a:p>
            <a:pPr lvl="2"/>
            <a:r>
              <a:rPr lang="en-US" sz="2000" dirty="0"/>
              <a:t>Phase Contracts with Quotes Provided “as-you-go”. 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/>
              <a:t> Design Phase Delivers the Design Plus a Price to Fabricate.</a:t>
            </a:r>
          </a:p>
          <a:p>
            <a:pPr lvl="1"/>
            <a:r>
              <a:rPr lang="en-US" sz="2000" dirty="0"/>
              <a:t>Structure Contracts Like a Collaboration with Shared Risk</a:t>
            </a:r>
          </a:p>
          <a:p>
            <a:pPr lvl="1"/>
            <a:r>
              <a:rPr lang="en-US" sz="2000" dirty="0"/>
              <a:t>Reserve Some Contracts for US Suppliers Only (As the EU did for XFEL) – Perhaps More $$ in the Beginning with Long Term Savings and Securing of Supply Chain.  Requires DoE Action.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204CA3-4C83-A3F5-EDAA-D06B9DBC0BA9}"/>
              </a:ext>
            </a:extLst>
          </p:cNvPr>
          <p:cNvSpPr txBox="1">
            <a:spLocks/>
          </p:cNvSpPr>
          <p:nvPr/>
        </p:nvSpPr>
        <p:spPr>
          <a:xfrm>
            <a:off x="330819" y="923636"/>
            <a:ext cx="11742569" cy="200510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30712" indent="-230712" algn="l" defTabSz="609585" rtl="0" eaLnBrk="1" latinLnBrk="0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4249" indent="-315376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1007" indent="-249760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9881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Contracting Issues (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cont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):</a:t>
            </a:r>
          </a:p>
          <a:p>
            <a:pPr lvl="1"/>
            <a:r>
              <a:rPr lang="en-US" sz="2000" dirty="0"/>
              <a:t>Perception that “Anybody with an EB Welder can Build Cavities” – This is Nonsense and Damages the Industry</a:t>
            </a:r>
          </a:p>
          <a:p>
            <a:pPr lvl="2"/>
            <a:r>
              <a:rPr lang="en-US" sz="2000" dirty="0"/>
              <a:t>Competitors Need to be Qualified, Not Simply Cheaper</a:t>
            </a:r>
          </a:p>
          <a:p>
            <a:pPr lvl="1"/>
            <a:r>
              <a:rPr lang="en-US" sz="2000" dirty="0"/>
              <a:t>Adversarial and Inflexible Contract Management in Many Cases with Inadequate or No Input from Lab Technical Reps</a:t>
            </a:r>
          </a:p>
        </p:txBody>
      </p:sp>
    </p:spTree>
    <p:extLst>
      <p:ext uri="{BB962C8B-B14F-4D97-AF65-F5344CB8AC3E}">
        <p14:creationId xmlns:p14="http://schemas.microsoft.com/office/powerpoint/2010/main" val="14567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1F0B0-6B9D-65C8-F262-97D8E90968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D38C63-0C35-477E-B11F-DA92E9B46DD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8FCF0C-7FB6-0DCC-730A-92F37BD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52" y="387263"/>
            <a:ext cx="11163868" cy="585062"/>
          </a:xfrm>
        </p:spPr>
        <p:txBody>
          <a:bodyPr/>
          <a:lstStyle/>
          <a:p>
            <a:r>
              <a:rPr lang="en-US" sz="3200" dirty="0"/>
              <a:t>Topic: Thoughts on Encouraging Industrial Partners in SRF CAVITY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089EB-3871-5208-AC5F-D2B1BD8B1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90" t="16953" r="39016" b="6486"/>
          <a:stretch/>
        </p:blipFill>
        <p:spPr>
          <a:xfrm>
            <a:off x="6050486" y="872196"/>
            <a:ext cx="4017661" cy="54939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DCBF3-2CC4-29B1-6997-6A42AC6B278E}"/>
              </a:ext>
            </a:extLst>
          </p:cNvPr>
          <p:cNvSpPr txBox="1">
            <a:spLocks/>
          </p:cNvSpPr>
          <p:nvPr/>
        </p:nvSpPr>
        <p:spPr>
          <a:xfrm>
            <a:off x="351507" y="1014663"/>
            <a:ext cx="11742569" cy="200510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30712" indent="-230712" algn="l" defTabSz="609585" rtl="0" eaLnBrk="1" latinLnBrk="0" hangingPunct="1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4249" indent="-315376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1007" indent="-249760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9881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-228594" algn="l" defTabSz="609585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Additional 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C5FEB-23C8-4A6F-409D-DA3834A1DF5E}"/>
              </a:ext>
            </a:extLst>
          </p:cNvPr>
          <p:cNvSpPr txBox="1"/>
          <p:nvPr/>
        </p:nvSpPr>
        <p:spPr>
          <a:xfrm>
            <a:off x="351507" y="1519321"/>
            <a:ext cx="563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https://arxiv.org/ftp/arxiv/papers/2203/2203.10377.pdf</a:t>
            </a:r>
          </a:p>
        </p:txBody>
      </p:sp>
    </p:spTree>
    <p:extLst>
      <p:ext uri="{BB962C8B-B14F-4D97-AF65-F5344CB8AC3E}">
        <p14:creationId xmlns:p14="http://schemas.microsoft.com/office/powerpoint/2010/main" val="3396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75th Anniversary presentation template_16x9</Template>
  <TotalTime>7314</TotalTime>
  <Words>399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1_presentation_16x9</vt:lpstr>
      <vt:lpstr>Topic: Thoughts on Encouraging Industrial Partners in SRF CAVITY Technology</vt:lpstr>
      <vt:lpstr>Topic: Thoughts on Encouraging Industrial Partners in SRF CAVITY Technology</vt:lpstr>
      <vt:lpstr>Topic: Thoughts on Encouraging Industrial Partners in SRF CAVITY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Hendricks, Matt R.</dc:creator>
  <cp:lastModifiedBy>John Rathke</cp:lastModifiedBy>
  <cp:revision>103</cp:revision>
  <cp:lastPrinted>2022-11-15T16:14:31Z</cp:lastPrinted>
  <dcterms:created xsi:type="dcterms:W3CDTF">2021-05-06T15:35:21Z</dcterms:created>
  <dcterms:modified xsi:type="dcterms:W3CDTF">2022-11-15T16:52:28Z</dcterms:modified>
</cp:coreProperties>
</file>