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321" r:id="rId9"/>
    <p:sldId id="263" r:id="rId10"/>
    <p:sldId id="323" r:id="rId11"/>
    <p:sldId id="265" r:id="rId12"/>
    <p:sldId id="266" r:id="rId13"/>
    <p:sldId id="264" r:id="rId14"/>
    <p:sldId id="324" r:id="rId15"/>
    <p:sldId id="268" r:id="rId16"/>
    <p:sldId id="319" r:id="rId17"/>
    <p:sldId id="320" r:id="rId18"/>
    <p:sldId id="325" r:id="rId19"/>
    <p:sldId id="326"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90"/>
    <p:restoredTop sz="94626"/>
  </p:normalViewPr>
  <p:slideViewPr>
    <p:cSldViewPr snapToGrid="0">
      <p:cViewPr varScale="1">
        <p:scale>
          <a:sx n="83" d="100"/>
          <a:sy n="83"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061AA-D5DC-A642-96E9-DD998FDE4E00}"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F8124-0C1C-5742-9372-0AD2D454F354}" type="slidenum">
              <a:rPr lang="en-US" smtClean="0"/>
              <a:t>‹#›</a:t>
            </a:fld>
            <a:endParaRPr lang="en-US"/>
          </a:p>
        </p:txBody>
      </p:sp>
    </p:spTree>
    <p:extLst>
      <p:ext uri="{BB962C8B-B14F-4D97-AF65-F5344CB8AC3E}">
        <p14:creationId xmlns:p14="http://schemas.microsoft.com/office/powerpoint/2010/main" val="391431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a:t>
            </a:r>
          </a:p>
        </p:txBody>
      </p:sp>
      <p:sp>
        <p:nvSpPr>
          <p:cNvPr id="4" name="Slide Number Placeholder 3"/>
          <p:cNvSpPr>
            <a:spLocks noGrp="1"/>
          </p:cNvSpPr>
          <p:nvPr>
            <p:ph type="sldNum" sz="quarter" idx="5"/>
          </p:nvPr>
        </p:nvSpPr>
        <p:spPr/>
        <p:txBody>
          <a:bodyPr/>
          <a:lstStyle/>
          <a:p>
            <a:fld id="{741F8124-0C1C-5742-9372-0AD2D454F354}" type="slidenum">
              <a:rPr lang="en-US" smtClean="0"/>
              <a:t>3</a:t>
            </a:fld>
            <a:endParaRPr lang="en-US"/>
          </a:p>
        </p:txBody>
      </p:sp>
    </p:spTree>
    <p:extLst>
      <p:ext uri="{BB962C8B-B14F-4D97-AF65-F5344CB8AC3E}">
        <p14:creationId xmlns:p14="http://schemas.microsoft.com/office/powerpoint/2010/main" val="420705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F8124-0C1C-5742-9372-0AD2D454F354}" type="slidenum">
              <a:rPr lang="en-US" smtClean="0"/>
              <a:t>8</a:t>
            </a:fld>
            <a:endParaRPr lang="en-US"/>
          </a:p>
        </p:txBody>
      </p:sp>
    </p:spTree>
    <p:extLst>
      <p:ext uri="{BB962C8B-B14F-4D97-AF65-F5344CB8AC3E}">
        <p14:creationId xmlns:p14="http://schemas.microsoft.com/office/powerpoint/2010/main" val="23960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007A-EF24-ABF2-0F97-60AEC3AD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351A0D-CF85-B865-EAF7-1D681C236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32C9F-BD2D-30E7-5578-B99A964A4737}"/>
              </a:ext>
            </a:extLst>
          </p:cNvPr>
          <p:cNvSpPr>
            <a:spLocks noGrp="1"/>
          </p:cNvSpPr>
          <p:nvPr>
            <p:ph type="dt" sz="half" idx="10"/>
          </p:nvPr>
        </p:nvSpPr>
        <p:spPr/>
        <p:txBody>
          <a:bodyPr/>
          <a:lstStyle/>
          <a:p>
            <a:fld id="{5F425482-AD7F-1B4E-B12F-144CAA696997}" type="datetime1">
              <a:rPr lang="en-US" smtClean="0"/>
              <a:t>7/10/23</a:t>
            </a:fld>
            <a:endParaRPr lang="en-US"/>
          </a:p>
        </p:txBody>
      </p:sp>
      <p:sp>
        <p:nvSpPr>
          <p:cNvPr id="5" name="Footer Placeholder 4">
            <a:extLst>
              <a:ext uri="{FF2B5EF4-FFF2-40B4-BE49-F238E27FC236}">
                <a16:creationId xmlns:a16="http://schemas.microsoft.com/office/drawing/2014/main" id="{5E6452B2-BAE1-A26B-363B-9E27D275E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C778F-AE86-5B87-A63E-5141FD2E8B2F}"/>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280572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F74A-6062-45E0-FE7A-DD83604C9C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BF4D43-4D9E-748C-036F-46DE6C5ED0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5F0B1-EA80-9E5A-71BD-94CF2FF12C0B}"/>
              </a:ext>
            </a:extLst>
          </p:cNvPr>
          <p:cNvSpPr>
            <a:spLocks noGrp="1"/>
          </p:cNvSpPr>
          <p:nvPr>
            <p:ph type="dt" sz="half" idx="10"/>
          </p:nvPr>
        </p:nvSpPr>
        <p:spPr/>
        <p:txBody>
          <a:bodyPr/>
          <a:lstStyle/>
          <a:p>
            <a:fld id="{D1206EA0-B2A5-B141-9A6E-6C556D414163}" type="datetime1">
              <a:rPr lang="en-US" smtClean="0"/>
              <a:t>7/10/23</a:t>
            </a:fld>
            <a:endParaRPr lang="en-US"/>
          </a:p>
        </p:txBody>
      </p:sp>
      <p:sp>
        <p:nvSpPr>
          <p:cNvPr id="5" name="Footer Placeholder 4">
            <a:extLst>
              <a:ext uri="{FF2B5EF4-FFF2-40B4-BE49-F238E27FC236}">
                <a16:creationId xmlns:a16="http://schemas.microsoft.com/office/drawing/2014/main" id="{132091F7-9992-C5F7-AB9C-71A42B2D1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D77B4-18D6-E1EE-42FF-38D30ECA792F}"/>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349468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481BD-1C10-13CD-D434-9BB3C3205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70F31-B8DB-7997-474F-CAFF6FA97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1FFB4-8A38-71D3-697F-C77FD18D85D3}"/>
              </a:ext>
            </a:extLst>
          </p:cNvPr>
          <p:cNvSpPr>
            <a:spLocks noGrp="1"/>
          </p:cNvSpPr>
          <p:nvPr>
            <p:ph type="dt" sz="half" idx="10"/>
          </p:nvPr>
        </p:nvSpPr>
        <p:spPr/>
        <p:txBody>
          <a:bodyPr/>
          <a:lstStyle/>
          <a:p>
            <a:fld id="{E7F34DC4-FA15-AC46-83A1-BBAC6029AB31}" type="datetime1">
              <a:rPr lang="en-US" smtClean="0"/>
              <a:t>7/10/23</a:t>
            </a:fld>
            <a:endParaRPr lang="en-US"/>
          </a:p>
        </p:txBody>
      </p:sp>
      <p:sp>
        <p:nvSpPr>
          <p:cNvPr id="5" name="Footer Placeholder 4">
            <a:extLst>
              <a:ext uri="{FF2B5EF4-FFF2-40B4-BE49-F238E27FC236}">
                <a16:creationId xmlns:a16="http://schemas.microsoft.com/office/drawing/2014/main" id="{4B7209A4-CF77-5D36-4AC6-CFCBA8FD8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611A1-5BC3-6083-DD11-6DF51A9E7E65}"/>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381071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935F-69BA-57F5-E76A-2D0CA903E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7255C-D87D-9E84-0682-813C8D5C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C7A83-DEF2-887A-372D-4F141E303CF1}"/>
              </a:ext>
            </a:extLst>
          </p:cNvPr>
          <p:cNvSpPr>
            <a:spLocks noGrp="1"/>
          </p:cNvSpPr>
          <p:nvPr>
            <p:ph type="dt" sz="half" idx="10"/>
          </p:nvPr>
        </p:nvSpPr>
        <p:spPr/>
        <p:txBody>
          <a:bodyPr/>
          <a:lstStyle/>
          <a:p>
            <a:fld id="{ECECCE7D-F9C6-D648-A79B-6B9BEDD00104}" type="datetime1">
              <a:rPr lang="en-US" smtClean="0"/>
              <a:t>7/10/23</a:t>
            </a:fld>
            <a:endParaRPr lang="en-US"/>
          </a:p>
        </p:txBody>
      </p:sp>
      <p:sp>
        <p:nvSpPr>
          <p:cNvPr id="5" name="Footer Placeholder 4">
            <a:extLst>
              <a:ext uri="{FF2B5EF4-FFF2-40B4-BE49-F238E27FC236}">
                <a16:creationId xmlns:a16="http://schemas.microsoft.com/office/drawing/2014/main" id="{BF3746FB-9DE8-BF94-04E1-207AC5C49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807C3-8DD4-D4AD-B756-14F878A16F55}"/>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10738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21D1-DAF7-2E71-1CF9-57F7EAE002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B47948-82F6-1466-155B-FA9AA2D82A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72839-F2E6-3AF9-59C2-A52C1500B81B}"/>
              </a:ext>
            </a:extLst>
          </p:cNvPr>
          <p:cNvSpPr>
            <a:spLocks noGrp="1"/>
          </p:cNvSpPr>
          <p:nvPr>
            <p:ph type="dt" sz="half" idx="10"/>
          </p:nvPr>
        </p:nvSpPr>
        <p:spPr/>
        <p:txBody>
          <a:bodyPr/>
          <a:lstStyle/>
          <a:p>
            <a:fld id="{5115E7FC-9F48-6442-913C-97D6E75CEF86}" type="datetime1">
              <a:rPr lang="en-US" smtClean="0"/>
              <a:t>7/10/23</a:t>
            </a:fld>
            <a:endParaRPr lang="en-US"/>
          </a:p>
        </p:txBody>
      </p:sp>
      <p:sp>
        <p:nvSpPr>
          <p:cNvPr id="5" name="Footer Placeholder 4">
            <a:extLst>
              <a:ext uri="{FF2B5EF4-FFF2-40B4-BE49-F238E27FC236}">
                <a16:creationId xmlns:a16="http://schemas.microsoft.com/office/drawing/2014/main" id="{9894447F-FD39-08AE-F32C-87D6E8016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0F2C9-CC78-BD3F-EABC-E3568012B201}"/>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103600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CADF-7529-CEA0-F98B-7F3C4AE69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CB13B-04DF-7672-09A6-4F95551BA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56309-109D-E577-4192-2A733397EE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D424D-7A72-6BF4-962D-893029C6F9DD}"/>
              </a:ext>
            </a:extLst>
          </p:cNvPr>
          <p:cNvSpPr>
            <a:spLocks noGrp="1"/>
          </p:cNvSpPr>
          <p:nvPr>
            <p:ph type="dt" sz="half" idx="10"/>
          </p:nvPr>
        </p:nvSpPr>
        <p:spPr/>
        <p:txBody>
          <a:bodyPr/>
          <a:lstStyle/>
          <a:p>
            <a:fld id="{B9156B5A-B129-F64C-9B1F-BABCA2794F01}" type="datetime1">
              <a:rPr lang="en-US" smtClean="0"/>
              <a:t>7/10/23</a:t>
            </a:fld>
            <a:endParaRPr lang="en-US"/>
          </a:p>
        </p:txBody>
      </p:sp>
      <p:sp>
        <p:nvSpPr>
          <p:cNvPr id="6" name="Footer Placeholder 5">
            <a:extLst>
              <a:ext uri="{FF2B5EF4-FFF2-40B4-BE49-F238E27FC236}">
                <a16:creationId xmlns:a16="http://schemas.microsoft.com/office/drawing/2014/main" id="{F95368DA-1A99-9ABB-3BA6-B320DA335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C5B57-1533-F201-8865-21C200CFB82F}"/>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16303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3DEE-919B-AC15-0AFC-A8173252B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77BA6-989F-6446-39B2-8FC8ACA92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795EB1-9C73-7855-32BA-33E731346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BD0887-CE0E-1199-C7E1-8DE783592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1BB0D-55D5-BE10-0654-AA1C6566E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086FB-93BA-330A-4F9C-4CC49756ECCC}"/>
              </a:ext>
            </a:extLst>
          </p:cNvPr>
          <p:cNvSpPr>
            <a:spLocks noGrp="1"/>
          </p:cNvSpPr>
          <p:nvPr>
            <p:ph type="dt" sz="half" idx="10"/>
          </p:nvPr>
        </p:nvSpPr>
        <p:spPr/>
        <p:txBody>
          <a:bodyPr/>
          <a:lstStyle/>
          <a:p>
            <a:fld id="{33243A89-450D-EA43-8FDA-3B8B2E1C21C9}" type="datetime1">
              <a:rPr lang="en-US" smtClean="0"/>
              <a:t>7/10/23</a:t>
            </a:fld>
            <a:endParaRPr lang="en-US"/>
          </a:p>
        </p:txBody>
      </p:sp>
      <p:sp>
        <p:nvSpPr>
          <p:cNvPr id="8" name="Footer Placeholder 7">
            <a:extLst>
              <a:ext uri="{FF2B5EF4-FFF2-40B4-BE49-F238E27FC236}">
                <a16:creationId xmlns:a16="http://schemas.microsoft.com/office/drawing/2014/main" id="{BBB33117-D43F-57CA-4EAA-1E5FF6235D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6A399-F063-3B6E-F65B-5805AFA1C98F}"/>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277222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740E-7E04-2704-A3C1-7C0CEDF49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DD4A2-0AF7-28EB-00A1-82D4ED2DE8F7}"/>
              </a:ext>
            </a:extLst>
          </p:cNvPr>
          <p:cNvSpPr>
            <a:spLocks noGrp="1"/>
          </p:cNvSpPr>
          <p:nvPr>
            <p:ph type="dt" sz="half" idx="10"/>
          </p:nvPr>
        </p:nvSpPr>
        <p:spPr/>
        <p:txBody>
          <a:bodyPr/>
          <a:lstStyle/>
          <a:p>
            <a:fld id="{AB9EAEF6-4CD4-DC4E-B77B-87E128523BB0}" type="datetime1">
              <a:rPr lang="en-US" smtClean="0"/>
              <a:t>7/10/23</a:t>
            </a:fld>
            <a:endParaRPr lang="en-US"/>
          </a:p>
        </p:txBody>
      </p:sp>
      <p:sp>
        <p:nvSpPr>
          <p:cNvPr id="4" name="Footer Placeholder 3">
            <a:extLst>
              <a:ext uri="{FF2B5EF4-FFF2-40B4-BE49-F238E27FC236}">
                <a16:creationId xmlns:a16="http://schemas.microsoft.com/office/drawing/2014/main" id="{ABB085BE-CA4F-58B4-D3D4-14DE1DA5C3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834BD-9992-071E-B7B5-6A53D122A580}"/>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413315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4E600-B017-CF8F-2646-D562FB367BDC}"/>
              </a:ext>
            </a:extLst>
          </p:cNvPr>
          <p:cNvSpPr>
            <a:spLocks noGrp="1"/>
          </p:cNvSpPr>
          <p:nvPr>
            <p:ph type="dt" sz="half" idx="10"/>
          </p:nvPr>
        </p:nvSpPr>
        <p:spPr/>
        <p:txBody>
          <a:bodyPr/>
          <a:lstStyle/>
          <a:p>
            <a:fld id="{2F10CC1A-3CD9-6A4B-807D-83C188822770}" type="datetime1">
              <a:rPr lang="en-US" smtClean="0"/>
              <a:t>7/10/23</a:t>
            </a:fld>
            <a:endParaRPr lang="en-US"/>
          </a:p>
        </p:txBody>
      </p:sp>
      <p:sp>
        <p:nvSpPr>
          <p:cNvPr id="3" name="Footer Placeholder 2">
            <a:extLst>
              <a:ext uri="{FF2B5EF4-FFF2-40B4-BE49-F238E27FC236}">
                <a16:creationId xmlns:a16="http://schemas.microsoft.com/office/drawing/2014/main" id="{F073BD84-2438-BF87-D1E5-A37E81829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FB4C8-E28D-FD16-5E2E-83F978CDFF28}"/>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40009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143E-1A90-B31C-01B1-D9C23614A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42CB1A-7125-98CE-F814-7FF9CBCB9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92790-7DC3-3FCE-0B10-7B0EEB2B7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4146E-E111-88DD-2352-CD98CEB81C95}"/>
              </a:ext>
            </a:extLst>
          </p:cNvPr>
          <p:cNvSpPr>
            <a:spLocks noGrp="1"/>
          </p:cNvSpPr>
          <p:nvPr>
            <p:ph type="dt" sz="half" idx="10"/>
          </p:nvPr>
        </p:nvSpPr>
        <p:spPr/>
        <p:txBody>
          <a:bodyPr/>
          <a:lstStyle/>
          <a:p>
            <a:fld id="{957F5237-8182-DA4F-9675-BD0898B35677}" type="datetime1">
              <a:rPr lang="en-US" smtClean="0"/>
              <a:t>7/10/23</a:t>
            </a:fld>
            <a:endParaRPr lang="en-US"/>
          </a:p>
        </p:txBody>
      </p:sp>
      <p:sp>
        <p:nvSpPr>
          <p:cNvPr id="6" name="Footer Placeholder 5">
            <a:extLst>
              <a:ext uri="{FF2B5EF4-FFF2-40B4-BE49-F238E27FC236}">
                <a16:creationId xmlns:a16="http://schemas.microsoft.com/office/drawing/2014/main" id="{4EFC9E9D-8C44-0171-A824-C176F2EE6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C1577-E2B7-AC6F-DC9A-7AD0FB25ABD4}"/>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263229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8BBC-C3F2-139B-B0E7-28D618198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E3104-06C3-DD93-8489-369F21096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D3C89-6A30-388C-9E5E-6C70EA5F1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CABD9-338C-C866-71D4-AE24329423C8}"/>
              </a:ext>
            </a:extLst>
          </p:cNvPr>
          <p:cNvSpPr>
            <a:spLocks noGrp="1"/>
          </p:cNvSpPr>
          <p:nvPr>
            <p:ph type="dt" sz="half" idx="10"/>
          </p:nvPr>
        </p:nvSpPr>
        <p:spPr/>
        <p:txBody>
          <a:bodyPr/>
          <a:lstStyle/>
          <a:p>
            <a:fld id="{6766355E-5E27-A742-8878-A32FF22F7E6D}" type="datetime1">
              <a:rPr lang="en-US" smtClean="0"/>
              <a:t>7/10/23</a:t>
            </a:fld>
            <a:endParaRPr lang="en-US"/>
          </a:p>
        </p:txBody>
      </p:sp>
      <p:sp>
        <p:nvSpPr>
          <p:cNvPr id="6" name="Footer Placeholder 5">
            <a:extLst>
              <a:ext uri="{FF2B5EF4-FFF2-40B4-BE49-F238E27FC236}">
                <a16:creationId xmlns:a16="http://schemas.microsoft.com/office/drawing/2014/main" id="{79C14162-4D75-958C-64D5-7EB81EAB3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A0887-E749-A948-035A-87B077265E33}"/>
              </a:ext>
            </a:extLst>
          </p:cNvPr>
          <p:cNvSpPr>
            <a:spLocks noGrp="1"/>
          </p:cNvSpPr>
          <p:nvPr>
            <p:ph type="sldNum" sz="quarter" idx="12"/>
          </p:nvPr>
        </p:nvSpPr>
        <p:spPr/>
        <p:txBody>
          <a:bodyPr/>
          <a:lstStyle/>
          <a:p>
            <a:fld id="{2B0496BA-D1B9-D54B-B4DA-0669E6891D1C}" type="slidenum">
              <a:rPr lang="en-US" smtClean="0"/>
              <a:t>‹#›</a:t>
            </a:fld>
            <a:endParaRPr lang="en-US"/>
          </a:p>
        </p:txBody>
      </p:sp>
    </p:spTree>
    <p:extLst>
      <p:ext uri="{BB962C8B-B14F-4D97-AF65-F5344CB8AC3E}">
        <p14:creationId xmlns:p14="http://schemas.microsoft.com/office/powerpoint/2010/main" val="421852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13C3F-8380-2F4D-4D53-5D5AF92F0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501DF7-C136-068C-E7BA-E6720387E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DDA78-344F-7791-09B9-7332AE834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3C635-CA15-984E-B374-A7B40E03ED79}" type="datetime1">
              <a:rPr lang="en-US" smtClean="0"/>
              <a:t>7/10/23</a:t>
            </a:fld>
            <a:endParaRPr lang="en-US"/>
          </a:p>
        </p:txBody>
      </p:sp>
      <p:sp>
        <p:nvSpPr>
          <p:cNvPr id="5" name="Footer Placeholder 4">
            <a:extLst>
              <a:ext uri="{FF2B5EF4-FFF2-40B4-BE49-F238E27FC236}">
                <a16:creationId xmlns:a16="http://schemas.microsoft.com/office/drawing/2014/main" id="{7EB9F02F-95E5-3C3E-D890-8851D5988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1EBCD0-2CC5-D842-7200-4BFF29FEA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496BA-D1B9-D54B-B4DA-0669E6891D1C}" type="slidenum">
              <a:rPr lang="en-US" smtClean="0"/>
              <a:t>‹#›</a:t>
            </a:fld>
            <a:endParaRPr lang="en-US"/>
          </a:p>
        </p:txBody>
      </p:sp>
    </p:spTree>
    <p:extLst>
      <p:ext uri="{BB962C8B-B14F-4D97-AF65-F5344CB8AC3E}">
        <p14:creationId xmlns:p14="http://schemas.microsoft.com/office/powerpoint/2010/main" val="2198407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signup"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4D0A2B-2EFA-9B3E-3451-2F4F6795BE3D}"/>
              </a:ext>
            </a:extLst>
          </p:cNvPr>
          <p:cNvSpPr txBox="1"/>
          <p:nvPr/>
        </p:nvSpPr>
        <p:spPr>
          <a:xfrm>
            <a:off x="757274" y="2965996"/>
            <a:ext cx="7725647" cy="3539430"/>
          </a:xfrm>
          <a:prstGeom prst="rect">
            <a:avLst/>
          </a:prstGeom>
          <a:noFill/>
        </p:spPr>
        <p:txBody>
          <a:bodyPr wrap="square">
            <a:spAutoFit/>
          </a:bodyPr>
          <a:lstStyle/>
          <a:p>
            <a:pPr algn="l"/>
            <a:r>
              <a:rPr lang="en-US" sz="2800" b="1" i="0" u="none" strike="noStrike" dirty="0">
                <a:solidFill>
                  <a:srgbClr val="2C353B"/>
                </a:solidFill>
                <a:effectLst/>
                <a:latin typeface="Jost"/>
              </a:rPr>
              <a:t>John’s Bonner Prize Citation:</a:t>
            </a:r>
            <a:br>
              <a:rPr lang="en-US" sz="2800" dirty="0"/>
            </a:br>
            <a:r>
              <a:rPr lang="en-US" sz="2800" b="0" i="0" u="none" strike="noStrike" dirty="0">
                <a:solidFill>
                  <a:srgbClr val="2C353B"/>
                </a:solidFill>
                <a:effectLst/>
                <a:latin typeface="Jost"/>
              </a:rPr>
              <a:t>"</a:t>
            </a:r>
            <a:r>
              <a:rPr lang="en-US" sz="2800" b="0" i="1" u="none" strike="noStrike" dirty="0">
                <a:solidFill>
                  <a:srgbClr val="2C353B"/>
                </a:solidFill>
                <a:effectLst/>
                <a:latin typeface="Jost"/>
              </a:rPr>
              <a:t>For his significant contributions to numerous aspects of nuclear structure through nuclear reactions, particularly for his work on nuclear coulomb energies and the effective residual interactions in the shell model. </a:t>
            </a:r>
            <a:r>
              <a:rPr lang="en-US" sz="2800" i="1" u="none" strike="noStrike" dirty="0">
                <a:solidFill>
                  <a:srgbClr val="2C353B"/>
                </a:solidFill>
                <a:effectLst/>
                <a:latin typeface="Jost"/>
              </a:rPr>
              <a:t>We also cite </a:t>
            </a:r>
            <a:r>
              <a:rPr lang="en-US" sz="2800" b="1" i="1" u="none" strike="noStrike" dirty="0">
                <a:solidFill>
                  <a:srgbClr val="2C353B"/>
                </a:solidFill>
                <a:effectLst/>
                <a:latin typeface="Jost"/>
              </a:rPr>
              <a:t>his unusual influence in helping to maintain and spread high standards for precision and clarity</a:t>
            </a:r>
            <a:r>
              <a:rPr lang="en-US" sz="2800" b="0" i="0" u="none" strike="noStrike" dirty="0">
                <a:solidFill>
                  <a:srgbClr val="2C353B"/>
                </a:solidFill>
                <a:effectLst/>
                <a:latin typeface="Jost"/>
              </a:rPr>
              <a:t>"</a:t>
            </a:r>
          </a:p>
        </p:txBody>
      </p:sp>
      <p:sp>
        <p:nvSpPr>
          <p:cNvPr id="6" name="TextBox 5">
            <a:extLst>
              <a:ext uri="{FF2B5EF4-FFF2-40B4-BE49-F238E27FC236}">
                <a16:creationId xmlns:a16="http://schemas.microsoft.com/office/drawing/2014/main" id="{3C0BEE55-9924-F958-EE48-12B6361EA714}"/>
              </a:ext>
            </a:extLst>
          </p:cNvPr>
          <p:cNvSpPr txBox="1"/>
          <p:nvPr/>
        </p:nvSpPr>
        <p:spPr>
          <a:xfrm>
            <a:off x="757274" y="352574"/>
            <a:ext cx="9910726" cy="1938992"/>
          </a:xfrm>
          <a:prstGeom prst="rect">
            <a:avLst/>
          </a:prstGeom>
          <a:noFill/>
        </p:spPr>
        <p:txBody>
          <a:bodyPr wrap="none" rtlCol="0">
            <a:spAutoFit/>
          </a:bodyPr>
          <a:lstStyle/>
          <a:p>
            <a:pPr algn="ctr"/>
            <a:r>
              <a:rPr lang="en-US" sz="4000" dirty="0"/>
              <a:t>Transparency in Nuclei and in Nuclear Planning</a:t>
            </a:r>
          </a:p>
          <a:p>
            <a:pPr algn="ctr"/>
            <a:r>
              <a:rPr lang="en-US" sz="4000" dirty="0"/>
              <a:t>Donald Geesaman</a:t>
            </a:r>
          </a:p>
          <a:p>
            <a:pPr algn="ctr"/>
            <a:r>
              <a:rPr lang="en-US" sz="4000" dirty="0"/>
              <a:t>July 11, 2023</a:t>
            </a:r>
          </a:p>
        </p:txBody>
      </p:sp>
      <p:pic>
        <p:nvPicPr>
          <p:cNvPr id="2" name="Picture 1">
            <a:extLst>
              <a:ext uri="{FF2B5EF4-FFF2-40B4-BE49-F238E27FC236}">
                <a16:creationId xmlns:a16="http://schemas.microsoft.com/office/drawing/2014/main" id="{C71D3C38-9669-3732-8D18-0EC5FC5210E8}"/>
              </a:ext>
            </a:extLst>
          </p:cNvPr>
          <p:cNvPicPr>
            <a:picLocks noChangeAspect="1"/>
          </p:cNvPicPr>
          <p:nvPr/>
        </p:nvPicPr>
        <p:blipFill>
          <a:blip r:embed="rId2"/>
          <a:stretch>
            <a:fillRect/>
          </a:stretch>
        </p:blipFill>
        <p:spPr>
          <a:xfrm>
            <a:off x="9413743" y="1257300"/>
            <a:ext cx="1814156" cy="5395142"/>
          </a:xfrm>
          <a:prstGeom prst="rect">
            <a:avLst/>
          </a:prstGeom>
        </p:spPr>
      </p:pic>
    </p:spTree>
    <p:extLst>
      <p:ext uri="{BB962C8B-B14F-4D97-AF65-F5344CB8AC3E}">
        <p14:creationId xmlns:p14="http://schemas.microsoft.com/office/powerpoint/2010/main" val="38337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B0FE-0172-50B8-6B74-5C33E36BFBE7}"/>
              </a:ext>
            </a:extLst>
          </p:cNvPr>
          <p:cNvSpPr>
            <a:spLocks noGrp="1"/>
          </p:cNvSpPr>
          <p:nvPr>
            <p:ph type="title"/>
          </p:nvPr>
        </p:nvSpPr>
        <p:spPr>
          <a:xfrm>
            <a:off x="838200" y="365126"/>
            <a:ext cx="10515600" cy="734864"/>
          </a:xfrm>
        </p:spPr>
        <p:txBody>
          <a:bodyPr>
            <a:normAutofit/>
          </a:bodyPr>
          <a:lstStyle/>
          <a:p>
            <a:r>
              <a:rPr lang="en-US" sz="3200" dirty="0"/>
              <a:t>Visually, it looks like this. </a:t>
            </a:r>
          </a:p>
        </p:txBody>
      </p:sp>
      <p:sp>
        <p:nvSpPr>
          <p:cNvPr id="15" name="TextBox 14">
            <a:extLst>
              <a:ext uri="{FF2B5EF4-FFF2-40B4-BE49-F238E27FC236}">
                <a16:creationId xmlns:a16="http://schemas.microsoft.com/office/drawing/2014/main" id="{4B117A0A-8072-0261-1CA7-BCDA6E3233CB}"/>
              </a:ext>
            </a:extLst>
          </p:cNvPr>
          <p:cNvSpPr txBox="1"/>
          <p:nvPr/>
        </p:nvSpPr>
        <p:spPr>
          <a:xfrm>
            <a:off x="4108047" y="5835115"/>
            <a:ext cx="7496521" cy="830997"/>
          </a:xfrm>
          <a:prstGeom prst="rect">
            <a:avLst/>
          </a:prstGeom>
          <a:noFill/>
        </p:spPr>
        <p:txBody>
          <a:bodyPr wrap="square" rtlCol="0">
            <a:spAutoFit/>
          </a:bodyPr>
          <a:lstStyle/>
          <a:p>
            <a:r>
              <a:rPr lang="en-US" sz="2400" dirty="0"/>
              <a:t>Bob McKeown and Richard Milner realized this could be tested at SLAC, even with a 0.1% duty factor.     NE-18</a:t>
            </a:r>
          </a:p>
        </p:txBody>
      </p:sp>
      <p:pic>
        <p:nvPicPr>
          <p:cNvPr id="16" name="Picture 15" descr="A picture containing space, screenshot, universe, light&#10;&#10;Description automatically generated">
            <a:extLst>
              <a:ext uri="{FF2B5EF4-FFF2-40B4-BE49-F238E27FC236}">
                <a16:creationId xmlns:a16="http://schemas.microsoft.com/office/drawing/2014/main" id="{2C1AEBEA-773E-E9E9-EE1F-1D55669DD164}"/>
              </a:ext>
            </a:extLst>
          </p:cNvPr>
          <p:cNvPicPr>
            <a:picLocks noChangeAspect="1"/>
          </p:cNvPicPr>
          <p:nvPr/>
        </p:nvPicPr>
        <p:blipFill>
          <a:blip r:embed="rId2"/>
          <a:stretch>
            <a:fillRect/>
          </a:stretch>
        </p:blipFill>
        <p:spPr>
          <a:xfrm>
            <a:off x="1291796" y="1022885"/>
            <a:ext cx="6339287" cy="4524665"/>
          </a:xfrm>
          <a:prstGeom prst="rect">
            <a:avLst/>
          </a:prstGeom>
        </p:spPr>
      </p:pic>
      <p:sp>
        <p:nvSpPr>
          <p:cNvPr id="18" name="TextBox 17">
            <a:extLst>
              <a:ext uri="{FF2B5EF4-FFF2-40B4-BE49-F238E27FC236}">
                <a16:creationId xmlns:a16="http://schemas.microsoft.com/office/drawing/2014/main" id="{8EC9878B-C4B9-FCD6-BA0D-310CFCECE883}"/>
              </a:ext>
            </a:extLst>
          </p:cNvPr>
          <p:cNvSpPr txBox="1"/>
          <p:nvPr/>
        </p:nvSpPr>
        <p:spPr>
          <a:xfrm>
            <a:off x="8046720" y="3429000"/>
            <a:ext cx="1925399" cy="369332"/>
          </a:xfrm>
          <a:prstGeom prst="rect">
            <a:avLst/>
          </a:prstGeom>
          <a:noFill/>
        </p:spPr>
        <p:txBody>
          <a:bodyPr wrap="none" rtlCol="0">
            <a:spAutoFit/>
          </a:bodyPr>
          <a:lstStyle/>
          <a:p>
            <a:r>
              <a:rPr lang="en-US" dirty="0"/>
              <a:t>Image Credit: JLAB</a:t>
            </a:r>
          </a:p>
        </p:txBody>
      </p:sp>
      <p:sp>
        <p:nvSpPr>
          <p:cNvPr id="19" name="Slide Number Placeholder 18">
            <a:extLst>
              <a:ext uri="{FF2B5EF4-FFF2-40B4-BE49-F238E27FC236}">
                <a16:creationId xmlns:a16="http://schemas.microsoft.com/office/drawing/2014/main" id="{58AF7C28-4EDA-1DF6-B327-FA13355CBBF5}"/>
              </a:ext>
            </a:extLst>
          </p:cNvPr>
          <p:cNvSpPr>
            <a:spLocks noGrp="1"/>
          </p:cNvSpPr>
          <p:nvPr>
            <p:ph type="sldNum" sz="quarter" idx="12"/>
          </p:nvPr>
        </p:nvSpPr>
        <p:spPr/>
        <p:txBody>
          <a:bodyPr/>
          <a:lstStyle/>
          <a:p>
            <a:fld id="{2B0496BA-D1B9-D54B-B4DA-0669E6891D1C}" type="slidenum">
              <a:rPr lang="en-US" smtClean="0"/>
              <a:t>10</a:t>
            </a:fld>
            <a:endParaRPr lang="en-US"/>
          </a:p>
        </p:txBody>
      </p:sp>
    </p:spTree>
    <p:extLst>
      <p:ext uri="{BB962C8B-B14F-4D97-AF65-F5344CB8AC3E}">
        <p14:creationId xmlns:p14="http://schemas.microsoft.com/office/powerpoint/2010/main" val="367472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F39F-296A-9730-946A-70957FE46806}"/>
              </a:ext>
            </a:extLst>
          </p:cNvPr>
          <p:cNvSpPr>
            <a:spLocks noGrp="1"/>
          </p:cNvSpPr>
          <p:nvPr>
            <p:ph type="title"/>
          </p:nvPr>
        </p:nvSpPr>
        <p:spPr/>
        <p:txBody>
          <a:bodyPr/>
          <a:lstStyle/>
          <a:p>
            <a:r>
              <a:rPr lang="en-US" dirty="0"/>
              <a:t>NE-18</a:t>
            </a:r>
          </a:p>
        </p:txBody>
      </p:sp>
      <p:pic>
        <p:nvPicPr>
          <p:cNvPr id="3" name="Picture 2">
            <a:extLst>
              <a:ext uri="{FF2B5EF4-FFF2-40B4-BE49-F238E27FC236}">
                <a16:creationId xmlns:a16="http://schemas.microsoft.com/office/drawing/2014/main" id="{F457F5F8-533D-143E-1FED-E3F138A62D69}"/>
              </a:ext>
            </a:extLst>
          </p:cNvPr>
          <p:cNvPicPr>
            <a:picLocks noChangeAspect="1"/>
          </p:cNvPicPr>
          <p:nvPr/>
        </p:nvPicPr>
        <p:blipFill>
          <a:blip r:embed="rId2"/>
          <a:stretch>
            <a:fillRect/>
          </a:stretch>
        </p:blipFill>
        <p:spPr>
          <a:xfrm>
            <a:off x="4699323" y="165100"/>
            <a:ext cx="6946900" cy="6692900"/>
          </a:xfrm>
          <a:prstGeom prst="rect">
            <a:avLst/>
          </a:prstGeom>
        </p:spPr>
      </p:pic>
      <p:sp>
        <p:nvSpPr>
          <p:cNvPr id="4" name="TextBox 3">
            <a:extLst>
              <a:ext uri="{FF2B5EF4-FFF2-40B4-BE49-F238E27FC236}">
                <a16:creationId xmlns:a16="http://schemas.microsoft.com/office/drawing/2014/main" id="{CD5E5865-4D93-3AC5-3154-9D5D7A1D7216}"/>
              </a:ext>
            </a:extLst>
          </p:cNvPr>
          <p:cNvSpPr txBox="1"/>
          <p:nvPr/>
        </p:nvSpPr>
        <p:spPr>
          <a:xfrm>
            <a:off x="305172" y="2154264"/>
            <a:ext cx="4204836" cy="954107"/>
          </a:xfrm>
          <a:prstGeom prst="rect">
            <a:avLst/>
          </a:prstGeom>
          <a:noFill/>
        </p:spPr>
        <p:txBody>
          <a:bodyPr wrap="square" rtlCol="0">
            <a:spAutoFit/>
          </a:bodyPr>
          <a:lstStyle/>
          <a:p>
            <a:r>
              <a:rPr lang="en-US" sz="2800" dirty="0"/>
              <a:t>T. G. O’Neill et al. Phys, Lett. B </a:t>
            </a:r>
            <a:r>
              <a:rPr lang="en-US" sz="2800" b="1" dirty="0"/>
              <a:t>351</a:t>
            </a:r>
            <a:r>
              <a:rPr lang="en-US" sz="2800" dirty="0"/>
              <a:t>, 87 (1995)</a:t>
            </a:r>
          </a:p>
        </p:txBody>
      </p:sp>
      <p:sp>
        <p:nvSpPr>
          <p:cNvPr id="5" name="Slide Number Placeholder 4">
            <a:extLst>
              <a:ext uri="{FF2B5EF4-FFF2-40B4-BE49-F238E27FC236}">
                <a16:creationId xmlns:a16="http://schemas.microsoft.com/office/drawing/2014/main" id="{436AC768-AFC0-8C53-557F-1334DB8C0D11}"/>
              </a:ext>
            </a:extLst>
          </p:cNvPr>
          <p:cNvSpPr>
            <a:spLocks noGrp="1"/>
          </p:cNvSpPr>
          <p:nvPr>
            <p:ph type="sldNum" sz="quarter" idx="12"/>
          </p:nvPr>
        </p:nvSpPr>
        <p:spPr/>
        <p:txBody>
          <a:bodyPr/>
          <a:lstStyle/>
          <a:p>
            <a:fld id="{2B0496BA-D1B9-D54B-B4DA-0669E6891D1C}" type="slidenum">
              <a:rPr lang="en-US" smtClean="0"/>
              <a:t>11</a:t>
            </a:fld>
            <a:endParaRPr lang="en-US"/>
          </a:p>
        </p:txBody>
      </p:sp>
    </p:spTree>
    <p:extLst>
      <p:ext uri="{BB962C8B-B14F-4D97-AF65-F5344CB8AC3E}">
        <p14:creationId xmlns:p14="http://schemas.microsoft.com/office/powerpoint/2010/main" val="7007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D9B7-6753-A6CE-F6A3-687F61C18407}"/>
              </a:ext>
            </a:extLst>
          </p:cNvPr>
          <p:cNvSpPr>
            <a:spLocks noGrp="1"/>
          </p:cNvSpPr>
          <p:nvPr>
            <p:ph type="title"/>
          </p:nvPr>
        </p:nvSpPr>
        <p:spPr>
          <a:xfrm>
            <a:off x="652220" y="965556"/>
            <a:ext cx="5002448" cy="812746"/>
          </a:xfrm>
        </p:spPr>
        <p:txBody>
          <a:bodyPr>
            <a:normAutofit fontScale="90000"/>
          </a:bodyPr>
          <a:lstStyle/>
          <a:p>
            <a:r>
              <a:rPr lang="en-US" dirty="0"/>
              <a:t>The First CEBAF </a:t>
            </a:r>
            <a:br>
              <a:rPr lang="en-US" dirty="0"/>
            </a:br>
            <a:r>
              <a:rPr lang="en-US" dirty="0"/>
              <a:t>Experiment: This is the last experiment I did with John</a:t>
            </a:r>
          </a:p>
        </p:txBody>
      </p:sp>
      <p:pic>
        <p:nvPicPr>
          <p:cNvPr id="3" name="Picture 2">
            <a:extLst>
              <a:ext uri="{FF2B5EF4-FFF2-40B4-BE49-F238E27FC236}">
                <a16:creationId xmlns:a16="http://schemas.microsoft.com/office/drawing/2014/main" id="{5D53E115-E318-09AB-660B-7DE556BE594F}"/>
              </a:ext>
            </a:extLst>
          </p:cNvPr>
          <p:cNvPicPr>
            <a:picLocks noChangeAspect="1"/>
          </p:cNvPicPr>
          <p:nvPr/>
        </p:nvPicPr>
        <p:blipFill>
          <a:blip r:embed="rId2"/>
          <a:stretch>
            <a:fillRect/>
          </a:stretch>
        </p:blipFill>
        <p:spPr>
          <a:xfrm>
            <a:off x="5654669" y="287634"/>
            <a:ext cx="5513152" cy="6183824"/>
          </a:xfrm>
          <a:prstGeom prst="rect">
            <a:avLst/>
          </a:prstGeom>
        </p:spPr>
      </p:pic>
      <p:sp>
        <p:nvSpPr>
          <p:cNvPr id="4" name="TextBox 3">
            <a:extLst>
              <a:ext uri="{FF2B5EF4-FFF2-40B4-BE49-F238E27FC236}">
                <a16:creationId xmlns:a16="http://schemas.microsoft.com/office/drawing/2014/main" id="{6CD533C6-75C5-25E6-F07C-D62C271B7D69}"/>
              </a:ext>
            </a:extLst>
          </p:cNvPr>
          <p:cNvSpPr txBox="1"/>
          <p:nvPr/>
        </p:nvSpPr>
        <p:spPr>
          <a:xfrm>
            <a:off x="652221" y="2898183"/>
            <a:ext cx="4446721" cy="954107"/>
          </a:xfrm>
          <a:prstGeom prst="rect">
            <a:avLst/>
          </a:prstGeom>
          <a:noFill/>
        </p:spPr>
        <p:txBody>
          <a:bodyPr wrap="square" rtlCol="0">
            <a:spAutoFit/>
          </a:bodyPr>
          <a:lstStyle/>
          <a:p>
            <a:r>
              <a:rPr lang="en-US" sz="2800" dirty="0"/>
              <a:t>D. Abbott et al. Phys. Rev. Lett. </a:t>
            </a:r>
            <a:r>
              <a:rPr lang="en-US" sz="2800" b="1" dirty="0"/>
              <a:t>80,</a:t>
            </a:r>
            <a:r>
              <a:rPr lang="en-US" sz="2800" dirty="0"/>
              <a:t> 5072 (1998)</a:t>
            </a:r>
          </a:p>
        </p:txBody>
      </p:sp>
      <p:sp>
        <p:nvSpPr>
          <p:cNvPr id="5" name="TextBox 4">
            <a:extLst>
              <a:ext uri="{FF2B5EF4-FFF2-40B4-BE49-F238E27FC236}">
                <a16:creationId xmlns:a16="http://schemas.microsoft.com/office/drawing/2014/main" id="{E8554650-1637-850A-81B0-7F3D034B25CA}"/>
              </a:ext>
            </a:extLst>
          </p:cNvPr>
          <p:cNvSpPr txBox="1"/>
          <p:nvPr/>
        </p:nvSpPr>
        <p:spPr>
          <a:xfrm>
            <a:off x="652220" y="4488871"/>
            <a:ext cx="3371139" cy="923330"/>
          </a:xfrm>
          <a:prstGeom prst="rect">
            <a:avLst/>
          </a:prstGeom>
          <a:noFill/>
        </p:spPr>
        <p:txBody>
          <a:bodyPr wrap="square" rtlCol="0">
            <a:spAutoFit/>
          </a:bodyPr>
          <a:lstStyle/>
          <a:p>
            <a:r>
              <a:rPr lang="en-US" dirty="0" err="1">
                <a:solidFill>
                  <a:schemeClr val="accent1"/>
                </a:solidFill>
              </a:rPr>
              <a:t>Dipangkar</a:t>
            </a:r>
            <a:r>
              <a:rPr lang="en-US" dirty="0">
                <a:solidFill>
                  <a:schemeClr val="accent1"/>
                </a:solidFill>
              </a:rPr>
              <a:t> Dutta (Ralph </a:t>
            </a:r>
            <a:r>
              <a:rPr lang="en-US" dirty="0" err="1">
                <a:solidFill>
                  <a:schemeClr val="accent1"/>
                </a:solidFill>
              </a:rPr>
              <a:t>Segel</a:t>
            </a:r>
            <a:r>
              <a:rPr lang="en-US" dirty="0">
                <a:solidFill>
                  <a:schemeClr val="accent1"/>
                </a:solidFill>
              </a:rPr>
              <a:t>) and Derek van </a:t>
            </a:r>
            <a:r>
              <a:rPr lang="en-US" dirty="0" err="1">
                <a:solidFill>
                  <a:schemeClr val="accent1"/>
                </a:solidFill>
              </a:rPr>
              <a:t>Westrum</a:t>
            </a:r>
            <a:r>
              <a:rPr lang="en-US" dirty="0">
                <a:solidFill>
                  <a:schemeClr val="accent1"/>
                </a:solidFill>
              </a:rPr>
              <a:t> (</a:t>
            </a:r>
            <a:r>
              <a:rPr lang="en-US">
                <a:solidFill>
                  <a:schemeClr val="accent1"/>
                </a:solidFill>
              </a:rPr>
              <a:t>Ed Kinney) </a:t>
            </a:r>
            <a:r>
              <a:rPr lang="en-US" dirty="0">
                <a:solidFill>
                  <a:schemeClr val="accent1"/>
                </a:solidFill>
              </a:rPr>
              <a:t>theses experiment </a:t>
            </a:r>
          </a:p>
        </p:txBody>
      </p:sp>
      <p:sp>
        <p:nvSpPr>
          <p:cNvPr id="6" name="Slide Number Placeholder 5">
            <a:extLst>
              <a:ext uri="{FF2B5EF4-FFF2-40B4-BE49-F238E27FC236}">
                <a16:creationId xmlns:a16="http://schemas.microsoft.com/office/drawing/2014/main" id="{F8523339-A52B-7BE5-75AA-33357AE54CB2}"/>
              </a:ext>
            </a:extLst>
          </p:cNvPr>
          <p:cNvSpPr>
            <a:spLocks noGrp="1"/>
          </p:cNvSpPr>
          <p:nvPr>
            <p:ph type="sldNum" sz="quarter" idx="12"/>
          </p:nvPr>
        </p:nvSpPr>
        <p:spPr/>
        <p:txBody>
          <a:bodyPr/>
          <a:lstStyle/>
          <a:p>
            <a:fld id="{2B0496BA-D1B9-D54B-B4DA-0669E6891D1C}" type="slidenum">
              <a:rPr lang="en-US" smtClean="0"/>
              <a:t>12</a:t>
            </a:fld>
            <a:endParaRPr lang="en-US"/>
          </a:p>
        </p:txBody>
      </p:sp>
    </p:spTree>
    <p:extLst>
      <p:ext uri="{BB962C8B-B14F-4D97-AF65-F5344CB8AC3E}">
        <p14:creationId xmlns:p14="http://schemas.microsoft.com/office/powerpoint/2010/main" val="176851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C9CD-9984-9664-5AAC-32AB8452F62D}"/>
              </a:ext>
            </a:extLst>
          </p:cNvPr>
          <p:cNvSpPr>
            <a:spLocks noGrp="1"/>
          </p:cNvSpPr>
          <p:nvPr>
            <p:ph type="title"/>
          </p:nvPr>
        </p:nvSpPr>
        <p:spPr>
          <a:xfrm>
            <a:off x="156275" y="396123"/>
            <a:ext cx="6161398" cy="688760"/>
          </a:xfrm>
        </p:spPr>
        <p:txBody>
          <a:bodyPr>
            <a:normAutofit fontScale="90000"/>
          </a:bodyPr>
          <a:lstStyle/>
          <a:p>
            <a:r>
              <a:rPr lang="en-US" dirty="0"/>
              <a:t>The most recent results from JLAB 12 GeV at high Q</a:t>
            </a:r>
            <a:r>
              <a:rPr lang="en-US" baseline="30000" dirty="0"/>
              <a:t>2</a:t>
            </a:r>
          </a:p>
        </p:txBody>
      </p:sp>
      <p:pic>
        <p:nvPicPr>
          <p:cNvPr id="3" name="Picture 2">
            <a:extLst>
              <a:ext uri="{FF2B5EF4-FFF2-40B4-BE49-F238E27FC236}">
                <a16:creationId xmlns:a16="http://schemas.microsoft.com/office/drawing/2014/main" id="{30E9ACCC-077E-399D-6E3A-BFF173174B5B}"/>
              </a:ext>
            </a:extLst>
          </p:cNvPr>
          <p:cNvPicPr>
            <a:picLocks noChangeAspect="1"/>
          </p:cNvPicPr>
          <p:nvPr/>
        </p:nvPicPr>
        <p:blipFill>
          <a:blip r:embed="rId2"/>
          <a:stretch>
            <a:fillRect/>
          </a:stretch>
        </p:blipFill>
        <p:spPr>
          <a:xfrm>
            <a:off x="6096000" y="0"/>
            <a:ext cx="5675964" cy="6578419"/>
          </a:xfrm>
          <a:prstGeom prst="rect">
            <a:avLst/>
          </a:prstGeom>
        </p:spPr>
      </p:pic>
      <p:sp>
        <p:nvSpPr>
          <p:cNvPr id="4" name="TextBox 3">
            <a:extLst>
              <a:ext uri="{FF2B5EF4-FFF2-40B4-BE49-F238E27FC236}">
                <a16:creationId xmlns:a16="http://schemas.microsoft.com/office/drawing/2014/main" id="{63A248B8-770E-A56D-683E-9DE29BF1EB03}"/>
              </a:ext>
            </a:extLst>
          </p:cNvPr>
          <p:cNvSpPr txBox="1"/>
          <p:nvPr/>
        </p:nvSpPr>
        <p:spPr>
          <a:xfrm>
            <a:off x="420037" y="3626603"/>
            <a:ext cx="3439042" cy="1384995"/>
          </a:xfrm>
          <a:prstGeom prst="rect">
            <a:avLst/>
          </a:prstGeom>
          <a:noFill/>
        </p:spPr>
        <p:txBody>
          <a:bodyPr wrap="square" rtlCol="0">
            <a:spAutoFit/>
          </a:bodyPr>
          <a:lstStyle/>
          <a:p>
            <a:r>
              <a:rPr lang="en-US" sz="2800" dirty="0"/>
              <a:t>D. </a:t>
            </a:r>
            <a:r>
              <a:rPr lang="en-US" sz="2800" dirty="0" err="1"/>
              <a:t>Bhetuwal</a:t>
            </a:r>
            <a:r>
              <a:rPr lang="en-US" sz="2800" dirty="0"/>
              <a:t> et al. Phys. Rev. Lett 125, 082301 (2021)</a:t>
            </a:r>
          </a:p>
        </p:txBody>
      </p:sp>
      <p:sp>
        <p:nvSpPr>
          <p:cNvPr id="5" name="Slide Number Placeholder 4">
            <a:extLst>
              <a:ext uri="{FF2B5EF4-FFF2-40B4-BE49-F238E27FC236}">
                <a16:creationId xmlns:a16="http://schemas.microsoft.com/office/drawing/2014/main" id="{13070B27-173E-F8FE-47CD-04D26085E1AB}"/>
              </a:ext>
            </a:extLst>
          </p:cNvPr>
          <p:cNvSpPr>
            <a:spLocks noGrp="1"/>
          </p:cNvSpPr>
          <p:nvPr>
            <p:ph type="sldNum" sz="quarter" idx="12"/>
          </p:nvPr>
        </p:nvSpPr>
        <p:spPr/>
        <p:txBody>
          <a:bodyPr/>
          <a:lstStyle/>
          <a:p>
            <a:fld id="{2B0496BA-D1B9-D54B-B4DA-0669E6891D1C}" type="slidenum">
              <a:rPr lang="en-US" smtClean="0"/>
              <a:t>13</a:t>
            </a:fld>
            <a:endParaRPr lang="en-US"/>
          </a:p>
        </p:txBody>
      </p:sp>
    </p:spTree>
    <p:extLst>
      <p:ext uri="{BB962C8B-B14F-4D97-AF65-F5344CB8AC3E}">
        <p14:creationId xmlns:p14="http://schemas.microsoft.com/office/powerpoint/2010/main" val="314549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AE6A-8470-8AF3-B2B4-5649212F0D2F}"/>
              </a:ext>
            </a:extLst>
          </p:cNvPr>
          <p:cNvSpPr>
            <a:spLocks noGrp="1"/>
          </p:cNvSpPr>
          <p:nvPr>
            <p:ph type="title"/>
          </p:nvPr>
        </p:nvSpPr>
        <p:spPr>
          <a:xfrm>
            <a:off x="838200" y="365125"/>
            <a:ext cx="10515600" cy="665653"/>
          </a:xfrm>
        </p:spPr>
        <p:txBody>
          <a:bodyPr>
            <a:normAutofit fontScale="90000"/>
          </a:bodyPr>
          <a:lstStyle/>
          <a:p>
            <a:r>
              <a:rPr lang="en-US" dirty="0"/>
              <a:t>This remains a puzzle</a:t>
            </a:r>
          </a:p>
        </p:txBody>
      </p:sp>
      <p:sp>
        <p:nvSpPr>
          <p:cNvPr id="3" name="TextBox 2">
            <a:extLst>
              <a:ext uri="{FF2B5EF4-FFF2-40B4-BE49-F238E27FC236}">
                <a16:creationId xmlns:a16="http://schemas.microsoft.com/office/drawing/2014/main" id="{E77C53A0-E76E-C172-EE05-25DFCFD30171}"/>
              </a:ext>
            </a:extLst>
          </p:cNvPr>
          <p:cNvSpPr txBox="1"/>
          <p:nvPr/>
        </p:nvSpPr>
        <p:spPr>
          <a:xfrm>
            <a:off x="577735" y="1087584"/>
            <a:ext cx="4649585" cy="2964914"/>
          </a:xfrm>
          <a:prstGeom prst="rect">
            <a:avLst/>
          </a:prstGeom>
          <a:noFill/>
        </p:spPr>
        <p:txBody>
          <a:bodyPr wrap="square" rtlCol="0">
            <a:spAutoFit/>
          </a:bodyPr>
          <a:lstStyle/>
          <a:p>
            <a:pPr marL="457200" indent="-457200">
              <a:buFont typeface="Arial" panose="020B0604020202020204" pitchFamily="34" charset="0"/>
              <a:buChar char="•"/>
            </a:pPr>
            <a:r>
              <a:rPr lang="en-US" sz="2800" dirty="0"/>
              <a:t>Deep inelastic Scattering would not scale if the cross section did not go like 1/Q</a:t>
            </a:r>
            <a:r>
              <a:rPr lang="en-US" sz="2800" baseline="30000" dirty="0"/>
              <a:t>2</a:t>
            </a:r>
          </a:p>
          <a:p>
            <a:pPr marL="457200" indent="-457200">
              <a:buFont typeface="Arial" panose="020B0604020202020204" pitchFamily="34" charset="0"/>
              <a:buChar char="•"/>
            </a:pPr>
            <a:endParaRPr lang="en-US" sz="2800" baseline="30000" dirty="0"/>
          </a:p>
          <a:p>
            <a:pPr marL="457200" indent="-457200">
              <a:buFont typeface="Arial" panose="020B0604020202020204" pitchFamily="34" charset="0"/>
              <a:buChar char="•"/>
            </a:pPr>
            <a:r>
              <a:rPr lang="en-US" sz="2800" dirty="0"/>
              <a:t>Rho meson electroproduction does show color transparency</a:t>
            </a:r>
            <a:r>
              <a:rPr lang="en-US" sz="2800" baseline="30000" dirty="0"/>
              <a:t> </a:t>
            </a:r>
          </a:p>
        </p:txBody>
      </p:sp>
      <p:pic>
        <p:nvPicPr>
          <p:cNvPr id="5" name="Picture 4" descr="A picture containing diagram, drawing, line, sketch&#10;&#10;Description automatically generated">
            <a:extLst>
              <a:ext uri="{FF2B5EF4-FFF2-40B4-BE49-F238E27FC236}">
                <a16:creationId xmlns:a16="http://schemas.microsoft.com/office/drawing/2014/main" id="{8673EC0C-85AE-9F5D-6D2F-F3726E767FF2}"/>
              </a:ext>
            </a:extLst>
          </p:cNvPr>
          <p:cNvPicPr>
            <a:picLocks noChangeAspect="1"/>
          </p:cNvPicPr>
          <p:nvPr/>
        </p:nvPicPr>
        <p:blipFill>
          <a:blip r:embed="rId2"/>
          <a:stretch>
            <a:fillRect/>
          </a:stretch>
        </p:blipFill>
        <p:spPr>
          <a:xfrm>
            <a:off x="867095" y="4434881"/>
            <a:ext cx="4070863" cy="2082223"/>
          </a:xfrm>
          <a:prstGeom prst="rect">
            <a:avLst/>
          </a:prstGeom>
        </p:spPr>
      </p:pic>
      <p:pic>
        <p:nvPicPr>
          <p:cNvPr id="7" name="Picture 6" descr="A picture containing text, screenshot, line, plot&#10;&#10;Description automatically generated">
            <a:extLst>
              <a:ext uri="{FF2B5EF4-FFF2-40B4-BE49-F238E27FC236}">
                <a16:creationId xmlns:a16="http://schemas.microsoft.com/office/drawing/2014/main" id="{FB9D753B-093F-A20B-A6A9-068581430241}"/>
              </a:ext>
            </a:extLst>
          </p:cNvPr>
          <p:cNvPicPr>
            <a:picLocks noChangeAspect="1"/>
          </p:cNvPicPr>
          <p:nvPr/>
        </p:nvPicPr>
        <p:blipFill>
          <a:blip r:embed="rId3"/>
          <a:stretch>
            <a:fillRect/>
          </a:stretch>
        </p:blipFill>
        <p:spPr>
          <a:xfrm>
            <a:off x="6400191" y="263601"/>
            <a:ext cx="4924714" cy="5605550"/>
          </a:xfrm>
          <a:prstGeom prst="rect">
            <a:avLst/>
          </a:prstGeom>
        </p:spPr>
      </p:pic>
      <p:sp>
        <p:nvSpPr>
          <p:cNvPr id="8" name="TextBox 7">
            <a:extLst>
              <a:ext uri="{FF2B5EF4-FFF2-40B4-BE49-F238E27FC236}">
                <a16:creationId xmlns:a16="http://schemas.microsoft.com/office/drawing/2014/main" id="{E00ACB53-C0D6-B922-62A3-EEB24FB14204}"/>
              </a:ext>
            </a:extLst>
          </p:cNvPr>
          <p:cNvSpPr txBox="1"/>
          <p:nvPr/>
        </p:nvSpPr>
        <p:spPr>
          <a:xfrm>
            <a:off x="5227320" y="6071179"/>
            <a:ext cx="6911187" cy="523220"/>
          </a:xfrm>
          <a:prstGeom prst="rect">
            <a:avLst/>
          </a:prstGeom>
          <a:noFill/>
        </p:spPr>
        <p:txBody>
          <a:bodyPr wrap="none" rtlCol="0">
            <a:spAutoFit/>
          </a:bodyPr>
          <a:lstStyle/>
          <a:p>
            <a:r>
              <a:rPr lang="en-US" sz="2800" dirty="0"/>
              <a:t>L. El Fassi et al., Phys. Lett. B </a:t>
            </a:r>
            <a:r>
              <a:rPr lang="en-US" sz="2800" b="1" dirty="0"/>
              <a:t>712</a:t>
            </a:r>
            <a:r>
              <a:rPr lang="en-US" sz="2800" dirty="0"/>
              <a:t>, 326 (2012)   </a:t>
            </a:r>
          </a:p>
        </p:txBody>
      </p:sp>
      <p:sp>
        <p:nvSpPr>
          <p:cNvPr id="9" name="Slide Number Placeholder 8">
            <a:extLst>
              <a:ext uri="{FF2B5EF4-FFF2-40B4-BE49-F238E27FC236}">
                <a16:creationId xmlns:a16="http://schemas.microsoft.com/office/drawing/2014/main" id="{BAAB5426-AAC5-5E24-346B-CBD70B4C7E5A}"/>
              </a:ext>
            </a:extLst>
          </p:cNvPr>
          <p:cNvSpPr>
            <a:spLocks noGrp="1"/>
          </p:cNvSpPr>
          <p:nvPr>
            <p:ph type="sldNum" sz="quarter" idx="12"/>
          </p:nvPr>
        </p:nvSpPr>
        <p:spPr/>
        <p:txBody>
          <a:bodyPr/>
          <a:lstStyle/>
          <a:p>
            <a:fld id="{2B0496BA-D1B9-D54B-B4DA-0669E6891D1C}" type="slidenum">
              <a:rPr lang="en-US" smtClean="0"/>
              <a:t>14</a:t>
            </a:fld>
            <a:endParaRPr lang="en-US"/>
          </a:p>
        </p:txBody>
      </p:sp>
    </p:spTree>
    <p:extLst>
      <p:ext uri="{BB962C8B-B14F-4D97-AF65-F5344CB8AC3E}">
        <p14:creationId xmlns:p14="http://schemas.microsoft.com/office/powerpoint/2010/main" val="275243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419" y="225310"/>
            <a:ext cx="7772400" cy="833554"/>
          </a:xfrm>
        </p:spPr>
        <p:txBody>
          <a:bodyPr>
            <a:normAutofit fontScale="90000"/>
          </a:bodyPr>
          <a:lstStyle/>
          <a:p>
            <a:r>
              <a:rPr lang="en-US" sz="3200" dirty="0"/>
              <a:t>Nuclear Science in the U.S. has been guided by the NSAC Long Range Plans</a:t>
            </a:r>
          </a:p>
        </p:txBody>
      </p:sp>
      <p:sp>
        <p:nvSpPr>
          <p:cNvPr id="3" name="Subtitle 2"/>
          <p:cNvSpPr>
            <a:spLocks noGrp="1"/>
          </p:cNvSpPr>
          <p:nvPr>
            <p:ph type="subTitle" idx="1"/>
          </p:nvPr>
        </p:nvSpPr>
        <p:spPr>
          <a:xfrm>
            <a:off x="4829506" y="3270134"/>
            <a:ext cx="6400800" cy="2656532"/>
          </a:xfrm>
        </p:spPr>
        <p:txBody>
          <a:bodyPr>
            <a:normAutofit/>
          </a:bodyPr>
          <a:lstStyle/>
          <a:p>
            <a:endParaRPr lang="en-US" dirty="0"/>
          </a:p>
          <a:p>
            <a:endParaRPr lang="en-US" dirty="0"/>
          </a:p>
        </p:txBody>
      </p:sp>
      <p:pic>
        <p:nvPicPr>
          <p:cNvPr id="9" name="Picture 25" descr="LRP79_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295400"/>
            <a:ext cx="192722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6" descr="LRP83_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1" y="1752600"/>
            <a:ext cx="1916113"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7" descr="LRP89_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1" y="2209800"/>
            <a:ext cx="193357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8" descr="lr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2895600"/>
            <a:ext cx="1922463" cy="254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9"/>
          <p:cNvSpPr txBox="1">
            <a:spLocks noChangeArrowheads="1"/>
          </p:cNvSpPr>
          <p:nvPr/>
        </p:nvSpPr>
        <p:spPr bwMode="auto">
          <a:xfrm>
            <a:off x="2166938" y="1058863"/>
            <a:ext cx="469900" cy="265112"/>
          </a:xfrm>
          <a:prstGeom prst="rect">
            <a:avLst/>
          </a:prstGeom>
          <a:noFill/>
          <a:ln w="9525">
            <a:noFill/>
            <a:miter lim="800000"/>
            <a:headEnd/>
            <a:tailEnd/>
          </a:ln>
          <a:effectLst/>
        </p:spPr>
        <p:txBody>
          <a:bodyPr wrap="none"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1979</a:t>
            </a:r>
          </a:p>
        </p:txBody>
      </p:sp>
      <p:sp>
        <p:nvSpPr>
          <p:cNvPr id="14" name="Text Box 30"/>
          <p:cNvSpPr txBox="1">
            <a:spLocks noChangeArrowheads="1"/>
          </p:cNvSpPr>
          <p:nvPr/>
        </p:nvSpPr>
        <p:spPr bwMode="auto">
          <a:xfrm>
            <a:off x="3559175" y="1533526"/>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1983</a:t>
            </a:r>
          </a:p>
        </p:txBody>
      </p:sp>
      <p:sp>
        <p:nvSpPr>
          <p:cNvPr id="15" name="Text Box 31"/>
          <p:cNvSpPr txBox="1">
            <a:spLocks noChangeArrowheads="1"/>
          </p:cNvSpPr>
          <p:nvPr/>
        </p:nvSpPr>
        <p:spPr bwMode="auto">
          <a:xfrm>
            <a:off x="5029200" y="1981201"/>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1989</a:t>
            </a:r>
          </a:p>
        </p:txBody>
      </p:sp>
      <p:sp>
        <p:nvSpPr>
          <p:cNvPr id="16" name="Text Box 32"/>
          <p:cNvSpPr txBox="1">
            <a:spLocks noChangeArrowheads="1"/>
          </p:cNvSpPr>
          <p:nvPr/>
        </p:nvSpPr>
        <p:spPr bwMode="auto">
          <a:xfrm>
            <a:off x="6477000" y="2667001"/>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1996</a:t>
            </a:r>
          </a:p>
        </p:txBody>
      </p:sp>
      <p:sp>
        <p:nvSpPr>
          <p:cNvPr id="17" name="Text Box 33"/>
          <p:cNvSpPr txBox="1">
            <a:spLocks noChangeArrowheads="1"/>
          </p:cNvSpPr>
          <p:nvPr/>
        </p:nvSpPr>
        <p:spPr bwMode="auto">
          <a:xfrm>
            <a:off x="7924800" y="3352801"/>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2002</a:t>
            </a:r>
          </a:p>
        </p:txBody>
      </p:sp>
      <p:pic>
        <p:nvPicPr>
          <p:cNvPr id="19" name="Picture 35" descr="LRP2002_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1" y="3581400"/>
            <a:ext cx="200342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36"/>
          <p:cNvSpPr>
            <a:spLocks noChangeArrowheads="1"/>
          </p:cNvSpPr>
          <p:nvPr/>
        </p:nvSpPr>
        <p:spPr bwMode="auto">
          <a:xfrm>
            <a:off x="8534400" y="4936123"/>
            <a:ext cx="1981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anchor="ctr">
            <a:spAutoFit/>
          </a:bodyPr>
          <a:lstStyle>
            <a:lvl1pPr>
              <a:defRPr sz="1600" i="1">
                <a:solidFill>
                  <a:schemeClr val="tx1"/>
                </a:solidFill>
                <a:latin typeface="Arial" charset="0"/>
              </a:defRPr>
            </a:lvl1pPr>
            <a:lvl2pPr marL="742950" indent="-285750">
              <a:defRPr sz="1600" i="1">
                <a:solidFill>
                  <a:schemeClr val="tx1"/>
                </a:solidFill>
                <a:latin typeface="Arial" charset="0"/>
              </a:defRPr>
            </a:lvl2pPr>
            <a:lvl3pPr marL="1143000" indent="-228600">
              <a:defRPr sz="1600" i="1">
                <a:solidFill>
                  <a:schemeClr val="tx1"/>
                </a:solidFill>
                <a:latin typeface="Arial" charset="0"/>
              </a:defRPr>
            </a:lvl3pPr>
            <a:lvl4pPr marL="1600200" indent="-228600">
              <a:defRPr sz="1600" i="1">
                <a:solidFill>
                  <a:schemeClr val="tx1"/>
                </a:solidFill>
                <a:latin typeface="Arial" charset="0"/>
              </a:defRPr>
            </a:lvl4pPr>
            <a:lvl5pPr marL="2057400" indent="-228600">
              <a:defRPr sz="1600" i="1">
                <a:solidFill>
                  <a:schemeClr val="tx1"/>
                </a:solidFill>
                <a:latin typeface="Arial" charset="0"/>
              </a:defRPr>
            </a:lvl5pPr>
            <a:lvl6pPr marL="2514600" indent="-228600" eaLnBrk="0" fontAlgn="base" hangingPunct="0">
              <a:spcBef>
                <a:spcPct val="0"/>
              </a:spcBef>
              <a:spcAft>
                <a:spcPct val="0"/>
              </a:spcAft>
              <a:defRPr sz="1600" i="1">
                <a:solidFill>
                  <a:schemeClr val="tx1"/>
                </a:solidFill>
                <a:latin typeface="Arial" charset="0"/>
              </a:defRPr>
            </a:lvl6pPr>
            <a:lvl7pPr marL="2971800" indent="-228600" eaLnBrk="0" fontAlgn="base" hangingPunct="0">
              <a:spcBef>
                <a:spcPct val="0"/>
              </a:spcBef>
              <a:spcAft>
                <a:spcPct val="0"/>
              </a:spcAft>
              <a:defRPr sz="1600" i="1">
                <a:solidFill>
                  <a:schemeClr val="tx1"/>
                </a:solidFill>
                <a:latin typeface="Arial" charset="0"/>
              </a:defRPr>
            </a:lvl7pPr>
            <a:lvl8pPr marL="3429000" indent="-228600" eaLnBrk="0" fontAlgn="base" hangingPunct="0">
              <a:spcBef>
                <a:spcPct val="0"/>
              </a:spcBef>
              <a:spcAft>
                <a:spcPct val="0"/>
              </a:spcAft>
              <a:defRPr sz="1600" i="1">
                <a:solidFill>
                  <a:schemeClr val="tx1"/>
                </a:solidFill>
                <a:latin typeface="Arial" charset="0"/>
              </a:defRPr>
            </a:lvl8pPr>
            <a:lvl9pPr marL="3886200" indent="-228600" eaLnBrk="0" fontAlgn="base" hangingPunct="0">
              <a:spcBef>
                <a:spcPct val="0"/>
              </a:spcBef>
              <a:spcAft>
                <a:spcPct val="0"/>
              </a:spcAft>
              <a:defRPr sz="1600" i="1">
                <a:solidFill>
                  <a:schemeClr val="tx1"/>
                </a:solidFill>
                <a:latin typeface="Arial" charset="0"/>
              </a:defRPr>
            </a:lvl9pPr>
          </a:lstStyle>
          <a:p>
            <a:endParaRPr lang="en-US" altLang="en-US"/>
          </a:p>
        </p:txBody>
      </p:sp>
      <p:sp>
        <p:nvSpPr>
          <p:cNvPr id="21" name="Text Box 38"/>
          <p:cNvSpPr txBox="1">
            <a:spLocks noChangeArrowheads="1"/>
          </p:cNvSpPr>
          <p:nvPr/>
        </p:nvSpPr>
        <p:spPr bwMode="auto">
          <a:xfrm>
            <a:off x="9296400" y="4038601"/>
            <a:ext cx="469900" cy="265113"/>
          </a:xfrm>
          <a:prstGeom prst="rect">
            <a:avLst/>
          </a:prstGeom>
          <a:noFill/>
          <a:ln w="9525">
            <a:noFill/>
            <a:miter lim="800000"/>
            <a:headEnd/>
            <a:tailEnd/>
          </a:ln>
          <a:effectLst/>
        </p:spPr>
        <p:txBody>
          <a:bodyPr lIns="82058" tIns="41029" rIns="82058" bIns="41029">
            <a:spAutoFit/>
          </a:bodyPr>
          <a:lstStyle/>
          <a:p>
            <a:pPr defTabSz="820738">
              <a:defRPr/>
            </a:pPr>
            <a:r>
              <a:rPr lang="en-US" sz="1200">
                <a:effectLst>
                  <a:outerShdw blurRad="38100" dist="38100" dir="2700000" algn="tl">
                    <a:srgbClr val="C0C0C0"/>
                  </a:outerShdw>
                </a:effectLst>
                <a:latin typeface="Times New Roman" pitchFamily="18" charset="0"/>
              </a:rPr>
              <a:t>2007</a:t>
            </a:r>
          </a:p>
        </p:txBody>
      </p:sp>
      <p:pic>
        <p:nvPicPr>
          <p:cNvPr id="22"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0089" y="4281488"/>
            <a:ext cx="2066925"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551362" y="3958323"/>
            <a:ext cx="1344238" cy="646331"/>
          </a:xfrm>
          <a:prstGeom prst="rect">
            <a:avLst/>
          </a:prstGeom>
          <a:noFill/>
        </p:spPr>
        <p:txBody>
          <a:bodyPr wrap="none" rtlCol="0">
            <a:spAutoFit/>
          </a:bodyPr>
          <a:lstStyle/>
          <a:p>
            <a:r>
              <a:rPr lang="en-US" dirty="0"/>
              <a:t>CW Electron</a:t>
            </a:r>
          </a:p>
          <a:p>
            <a:r>
              <a:rPr lang="en-US" dirty="0"/>
              <a:t>Accelerator</a:t>
            </a:r>
          </a:p>
        </p:txBody>
      </p:sp>
      <p:sp>
        <p:nvSpPr>
          <p:cNvPr id="5" name="TextBox 4"/>
          <p:cNvSpPr txBox="1"/>
          <p:nvPr/>
        </p:nvSpPr>
        <p:spPr>
          <a:xfrm>
            <a:off x="3337299" y="4320646"/>
            <a:ext cx="646331" cy="369332"/>
          </a:xfrm>
          <a:prstGeom prst="rect">
            <a:avLst/>
          </a:prstGeom>
          <a:noFill/>
        </p:spPr>
        <p:txBody>
          <a:bodyPr wrap="none" rtlCol="0">
            <a:spAutoFit/>
          </a:bodyPr>
          <a:lstStyle/>
          <a:p>
            <a:r>
              <a:rPr lang="en-US" dirty="0"/>
              <a:t>RHIC</a:t>
            </a:r>
          </a:p>
        </p:txBody>
      </p:sp>
      <p:sp>
        <p:nvSpPr>
          <p:cNvPr id="7" name="TextBox 6"/>
          <p:cNvSpPr txBox="1"/>
          <p:nvPr/>
        </p:nvSpPr>
        <p:spPr>
          <a:xfrm>
            <a:off x="6200775" y="1705195"/>
            <a:ext cx="1839378" cy="923330"/>
          </a:xfrm>
          <a:prstGeom prst="rect">
            <a:avLst/>
          </a:prstGeom>
          <a:noFill/>
        </p:spPr>
        <p:txBody>
          <a:bodyPr wrap="none" rtlCol="0">
            <a:spAutoFit/>
          </a:bodyPr>
          <a:lstStyle/>
          <a:p>
            <a:r>
              <a:rPr lang="en-US" dirty="0"/>
              <a:t>Two Rare </a:t>
            </a:r>
          </a:p>
          <a:p>
            <a:r>
              <a:rPr lang="en-US" dirty="0"/>
              <a:t>Isotope Facilities </a:t>
            </a:r>
          </a:p>
          <a:p>
            <a:r>
              <a:rPr lang="en-US" dirty="0"/>
              <a:t>–in-flight, ISOL</a:t>
            </a:r>
          </a:p>
        </p:txBody>
      </p:sp>
      <p:sp>
        <p:nvSpPr>
          <p:cNvPr id="8" name="TextBox 7"/>
          <p:cNvSpPr txBox="1"/>
          <p:nvPr/>
        </p:nvSpPr>
        <p:spPr>
          <a:xfrm>
            <a:off x="7698000" y="2794626"/>
            <a:ext cx="1617788" cy="646331"/>
          </a:xfrm>
          <a:prstGeom prst="rect">
            <a:avLst/>
          </a:prstGeom>
          <a:noFill/>
        </p:spPr>
        <p:txBody>
          <a:bodyPr wrap="none" rtlCol="0">
            <a:spAutoFit/>
          </a:bodyPr>
          <a:lstStyle/>
          <a:p>
            <a:r>
              <a:rPr lang="en-US" dirty="0"/>
              <a:t>RIA (</a:t>
            </a:r>
            <a:r>
              <a:rPr lang="en-US" dirty="0" err="1"/>
              <a:t>Descoped</a:t>
            </a:r>
            <a:r>
              <a:rPr lang="en-US" dirty="0"/>
              <a:t>)</a:t>
            </a:r>
          </a:p>
          <a:p>
            <a:r>
              <a:rPr lang="en-US" dirty="0"/>
              <a:t>JLAB 12 </a:t>
            </a:r>
            <a:r>
              <a:rPr lang="en-US" dirty="0" err="1"/>
              <a:t>GeV</a:t>
            </a:r>
            <a:endParaRPr lang="en-US" dirty="0"/>
          </a:p>
        </p:txBody>
      </p:sp>
      <p:sp>
        <p:nvSpPr>
          <p:cNvPr id="18" name="TextBox 17"/>
          <p:cNvSpPr txBox="1"/>
          <p:nvPr/>
        </p:nvSpPr>
        <p:spPr>
          <a:xfrm>
            <a:off x="9158276" y="3424915"/>
            <a:ext cx="1541703" cy="646331"/>
          </a:xfrm>
          <a:prstGeom prst="rect">
            <a:avLst/>
          </a:prstGeom>
          <a:noFill/>
        </p:spPr>
        <p:txBody>
          <a:bodyPr wrap="square" rtlCol="0">
            <a:spAutoFit/>
          </a:bodyPr>
          <a:lstStyle/>
          <a:p>
            <a:r>
              <a:rPr lang="en-US" dirty="0"/>
              <a:t>FRIB</a:t>
            </a:r>
          </a:p>
          <a:p>
            <a:r>
              <a:rPr lang="en-US" dirty="0"/>
              <a:t>RHIC Upgrade</a:t>
            </a:r>
          </a:p>
        </p:txBody>
      </p:sp>
      <p:sp>
        <p:nvSpPr>
          <p:cNvPr id="23" name="TextBox 22"/>
          <p:cNvSpPr txBox="1"/>
          <p:nvPr/>
        </p:nvSpPr>
        <p:spPr>
          <a:xfrm rot="10800000" flipH="1" flipV="1">
            <a:off x="2988660" y="6077635"/>
            <a:ext cx="1474416" cy="707886"/>
          </a:xfrm>
          <a:prstGeom prst="rect">
            <a:avLst/>
          </a:prstGeom>
          <a:noFill/>
        </p:spPr>
        <p:txBody>
          <a:bodyPr wrap="square" rtlCol="0">
            <a:spAutoFit/>
          </a:bodyPr>
          <a:lstStyle/>
          <a:p>
            <a:r>
              <a:rPr lang="en-US" sz="2000" dirty="0">
                <a:solidFill>
                  <a:srgbClr val="FF0000"/>
                </a:solidFill>
              </a:rPr>
              <a:t>10% budget increase  </a:t>
            </a:r>
          </a:p>
        </p:txBody>
      </p:sp>
      <p:sp>
        <p:nvSpPr>
          <p:cNvPr id="24" name="TextBox 23"/>
          <p:cNvSpPr txBox="1"/>
          <p:nvPr/>
        </p:nvSpPr>
        <p:spPr>
          <a:xfrm>
            <a:off x="4659204" y="6227932"/>
            <a:ext cx="801697" cy="400110"/>
          </a:xfrm>
          <a:prstGeom prst="rect">
            <a:avLst/>
          </a:prstGeom>
          <a:noFill/>
        </p:spPr>
        <p:txBody>
          <a:bodyPr wrap="none" rtlCol="0">
            <a:spAutoFit/>
          </a:bodyPr>
          <a:lstStyle/>
          <a:p>
            <a:r>
              <a:rPr lang="en-US" sz="2000" dirty="0">
                <a:solidFill>
                  <a:srgbClr val="FF0000"/>
                </a:solidFill>
              </a:rPr>
              <a:t>KAON</a:t>
            </a:r>
          </a:p>
        </p:txBody>
      </p:sp>
      <p:sp>
        <p:nvSpPr>
          <p:cNvPr id="25" name="TextBox 24"/>
          <p:cNvSpPr txBox="1"/>
          <p:nvPr/>
        </p:nvSpPr>
        <p:spPr>
          <a:xfrm>
            <a:off x="6200776" y="6229932"/>
            <a:ext cx="595035" cy="400110"/>
          </a:xfrm>
          <a:prstGeom prst="rect">
            <a:avLst/>
          </a:prstGeom>
          <a:noFill/>
        </p:spPr>
        <p:txBody>
          <a:bodyPr wrap="none" rtlCol="0">
            <a:spAutoFit/>
          </a:bodyPr>
          <a:lstStyle/>
          <a:p>
            <a:r>
              <a:rPr lang="en-US" sz="2000" dirty="0">
                <a:solidFill>
                  <a:srgbClr val="FF0000"/>
                </a:solidFill>
              </a:rPr>
              <a:t>LISS</a:t>
            </a:r>
          </a:p>
        </p:txBody>
      </p:sp>
      <p:sp>
        <p:nvSpPr>
          <p:cNvPr id="26" name="TextBox 25"/>
          <p:cNvSpPr txBox="1"/>
          <p:nvPr/>
        </p:nvSpPr>
        <p:spPr>
          <a:xfrm>
            <a:off x="7392323" y="6269803"/>
            <a:ext cx="864339" cy="400110"/>
          </a:xfrm>
          <a:prstGeom prst="rect">
            <a:avLst/>
          </a:prstGeom>
          <a:noFill/>
        </p:spPr>
        <p:txBody>
          <a:bodyPr wrap="none" rtlCol="0">
            <a:spAutoFit/>
          </a:bodyPr>
          <a:lstStyle/>
          <a:p>
            <a:r>
              <a:rPr lang="en-US" sz="2000" dirty="0">
                <a:solidFill>
                  <a:srgbClr val="FF0000"/>
                </a:solidFill>
              </a:rPr>
              <a:t>DUSEL</a:t>
            </a:r>
          </a:p>
        </p:txBody>
      </p:sp>
      <p:sp>
        <p:nvSpPr>
          <p:cNvPr id="27" name="TextBox 26"/>
          <p:cNvSpPr txBox="1"/>
          <p:nvPr/>
        </p:nvSpPr>
        <p:spPr>
          <a:xfrm>
            <a:off x="1524001" y="5087955"/>
            <a:ext cx="5253061" cy="1200328"/>
          </a:xfrm>
          <a:prstGeom prst="rect">
            <a:avLst/>
          </a:prstGeom>
          <a:noFill/>
        </p:spPr>
        <p:txBody>
          <a:bodyPr wrap="none" rtlCol="0">
            <a:spAutoFit/>
          </a:bodyPr>
          <a:lstStyle/>
          <a:p>
            <a:r>
              <a:rPr lang="en-US" sz="2400" dirty="0">
                <a:solidFill>
                  <a:srgbClr val="FF0000"/>
                </a:solidFill>
              </a:rPr>
              <a:t>Recommendations that did not </a:t>
            </a:r>
          </a:p>
          <a:p>
            <a:r>
              <a:rPr lang="en-US" sz="2400" dirty="0">
                <a:solidFill>
                  <a:srgbClr val="FF0000"/>
                </a:solidFill>
              </a:rPr>
              <a:t>happen, typically recommendation #3-4,</a:t>
            </a:r>
          </a:p>
          <a:p>
            <a:r>
              <a:rPr lang="en-US" sz="2400" dirty="0">
                <a:solidFill>
                  <a:srgbClr val="FF0000"/>
                </a:solidFill>
              </a:rPr>
              <a:t>but one was #1</a:t>
            </a:r>
          </a:p>
        </p:txBody>
      </p:sp>
      <p:sp>
        <p:nvSpPr>
          <p:cNvPr id="28" name="TextBox 27"/>
          <p:cNvSpPr txBox="1"/>
          <p:nvPr/>
        </p:nvSpPr>
        <p:spPr>
          <a:xfrm>
            <a:off x="8151689" y="747200"/>
            <a:ext cx="2590800" cy="1569660"/>
          </a:xfrm>
          <a:prstGeom prst="rect">
            <a:avLst/>
          </a:prstGeom>
          <a:noFill/>
        </p:spPr>
        <p:txBody>
          <a:bodyPr wrap="square" rtlCol="0">
            <a:spAutoFit/>
          </a:bodyPr>
          <a:lstStyle/>
          <a:p>
            <a:r>
              <a:rPr lang="en-US" sz="2400" dirty="0"/>
              <a:t>For large projects ~15 years between recommendation and first operation</a:t>
            </a:r>
          </a:p>
        </p:txBody>
      </p:sp>
    </p:spTree>
    <p:extLst>
      <p:ext uri="{BB962C8B-B14F-4D97-AF65-F5344CB8AC3E}">
        <p14:creationId xmlns:p14="http://schemas.microsoft.com/office/powerpoint/2010/main" val="400613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514357"/>
          </a:xfrm>
        </p:spPr>
        <p:txBody>
          <a:bodyPr>
            <a:noAutofit/>
          </a:bodyPr>
          <a:lstStyle/>
          <a:p>
            <a:r>
              <a:rPr lang="en-US" sz="3200" dirty="0"/>
              <a:t>The process has evolved with time</a:t>
            </a:r>
          </a:p>
        </p:txBody>
      </p:sp>
      <p:sp>
        <p:nvSpPr>
          <p:cNvPr id="3" name="Content Placeholder 2"/>
          <p:cNvSpPr>
            <a:spLocks noGrp="1"/>
          </p:cNvSpPr>
          <p:nvPr>
            <p:ph idx="1"/>
          </p:nvPr>
        </p:nvSpPr>
        <p:spPr>
          <a:xfrm>
            <a:off x="1299556" y="1201195"/>
            <a:ext cx="10054244" cy="4983160"/>
          </a:xfrm>
        </p:spPr>
        <p:txBody>
          <a:bodyPr>
            <a:normAutofit fontScale="92500" lnSpcReduction="20000"/>
          </a:bodyPr>
          <a:lstStyle/>
          <a:p>
            <a:pPr marL="0" indent="0">
              <a:buNone/>
            </a:pPr>
            <a:r>
              <a:rPr lang="en-US" dirty="0"/>
              <a:t>1977- NSAC was formed. Willie Fowler was chair</a:t>
            </a:r>
          </a:p>
          <a:p>
            <a:pPr marL="514350" indent="-514350">
              <a:buAutoNum type="arabicPlain" startAt="1979"/>
            </a:pPr>
            <a:r>
              <a:rPr lang="en-US" dirty="0"/>
              <a:t>- </a:t>
            </a:r>
            <a:r>
              <a:rPr lang="en-US" dirty="0" err="1"/>
              <a:t>Feshbach</a:t>
            </a:r>
            <a:r>
              <a:rPr lang="en-US" dirty="0"/>
              <a:t>: First NSAC long range plan: smoke filled room</a:t>
            </a:r>
          </a:p>
          <a:p>
            <a:pPr marL="0" indent="0">
              <a:buNone/>
            </a:pPr>
            <a:r>
              <a:rPr lang="en-US" dirty="0"/>
              <a:t>1983- Schiffer: Working group of  ~50 members including 		younger scientists: </a:t>
            </a:r>
          </a:p>
          <a:p>
            <a:pPr marL="0" indent="0">
              <a:buNone/>
            </a:pPr>
            <a:r>
              <a:rPr lang="en-US" dirty="0"/>
              <a:t>	</a:t>
            </a:r>
            <a:r>
              <a:rPr lang="en-US" dirty="0" err="1"/>
              <a:t>Debevec</a:t>
            </a:r>
            <a:r>
              <a:rPr lang="en-US" dirty="0"/>
              <a:t>, Geesaman, McKeown, </a:t>
            </a:r>
            <a:r>
              <a:rPr lang="en-US" dirty="0" err="1"/>
              <a:t>Redwine</a:t>
            </a:r>
            <a:r>
              <a:rPr lang="en-US" dirty="0"/>
              <a:t>, </a:t>
            </a:r>
            <a:r>
              <a:rPr lang="en-US" dirty="0" err="1"/>
              <a:t>Vigdor</a:t>
            </a:r>
            <a:r>
              <a:rPr lang="en-US" dirty="0"/>
              <a:t>.</a:t>
            </a:r>
          </a:p>
          <a:p>
            <a:pPr marL="0" indent="0">
              <a:buNone/>
            </a:pPr>
            <a:r>
              <a:rPr lang="en-US" dirty="0"/>
              <a:t>1989- Paul: NSAC organized community town meetings</a:t>
            </a:r>
          </a:p>
          <a:p>
            <a:pPr marL="0" indent="0">
              <a:buNone/>
            </a:pPr>
            <a:r>
              <a:rPr lang="en-US" dirty="0"/>
              <a:t>1995- Moniz: NSAC and DNP together organized community	 	meetings </a:t>
            </a:r>
          </a:p>
          <a:p>
            <a:pPr marL="0" indent="0">
              <a:buNone/>
            </a:pPr>
            <a:r>
              <a:rPr lang="en-US" dirty="0"/>
              <a:t>2001- Symons: DNP by itself organized community town meetings</a:t>
            </a:r>
          </a:p>
          <a:p>
            <a:pPr marL="0" indent="0">
              <a:buNone/>
            </a:pPr>
            <a:r>
              <a:rPr lang="en-US" dirty="0"/>
              <a:t>2007- Tribble:</a:t>
            </a:r>
          </a:p>
          <a:p>
            <a:pPr marL="0" indent="0">
              <a:buNone/>
            </a:pPr>
            <a:r>
              <a:rPr lang="en-US" sz="1300" dirty="0"/>
              <a:t> </a:t>
            </a:r>
            <a:br>
              <a:rPr lang="en-US" dirty="0"/>
            </a:br>
            <a:r>
              <a:rPr lang="en-US" dirty="0"/>
              <a:t>2015- Geesaman:</a:t>
            </a:r>
          </a:p>
          <a:p>
            <a:pPr marL="0" indent="0">
              <a:buNone/>
            </a:pPr>
            <a:r>
              <a:rPr lang="en-US" dirty="0"/>
              <a:t>2023- Dodge </a:t>
            </a:r>
          </a:p>
        </p:txBody>
      </p:sp>
      <p:sp>
        <p:nvSpPr>
          <p:cNvPr id="4" name="Slide Number Placeholder 3">
            <a:extLst>
              <a:ext uri="{FF2B5EF4-FFF2-40B4-BE49-F238E27FC236}">
                <a16:creationId xmlns:a16="http://schemas.microsoft.com/office/drawing/2014/main" id="{33A4D533-E2B7-064C-A2BE-6DB0D67F9217}"/>
              </a:ext>
            </a:extLst>
          </p:cNvPr>
          <p:cNvSpPr>
            <a:spLocks noGrp="1"/>
          </p:cNvSpPr>
          <p:nvPr>
            <p:ph type="sldNum" sz="quarter" idx="12"/>
          </p:nvPr>
        </p:nvSpPr>
        <p:spPr/>
        <p:txBody>
          <a:bodyPr/>
          <a:lstStyle/>
          <a:p>
            <a:r>
              <a:rPr lang="en-US"/>
              <a:t>    </a:t>
            </a:r>
            <a:endParaRPr lang="en-US" dirty="0"/>
          </a:p>
        </p:txBody>
      </p:sp>
    </p:spTree>
    <p:extLst>
      <p:ext uri="{BB962C8B-B14F-4D97-AF65-F5344CB8AC3E}">
        <p14:creationId xmlns:p14="http://schemas.microsoft.com/office/powerpoint/2010/main" val="422434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C17E-AD5F-43CE-CD06-4B4CBA7352D4}"/>
              </a:ext>
            </a:extLst>
          </p:cNvPr>
          <p:cNvSpPr>
            <a:spLocks noGrp="1"/>
          </p:cNvSpPr>
          <p:nvPr>
            <p:ph type="title"/>
          </p:nvPr>
        </p:nvSpPr>
        <p:spPr>
          <a:xfrm>
            <a:off x="838200" y="161926"/>
            <a:ext cx="10515600" cy="481542"/>
          </a:xfrm>
        </p:spPr>
        <p:txBody>
          <a:bodyPr>
            <a:normAutofit fontScale="90000"/>
          </a:bodyPr>
          <a:lstStyle/>
          <a:p>
            <a:r>
              <a:rPr lang="en-US" dirty="0"/>
              <a:t>The Impact of participation on me was profound.</a:t>
            </a:r>
          </a:p>
        </p:txBody>
      </p:sp>
      <p:sp>
        <p:nvSpPr>
          <p:cNvPr id="3" name="TextBox 2">
            <a:extLst>
              <a:ext uri="{FF2B5EF4-FFF2-40B4-BE49-F238E27FC236}">
                <a16:creationId xmlns:a16="http://schemas.microsoft.com/office/drawing/2014/main" id="{7E2C227B-BEA4-CCF7-0EC5-C49038B49FBB}"/>
              </a:ext>
            </a:extLst>
          </p:cNvPr>
          <p:cNvSpPr txBox="1"/>
          <p:nvPr/>
        </p:nvSpPr>
        <p:spPr>
          <a:xfrm>
            <a:off x="194734" y="1110190"/>
            <a:ext cx="11159066" cy="5478423"/>
          </a:xfrm>
          <a:prstGeom prst="rect">
            <a:avLst/>
          </a:prstGeom>
          <a:noFill/>
        </p:spPr>
        <p:txBody>
          <a:bodyPr wrap="square" rtlCol="0">
            <a:spAutoFit/>
          </a:bodyPr>
          <a:lstStyle/>
          <a:p>
            <a:r>
              <a:rPr lang="en-US" sz="2800" dirty="0"/>
              <a:t>It opened my eyes to nuclear physics politics. I have served on five of the eight Long Range Plans: 1983, 1989, 1995, 2001, 2015</a:t>
            </a:r>
          </a:p>
          <a:p>
            <a:endParaRPr lang="en-US" sz="1400" dirty="0"/>
          </a:p>
          <a:p>
            <a:r>
              <a:rPr lang="en-US" sz="2800" dirty="0"/>
              <a:t>John asked me to help edit the 1983 document. </a:t>
            </a:r>
          </a:p>
          <a:p>
            <a:r>
              <a:rPr lang="en-US" sz="2800" dirty="0"/>
              <a:t>	This may have been in part because my wife could always find 	backing for his, sometimes obscure, choice of grammar rules</a:t>
            </a:r>
          </a:p>
          <a:p>
            <a:endParaRPr lang="en-US" sz="1400" dirty="0"/>
          </a:p>
          <a:p>
            <a:r>
              <a:rPr lang="en-US" sz="2800" dirty="0"/>
              <a:t>NSAC went through the document line by line</a:t>
            </a:r>
          </a:p>
          <a:p>
            <a:r>
              <a:rPr lang="en-US" sz="2800" dirty="0"/>
              <a:t>	Allan Bromley – remove mention of Willie Fowler. The only names 	should be those of Nobel prize winners like Bethe.</a:t>
            </a:r>
          </a:p>
          <a:p>
            <a:r>
              <a:rPr lang="en-US" sz="2800" dirty="0"/>
              <a:t>	Two weeks later Willie was awarded the Nobel prize and his name 	</a:t>
            </a:r>
          </a:p>
          <a:p>
            <a:r>
              <a:rPr lang="en-US" sz="2800" dirty="0"/>
              <a:t>	was quickly reinserted. </a:t>
            </a:r>
          </a:p>
          <a:p>
            <a:endParaRPr lang="en-US" sz="1400" dirty="0"/>
          </a:p>
          <a:p>
            <a:r>
              <a:rPr lang="en-US" sz="2800" dirty="0"/>
              <a:t>LAMPF II vs RHIC – I have, I believe, the only record of how everyone voted.  </a:t>
            </a:r>
          </a:p>
        </p:txBody>
      </p:sp>
      <p:sp>
        <p:nvSpPr>
          <p:cNvPr id="4" name="Slide Number Placeholder 3">
            <a:extLst>
              <a:ext uri="{FF2B5EF4-FFF2-40B4-BE49-F238E27FC236}">
                <a16:creationId xmlns:a16="http://schemas.microsoft.com/office/drawing/2014/main" id="{9528B407-ABE5-4A38-F23F-E8E86A273D77}"/>
              </a:ext>
            </a:extLst>
          </p:cNvPr>
          <p:cNvSpPr>
            <a:spLocks noGrp="1"/>
          </p:cNvSpPr>
          <p:nvPr>
            <p:ph type="sldNum" sz="quarter" idx="12"/>
          </p:nvPr>
        </p:nvSpPr>
        <p:spPr/>
        <p:txBody>
          <a:bodyPr/>
          <a:lstStyle/>
          <a:p>
            <a:fld id="{2B0496BA-D1B9-D54B-B4DA-0669E6891D1C}" type="slidenum">
              <a:rPr lang="en-US" smtClean="0"/>
              <a:t>17</a:t>
            </a:fld>
            <a:endParaRPr lang="en-US"/>
          </a:p>
        </p:txBody>
      </p:sp>
    </p:spTree>
    <p:extLst>
      <p:ext uri="{BB962C8B-B14F-4D97-AF65-F5344CB8AC3E}">
        <p14:creationId xmlns:p14="http://schemas.microsoft.com/office/powerpoint/2010/main" val="157453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4D0A2B-2EFA-9B3E-3451-2F4F6795BE3D}"/>
              </a:ext>
            </a:extLst>
          </p:cNvPr>
          <p:cNvSpPr txBox="1"/>
          <p:nvPr/>
        </p:nvSpPr>
        <p:spPr>
          <a:xfrm>
            <a:off x="738662" y="1409007"/>
            <a:ext cx="9662160" cy="4185761"/>
          </a:xfrm>
          <a:prstGeom prst="rect">
            <a:avLst/>
          </a:prstGeom>
          <a:noFill/>
        </p:spPr>
        <p:txBody>
          <a:bodyPr wrap="square">
            <a:spAutoFit/>
          </a:bodyPr>
          <a:lstStyle/>
          <a:p>
            <a:pPr algn="l"/>
            <a:r>
              <a:rPr lang="en-US" sz="2800" dirty="0">
                <a:solidFill>
                  <a:srgbClr val="2C353B"/>
                </a:solidFill>
                <a:latin typeface="Jost"/>
              </a:rPr>
              <a:t>John Schiffer was the soul of the Physics Division for over six decades. He was either Division Director or Associate Division Director for four decades. </a:t>
            </a:r>
          </a:p>
          <a:p>
            <a:pPr algn="l"/>
            <a:endParaRPr lang="en-US" sz="1400" i="0" u="none" strike="noStrike" dirty="0">
              <a:solidFill>
                <a:srgbClr val="2C353B"/>
              </a:solidFill>
              <a:effectLst/>
              <a:latin typeface="Jost"/>
            </a:endParaRPr>
          </a:p>
          <a:p>
            <a:pPr algn="l"/>
            <a:r>
              <a:rPr lang="en-US" sz="2800" dirty="0">
                <a:solidFill>
                  <a:srgbClr val="2C353B"/>
                </a:solidFill>
                <a:latin typeface="Jost"/>
              </a:rPr>
              <a:t>He influenced everything we did at Argonne, and what nuclear science in the United States became. </a:t>
            </a:r>
          </a:p>
          <a:p>
            <a:pPr algn="l"/>
            <a:endParaRPr lang="en-US" sz="1400" i="0" u="none" strike="noStrike" dirty="0">
              <a:solidFill>
                <a:srgbClr val="2C353B"/>
              </a:solidFill>
              <a:effectLst/>
              <a:latin typeface="Jost"/>
            </a:endParaRPr>
          </a:p>
          <a:p>
            <a:pPr algn="l"/>
            <a:r>
              <a:rPr lang="en-US" sz="2800" dirty="0">
                <a:solidFill>
                  <a:srgbClr val="2C353B"/>
                </a:solidFill>
                <a:latin typeface="Jost"/>
              </a:rPr>
              <a:t>I, and many of the rest of us that you have heard from over the past two days, came to Argonne to work with John, and become better physicists. We never regretted it. </a:t>
            </a:r>
            <a:endParaRPr lang="en-US" sz="2800" i="0" u="none" strike="noStrike" dirty="0">
              <a:solidFill>
                <a:srgbClr val="2C353B"/>
              </a:solidFill>
              <a:effectLst/>
              <a:latin typeface="Jost"/>
            </a:endParaRPr>
          </a:p>
          <a:p>
            <a:pPr algn="l"/>
            <a:endParaRPr lang="en-US" sz="1400" i="0" u="none" strike="noStrike" dirty="0">
              <a:solidFill>
                <a:srgbClr val="2C353B"/>
              </a:solidFill>
              <a:effectLst/>
              <a:latin typeface="Jost"/>
            </a:endParaRPr>
          </a:p>
        </p:txBody>
      </p:sp>
      <p:sp>
        <p:nvSpPr>
          <p:cNvPr id="6" name="TextBox 5">
            <a:extLst>
              <a:ext uri="{FF2B5EF4-FFF2-40B4-BE49-F238E27FC236}">
                <a16:creationId xmlns:a16="http://schemas.microsoft.com/office/drawing/2014/main" id="{3C0BEE55-9924-F958-EE48-12B6361EA714}"/>
              </a:ext>
            </a:extLst>
          </p:cNvPr>
          <p:cNvSpPr txBox="1"/>
          <p:nvPr/>
        </p:nvSpPr>
        <p:spPr>
          <a:xfrm>
            <a:off x="888669" y="379985"/>
            <a:ext cx="2684646" cy="707886"/>
          </a:xfrm>
          <a:prstGeom prst="rect">
            <a:avLst/>
          </a:prstGeom>
          <a:noFill/>
        </p:spPr>
        <p:txBody>
          <a:bodyPr wrap="none" rtlCol="0">
            <a:spAutoFit/>
          </a:bodyPr>
          <a:lstStyle/>
          <a:p>
            <a:pPr algn="ctr"/>
            <a:r>
              <a:rPr lang="en-US" sz="4000" dirty="0"/>
              <a:t>In Summary</a:t>
            </a:r>
          </a:p>
        </p:txBody>
      </p:sp>
    </p:spTree>
    <p:extLst>
      <p:ext uri="{BB962C8B-B14F-4D97-AF65-F5344CB8AC3E}">
        <p14:creationId xmlns:p14="http://schemas.microsoft.com/office/powerpoint/2010/main" val="381965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D9EE6A-2DED-096B-3790-873287B70818}"/>
              </a:ext>
            </a:extLst>
          </p:cNvPr>
          <p:cNvSpPr>
            <a:spLocks noGrp="1"/>
          </p:cNvSpPr>
          <p:nvPr>
            <p:ph type="sldNum" sz="quarter" idx="12"/>
          </p:nvPr>
        </p:nvSpPr>
        <p:spPr/>
        <p:txBody>
          <a:bodyPr/>
          <a:lstStyle/>
          <a:p>
            <a:fld id="{2B0496BA-D1B9-D54B-B4DA-0669E6891D1C}" type="slidenum">
              <a:rPr lang="en-US" smtClean="0"/>
              <a:t>19</a:t>
            </a:fld>
            <a:endParaRPr lang="en-US"/>
          </a:p>
        </p:txBody>
      </p:sp>
      <p:pic>
        <p:nvPicPr>
          <p:cNvPr id="5" name="Picture 4">
            <a:extLst>
              <a:ext uri="{FF2B5EF4-FFF2-40B4-BE49-F238E27FC236}">
                <a16:creationId xmlns:a16="http://schemas.microsoft.com/office/drawing/2014/main" id="{32541315-D8F2-D866-50DD-3CDEB7D18855}"/>
              </a:ext>
            </a:extLst>
          </p:cNvPr>
          <p:cNvPicPr>
            <a:picLocks noChangeAspect="1"/>
          </p:cNvPicPr>
          <p:nvPr/>
        </p:nvPicPr>
        <p:blipFill>
          <a:blip r:embed="rId2"/>
          <a:stretch>
            <a:fillRect/>
          </a:stretch>
        </p:blipFill>
        <p:spPr>
          <a:xfrm>
            <a:off x="5985536" y="1689100"/>
            <a:ext cx="5003800" cy="4330700"/>
          </a:xfrm>
          <a:prstGeom prst="rect">
            <a:avLst/>
          </a:prstGeom>
        </p:spPr>
      </p:pic>
      <p:sp>
        <p:nvSpPr>
          <p:cNvPr id="7" name="TextBox 6">
            <a:extLst>
              <a:ext uri="{FF2B5EF4-FFF2-40B4-BE49-F238E27FC236}">
                <a16:creationId xmlns:a16="http://schemas.microsoft.com/office/drawing/2014/main" id="{DB1045B8-F85C-931B-52B9-0A1CEA9D3EE4}"/>
              </a:ext>
            </a:extLst>
          </p:cNvPr>
          <p:cNvSpPr txBox="1"/>
          <p:nvPr/>
        </p:nvSpPr>
        <p:spPr>
          <a:xfrm>
            <a:off x="483896" y="477285"/>
            <a:ext cx="6096000" cy="4524315"/>
          </a:xfrm>
          <a:prstGeom prst="rect">
            <a:avLst/>
          </a:prstGeom>
          <a:noFill/>
        </p:spPr>
        <p:txBody>
          <a:bodyPr wrap="square">
            <a:spAutoFit/>
          </a:bodyPr>
          <a:lstStyle/>
          <a:p>
            <a:pPr algn="l"/>
            <a:r>
              <a:rPr lang="en-US" sz="3600" b="1" dirty="0">
                <a:solidFill>
                  <a:srgbClr val="2C353B"/>
                </a:solidFill>
                <a:latin typeface="Jost"/>
              </a:rPr>
              <a:t>We will sorely miss</a:t>
            </a:r>
            <a:br>
              <a:rPr lang="en-US" sz="3600" dirty="0"/>
            </a:br>
            <a:r>
              <a:rPr lang="en-US" sz="3600" b="0" i="0" u="none" strike="noStrike" dirty="0">
                <a:solidFill>
                  <a:srgbClr val="2C353B"/>
                </a:solidFill>
                <a:effectLst/>
                <a:latin typeface="Jost"/>
              </a:rPr>
              <a:t>"</a:t>
            </a:r>
            <a:r>
              <a:rPr lang="en-US" sz="3600" b="1" i="1" u="none" strike="noStrike" dirty="0">
                <a:solidFill>
                  <a:srgbClr val="2C353B"/>
                </a:solidFill>
                <a:effectLst/>
                <a:latin typeface="Jost"/>
              </a:rPr>
              <a:t>his unusual influence in helping to maintain and spread high standards for precision and clarity</a:t>
            </a:r>
            <a:r>
              <a:rPr lang="en-US" sz="3600" b="0" i="0" u="none" strike="noStrike" dirty="0">
                <a:solidFill>
                  <a:srgbClr val="2C353B"/>
                </a:solidFill>
                <a:effectLst/>
                <a:latin typeface="Jost"/>
              </a:rPr>
              <a:t>”</a:t>
            </a:r>
          </a:p>
          <a:p>
            <a:pPr algn="l"/>
            <a:endParaRPr lang="en-US" sz="3600" dirty="0">
              <a:solidFill>
                <a:srgbClr val="2C353B"/>
              </a:solidFill>
              <a:latin typeface="Jost"/>
            </a:endParaRPr>
          </a:p>
          <a:p>
            <a:pPr algn="l"/>
            <a:r>
              <a:rPr lang="en-US" sz="3600" b="1" dirty="0">
                <a:solidFill>
                  <a:srgbClr val="2C353B"/>
                </a:solidFill>
                <a:latin typeface="Jost"/>
              </a:rPr>
              <a:t>We will remain inspired by </a:t>
            </a:r>
          </a:p>
          <a:p>
            <a:pPr algn="l"/>
            <a:r>
              <a:rPr lang="en-US" sz="3600" b="1" dirty="0">
                <a:solidFill>
                  <a:srgbClr val="2C353B"/>
                </a:solidFill>
                <a:latin typeface="Jost"/>
              </a:rPr>
              <a:t>his spirit</a:t>
            </a:r>
            <a:r>
              <a:rPr lang="en-US" sz="3600" dirty="0">
                <a:solidFill>
                  <a:srgbClr val="2C353B"/>
                </a:solidFill>
                <a:latin typeface="Jost"/>
              </a:rPr>
              <a:t>. </a:t>
            </a:r>
            <a:endParaRPr lang="en-US" sz="3600" b="0" i="0" u="none" strike="noStrike" dirty="0">
              <a:solidFill>
                <a:srgbClr val="2C353B"/>
              </a:solidFill>
              <a:effectLst/>
              <a:latin typeface="Jost"/>
            </a:endParaRPr>
          </a:p>
        </p:txBody>
      </p:sp>
    </p:spTree>
    <p:extLst>
      <p:ext uri="{BB962C8B-B14F-4D97-AF65-F5344CB8AC3E}">
        <p14:creationId xmlns:p14="http://schemas.microsoft.com/office/powerpoint/2010/main" val="315870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FD76-2F96-8CEB-5270-A123F14E0066}"/>
              </a:ext>
            </a:extLst>
          </p:cNvPr>
          <p:cNvSpPr>
            <a:spLocks noGrp="1"/>
          </p:cNvSpPr>
          <p:nvPr>
            <p:ph type="title"/>
          </p:nvPr>
        </p:nvSpPr>
        <p:spPr>
          <a:xfrm>
            <a:off x="838200" y="365126"/>
            <a:ext cx="10515600" cy="890238"/>
          </a:xfrm>
        </p:spPr>
        <p:txBody>
          <a:bodyPr/>
          <a:lstStyle/>
          <a:p>
            <a:r>
              <a:rPr lang="en-US" dirty="0"/>
              <a:t>The 1970’s:     </a:t>
            </a:r>
            <a:r>
              <a:rPr lang="en-US" dirty="0" err="1"/>
              <a:t>Pions</a:t>
            </a:r>
            <a:r>
              <a:rPr lang="en-US" dirty="0"/>
              <a:t> in Nuclei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0E5DB7-A7EA-157B-1B72-229416270562}"/>
                  </a:ext>
                </a:extLst>
              </p:cNvPr>
              <p:cNvSpPr>
                <a:spLocks noGrp="1"/>
              </p:cNvSpPr>
              <p:nvPr>
                <p:ph idx="1"/>
              </p:nvPr>
            </p:nvSpPr>
            <p:spPr>
              <a:xfrm>
                <a:off x="838200" y="1825624"/>
                <a:ext cx="6360796" cy="4776653"/>
              </a:xfrm>
            </p:spPr>
            <p:txBody>
              <a:bodyPr>
                <a:normAutofit fontScale="92500" lnSpcReduction="10000"/>
              </a:bodyPr>
              <a:lstStyle/>
              <a:p>
                <a:r>
                  <a:rPr lang="en-US" dirty="0"/>
                  <a:t>It was widely believed one could understand the nucleon-nucleon interaction in terms of meson exchange – Paris, Stony Brook</a:t>
                </a:r>
              </a:p>
              <a:p>
                <a:endParaRPr lang="en-US" dirty="0"/>
              </a:p>
              <a:p>
                <a:r>
                  <a:rPr lang="en-US" dirty="0"/>
                  <a:t>Pion is a boson, that can be emitted or absorbed. </a:t>
                </a:r>
              </a:p>
              <a:p>
                <a:endParaRPr lang="en-US" dirty="0"/>
              </a:p>
              <a:p>
                <a:r>
                  <a:rPr lang="en-US" dirty="0"/>
                  <a:t>The pion –nucleon interaction is dominated in this energy range by the </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1232</m:t>
                        </m:r>
                      </m:e>
                    </m:d>
                  </m:oMath>
                </a14:m>
                <a:r>
                  <a:rPr lang="en-US" dirty="0"/>
                  <a:t> spin flip resonance. </a:t>
                </a:r>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=200 </m:t>
                    </m:r>
                    <m:r>
                      <a:rPr lang="en-US" b="0" i="1" smtClean="0">
                        <a:latin typeface="Cambria Math" panose="02040503050406030204" pitchFamily="18" charset="0"/>
                        <a:ea typeface="Cambria Math" panose="02040503050406030204" pitchFamily="18" charset="0"/>
                      </a:rPr>
                      <m:t>𝑚𝑏</m:t>
                    </m:r>
                    <m:r>
                      <a:rPr lang="en-US" b="0" i="1" smtClean="0">
                        <a:latin typeface="Cambria Math" panose="02040503050406030204" pitchFamily="18" charset="0"/>
                        <a:ea typeface="Cambria Math" panose="02040503050406030204" pitchFamily="18" charset="0"/>
                      </a:rPr>
                      <m:t>.</m:t>
                    </m:r>
                  </m:oMath>
                </a14:m>
                <a:r>
                  <a:rPr lang="en-US" dirty="0"/>
                  <a:t> Setting this to </a:t>
                </a:r>
                <a14:m>
                  <m:oMath xmlns:m="http://schemas.openxmlformats.org/officeDocument/2006/math">
                    <m:r>
                      <a:rPr lang="en-US" i="1" smtClean="0">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oMath>
                </a14:m>
                <a:r>
                  <a:rPr lang="en-US" dirty="0"/>
                  <a:t> gives R ~ 4.5 </a:t>
                </a:r>
                <a:r>
                  <a:rPr lang="en-US" dirty="0" err="1"/>
                  <a:t>fm</a:t>
                </a:r>
                <a:r>
                  <a:rPr lang="en-US" dirty="0"/>
                  <a:t>, much larger than the separation between nucleons in a nucleus.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40E5DB7-A7EA-157B-1B72-229416270562}"/>
                  </a:ext>
                </a:extLst>
              </p:cNvPr>
              <p:cNvSpPr>
                <a:spLocks noGrp="1" noRot="1" noChangeAspect="1" noMove="1" noResize="1" noEditPoints="1" noAdjustHandles="1" noChangeArrowheads="1" noChangeShapeType="1" noTextEdit="1"/>
              </p:cNvSpPr>
              <p:nvPr>
                <p:ph idx="1"/>
              </p:nvPr>
            </p:nvSpPr>
            <p:spPr>
              <a:xfrm>
                <a:off x="838200" y="1825624"/>
                <a:ext cx="6360796" cy="4776653"/>
              </a:xfrm>
              <a:blipFill>
                <a:blip r:embed="rId2"/>
                <a:stretch>
                  <a:fillRect l="-1597" t="-2387" r="-2794" b="-2122"/>
                </a:stretch>
              </a:blipFill>
            </p:spPr>
            <p:txBody>
              <a:bodyPr/>
              <a:lstStyle/>
              <a:p>
                <a:r>
                  <a:rPr lang="en-US">
                    <a:noFill/>
                  </a:rPr>
                  <a:t> </a:t>
                </a:r>
              </a:p>
            </p:txBody>
          </p:sp>
        </mc:Fallback>
      </mc:AlternateContent>
      <p:sp>
        <p:nvSpPr>
          <p:cNvPr id="4" name="Rectangle 1">
            <a:extLst>
              <a:ext uri="{FF2B5EF4-FFF2-40B4-BE49-F238E27FC236}">
                <a16:creationId xmlns:a16="http://schemas.microsoft.com/office/drawing/2014/main" id="{BDA14C9C-31B0-4636-874C-04E0734954A1}"/>
              </a:ext>
            </a:extLst>
          </p:cNvPr>
          <p:cNvSpPr>
            <a:spLocks noChangeArrowheads="1"/>
          </p:cNvSpPr>
          <p:nvPr/>
        </p:nvSpPr>
        <p:spPr bwMode="auto">
          <a:xfrm>
            <a:off x="0" y="0"/>
            <a:ext cx="12192000" cy="0"/>
          </a:xfrm>
          <a:prstGeom prst="rect">
            <a:avLst/>
          </a:prstGeom>
          <a:solidFill>
            <a:srgbClr val="128F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106329"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212124"/>
              </a:solidFill>
              <a:effectLst/>
              <a:latin typeface="Proxima Nova"/>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altLang="en-US" sz="900" b="1" i="0" u="none" strike="noStrike" cap="none" normalizeH="0" baseline="0">
                <a:ln>
                  <a:noFill/>
                </a:ln>
                <a:solidFill>
                  <a:srgbClr val="FFFFFF"/>
                </a:solidFill>
                <a:effectLst/>
                <a:latin typeface="Proxima Nova"/>
                <a:hlinkClick r:id="rId3"/>
              </a:rPr>
              <a:t>Sign Up</a:t>
            </a:r>
            <a:endParaRPr kumimoji="0" lang="en-US" altLang="en-US" sz="1100" b="0" i="0" u="none" strike="noStrike" cap="none" normalizeH="0" baseline="0">
              <a:ln>
                <a:noFill/>
              </a:ln>
              <a:solidFill>
                <a:srgbClr val="212124"/>
              </a:solidFill>
              <a:effectLst/>
              <a:latin typeface="Proxima Nov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LAMPF A Dream and a Gamble | by Los Alamos National Laboratory">
            <a:extLst>
              <a:ext uri="{FF2B5EF4-FFF2-40B4-BE49-F238E27FC236}">
                <a16:creationId xmlns:a16="http://schemas.microsoft.com/office/drawing/2014/main" id="{C4485ECE-F4BC-7118-1CAB-FBBDFEC2E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914399"/>
            <a:ext cx="3873500"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6ADC80C-C9C9-C4F9-8A8D-E97B7AB96E98}"/>
              </a:ext>
            </a:extLst>
          </p:cNvPr>
          <p:cNvSpPr>
            <a:spLocks noGrp="1"/>
          </p:cNvSpPr>
          <p:nvPr>
            <p:ph type="sldNum" sz="quarter" idx="12"/>
          </p:nvPr>
        </p:nvSpPr>
        <p:spPr/>
        <p:txBody>
          <a:bodyPr/>
          <a:lstStyle/>
          <a:p>
            <a:fld id="{2B0496BA-D1B9-D54B-B4DA-0669E6891D1C}" type="slidenum">
              <a:rPr lang="en-US" smtClean="0"/>
              <a:t>2</a:t>
            </a:fld>
            <a:endParaRPr lang="en-US"/>
          </a:p>
        </p:txBody>
      </p:sp>
    </p:spTree>
    <p:extLst>
      <p:ext uri="{BB962C8B-B14F-4D97-AF65-F5344CB8AC3E}">
        <p14:creationId xmlns:p14="http://schemas.microsoft.com/office/powerpoint/2010/main" val="400332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B0FE-0172-50B8-6B74-5C33E36BFBE7}"/>
              </a:ext>
            </a:extLst>
          </p:cNvPr>
          <p:cNvSpPr>
            <a:spLocks noGrp="1"/>
          </p:cNvSpPr>
          <p:nvPr>
            <p:ph type="title"/>
          </p:nvPr>
        </p:nvSpPr>
        <p:spPr>
          <a:xfrm>
            <a:off x="838200" y="365126"/>
            <a:ext cx="10515600" cy="734864"/>
          </a:xfrm>
        </p:spPr>
        <p:txBody>
          <a:bodyPr>
            <a:normAutofit/>
          </a:bodyPr>
          <a:lstStyle/>
          <a:p>
            <a:r>
              <a:rPr lang="en-US" sz="3200" dirty="0"/>
              <a:t>Visually, it looks like this. </a:t>
            </a:r>
          </a:p>
        </p:txBody>
      </p:sp>
      <p:sp>
        <p:nvSpPr>
          <p:cNvPr id="3" name="Oval 2">
            <a:extLst>
              <a:ext uri="{FF2B5EF4-FFF2-40B4-BE49-F238E27FC236}">
                <a16:creationId xmlns:a16="http://schemas.microsoft.com/office/drawing/2014/main" id="{2C33F1FC-3FEF-0E3F-F891-9B3C131D978F}"/>
              </a:ext>
            </a:extLst>
          </p:cNvPr>
          <p:cNvSpPr/>
          <p:nvPr/>
        </p:nvSpPr>
        <p:spPr>
          <a:xfrm flipH="1" flipV="1">
            <a:off x="5098941" y="410537"/>
            <a:ext cx="5238427" cy="51673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A385F27-5EEA-F26D-0ABA-18378249CCBB}"/>
              </a:ext>
            </a:extLst>
          </p:cNvPr>
          <p:cNvSpPr/>
          <p:nvPr/>
        </p:nvSpPr>
        <p:spPr>
          <a:xfrm>
            <a:off x="5827363" y="1110464"/>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926E9E0-0515-2692-8038-1DEDC5EB24CB}"/>
              </a:ext>
            </a:extLst>
          </p:cNvPr>
          <p:cNvSpPr/>
          <p:nvPr/>
        </p:nvSpPr>
        <p:spPr>
          <a:xfrm>
            <a:off x="7511510" y="913996"/>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FF7A4E-7633-B194-25C2-9B6765516C65}"/>
              </a:ext>
            </a:extLst>
          </p:cNvPr>
          <p:cNvSpPr/>
          <p:nvPr/>
        </p:nvSpPr>
        <p:spPr>
          <a:xfrm>
            <a:off x="6411130" y="2228164"/>
            <a:ext cx="1100380" cy="1038387"/>
          </a:xfrm>
          <a:prstGeom prst="ellipse">
            <a:avLst/>
          </a:prstGeom>
          <a:solidFill>
            <a:schemeClr val="accent1">
              <a:alpha val="237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A246C64-92D8-C795-C73B-A8B7A325E356}"/>
              </a:ext>
            </a:extLst>
          </p:cNvPr>
          <p:cNvSpPr/>
          <p:nvPr/>
        </p:nvSpPr>
        <p:spPr>
          <a:xfrm>
            <a:off x="8729420" y="1955805"/>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710152-216C-61D2-5B58-8438A113800E}"/>
              </a:ext>
            </a:extLst>
          </p:cNvPr>
          <p:cNvSpPr/>
          <p:nvPr/>
        </p:nvSpPr>
        <p:spPr>
          <a:xfrm>
            <a:off x="5620718" y="3383813"/>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569E03-BC6C-80C2-559C-7CF4D68AFBFB}"/>
              </a:ext>
            </a:extLst>
          </p:cNvPr>
          <p:cNvSpPr/>
          <p:nvPr/>
        </p:nvSpPr>
        <p:spPr>
          <a:xfrm>
            <a:off x="7324242" y="3245923"/>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896643-1763-293C-7C25-7A6F1F2DE3DC}"/>
              </a:ext>
            </a:extLst>
          </p:cNvPr>
          <p:cNvSpPr/>
          <p:nvPr/>
        </p:nvSpPr>
        <p:spPr>
          <a:xfrm>
            <a:off x="8729420" y="3367971"/>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7F3BE8-8164-FA9A-F37A-F5E2FE5B3529}"/>
              </a:ext>
            </a:extLst>
          </p:cNvPr>
          <p:cNvSpPr/>
          <p:nvPr/>
        </p:nvSpPr>
        <p:spPr>
          <a:xfrm>
            <a:off x="7025252" y="4357357"/>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CE9ACD7-E160-08DE-611D-307B35122E44}"/>
              </a:ext>
            </a:extLst>
          </p:cNvPr>
          <p:cNvCxnSpPr>
            <a:cxnSpLocks/>
          </p:cNvCxnSpPr>
          <p:nvPr/>
        </p:nvCxnSpPr>
        <p:spPr>
          <a:xfrm flipV="1">
            <a:off x="3115159" y="2747357"/>
            <a:ext cx="3904285" cy="519194"/>
          </a:xfrm>
          <a:prstGeom prst="line">
            <a:avLst/>
          </a:prstGeom>
          <a:ln w="50800">
            <a:solidFill>
              <a:schemeClr val="accent1"/>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D3C9EA-4D49-1888-9726-2F0F20E98248}"/>
              </a:ext>
            </a:extLst>
          </p:cNvPr>
          <p:cNvCxnSpPr>
            <a:cxnSpLocks/>
          </p:cNvCxnSpPr>
          <p:nvPr/>
        </p:nvCxnSpPr>
        <p:spPr>
          <a:xfrm flipV="1">
            <a:off x="838200" y="3245923"/>
            <a:ext cx="2330557" cy="1838253"/>
          </a:xfrm>
          <a:prstGeom prst="line">
            <a:avLst/>
          </a:prstGeom>
          <a:ln w="50800">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B1D63F-7765-6A2C-43C7-FECAC21CEF30}"/>
              </a:ext>
            </a:extLst>
          </p:cNvPr>
          <p:cNvCxnSpPr>
            <a:cxnSpLocks/>
          </p:cNvCxnSpPr>
          <p:nvPr/>
        </p:nvCxnSpPr>
        <p:spPr>
          <a:xfrm flipH="1" flipV="1">
            <a:off x="2263397" y="1051779"/>
            <a:ext cx="851762" cy="2214772"/>
          </a:xfrm>
          <a:prstGeom prst="line">
            <a:avLst/>
          </a:prstGeom>
          <a:ln w="50800">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E59BD8-9830-9FE3-09DE-726D980CCE8F}"/>
              </a:ext>
            </a:extLst>
          </p:cNvPr>
          <p:cNvSpPr txBox="1"/>
          <p:nvPr/>
        </p:nvSpPr>
        <p:spPr>
          <a:xfrm>
            <a:off x="558438" y="4232335"/>
            <a:ext cx="388248" cy="584775"/>
          </a:xfrm>
          <a:prstGeom prst="rect">
            <a:avLst/>
          </a:prstGeom>
          <a:noFill/>
        </p:spPr>
        <p:txBody>
          <a:bodyPr wrap="none" rtlCol="0">
            <a:spAutoFit/>
          </a:bodyPr>
          <a:lstStyle/>
          <a:p>
            <a:r>
              <a:rPr lang="en-US" sz="3200" dirty="0"/>
              <a:t>e</a:t>
            </a:r>
          </a:p>
        </p:txBody>
      </p:sp>
      <p:sp>
        <p:nvSpPr>
          <p:cNvPr id="24" name="TextBox 23">
            <a:extLst>
              <a:ext uri="{FF2B5EF4-FFF2-40B4-BE49-F238E27FC236}">
                <a16:creationId xmlns:a16="http://schemas.microsoft.com/office/drawing/2014/main" id="{2A62D741-7EFB-57A3-8309-C8D72985F3FA}"/>
              </a:ext>
            </a:extLst>
          </p:cNvPr>
          <p:cNvSpPr txBox="1"/>
          <p:nvPr/>
        </p:nvSpPr>
        <p:spPr>
          <a:xfrm>
            <a:off x="1605470" y="1433189"/>
            <a:ext cx="490840" cy="584775"/>
          </a:xfrm>
          <a:prstGeom prst="rect">
            <a:avLst/>
          </a:prstGeom>
          <a:noFill/>
        </p:spPr>
        <p:txBody>
          <a:bodyPr wrap="none" rtlCol="0">
            <a:spAutoFit/>
          </a:bodyPr>
          <a:lstStyle/>
          <a:p>
            <a:r>
              <a:rPr lang="en-US" sz="3200" dirty="0"/>
              <a:t>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0BEF32D-70BD-CF27-1648-E431A30ECA1B}"/>
                  </a:ext>
                </a:extLst>
              </p:cNvPr>
              <p:cNvSpPr txBox="1"/>
              <p:nvPr/>
            </p:nvSpPr>
            <p:spPr>
              <a:xfrm>
                <a:off x="4427348" y="2228164"/>
                <a:ext cx="835781"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200" i="1" smtClean="0">
                          <a:latin typeface="Cambria Math" panose="02040503050406030204" pitchFamily="18" charset="0"/>
                          <a:ea typeface="Cambria Math" panose="02040503050406030204" pitchFamily="18" charset="0"/>
                        </a:rPr>
                        <m:t>𝛾</m:t>
                      </m:r>
                    </m:oMath>
                  </m:oMathPara>
                </a14:m>
                <a:endParaRPr lang="en-US" sz="4200" dirty="0"/>
              </a:p>
            </p:txBody>
          </p:sp>
        </mc:Choice>
        <mc:Fallback xmlns="">
          <p:sp>
            <p:nvSpPr>
              <p:cNvPr id="25" name="TextBox 24">
                <a:extLst>
                  <a:ext uri="{FF2B5EF4-FFF2-40B4-BE49-F238E27FC236}">
                    <a16:creationId xmlns:a16="http://schemas.microsoft.com/office/drawing/2014/main" id="{C0BEF32D-70BD-CF27-1648-E431A30ECA1B}"/>
                  </a:ext>
                </a:extLst>
              </p:cNvPr>
              <p:cNvSpPr txBox="1">
                <a:spLocks noRot="1" noChangeAspect="1" noMove="1" noResize="1" noEditPoints="1" noAdjustHandles="1" noChangeArrowheads="1" noChangeShapeType="1" noTextEdit="1"/>
              </p:cNvSpPr>
              <p:nvPr/>
            </p:nvSpPr>
            <p:spPr>
              <a:xfrm>
                <a:off x="4427348" y="2228164"/>
                <a:ext cx="835781" cy="738664"/>
              </a:xfrm>
              <a:prstGeom prst="rect">
                <a:avLst/>
              </a:prstGeom>
              <a:blipFill>
                <a:blip r:embed="rId2"/>
                <a:stretch>
                  <a:fillRect b="-11864"/>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2B10FB54-ADBA-293E-7EEB-9757D36CD79B}"/>
              </a:ext>
            </a:extLst>
          </p:cNvPr>
          <p:cNvCxnSpPr>
            <a:cxnSpLocks/>
            <a:endCxn id="7" idx="2"/>
          </p:cNvCxnSpPr>
          <p:nvPr/>
        </p:nvCxnSpPr>
        <p:spPr>
          <a:xfrm flipV="1">
            <a:off x="7435635" y="2474999"/>
            <a:ext cx="1293785" cy="180227"/>
          </a:xfrm>
          <a:prstGeom prst="line">
            <a:avLst/>
          </a:prstGeom>
          <a:ln w="203200" cmpd="tri">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91FB413-8070-1679-F35D-1DE144A428B3}"/>
              </a:ext>
            </a:extLst>
          </p:cNvPr>
          <p:cNvSpPr/>
          <p:nvPr/>
        </p:nvSpPr>
        <p:spPr>
          <a:xfrm>
            <a:off x="6848109" y="2557226"/>
            <a:ext cx="355113" cy="3115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7A0A-8072-0261-1CA7-BCDA6E3233CB}"/>
              </a:ext>
            </a:extLst>
          </p:cNvPr>
          <p:cNvSpPr txBox="1"/>
          <p:nvPr/>
        </p:nvSpPr>
        <p:spPr>
          <a:xfrm>
            <a:off x="550199" y="5820147"/>
            <a:ext cx="10515600" cy="830997"/>
          </a:xfrm>
          <a:prstGeom prst="rect">
            <a:avLst/>
          </a:prstGeom>
          <a:noFill/>
        </p:spPr>
        <p:txBody>
          <a:bodyPr wrap="square" rtlCol="0">
            <a:spAutoFit/>
          </a:bodyPr>
          <a:lstStyle/>
          <a:p>
            <a:r>
              <a:rPr lang="en-US" sz="2400" dirty="0"/>
              <a:t>Bob McKeown and Richard Milner realized this could be tested at SLAC, even with a 0.1% duty factor. NE-18</a:t>
            </a:r>
          </a:p>
        </p:txBody>
      </p:sp>
      <p:sp>
        <p:nvSpPr>
          <p:cNvPr id="14" name="Slide Number Placeholder 13">
            <a:extLst>
              <a:ext uri="{FF2B5EF4-FFF2-40B4-BE49-F238E27FC236}">
                <a16:creationId xmlns:a16="http://schemas.microsoft.com/office/drawing/2014/main" id="{6AF78C47-640C-AA1F-FFF3-7326A80DACCE}"/>
              </a:ext>
            </a:extLst>
          </p:cNvPr>
          <p:cNvSpPr>
            <a:spLocks noGrp="1"/>
          </p:cNvSpPr>
          <p:nvPr>
            <p:ph type="sldNum" sz="quarter" idx="12"/>
          </p:nvPr>
        </p:nvSpPr>
        <p:spPr/>
        <p:txBody>
          <a:bodyPr/>
          <a:lstStyle/>
          <a:p>
            <a:fld id="{2B0496BA-D1B9-D54B-B4DA-0669E6891D1C}" type="slidenum">
              <a:rPr lang="en-US" smtClean="0"/>
              <a:t>20</a:t>
            </a:fld>
            <a:endParaRPr lang="en-US"/>
          </a:p>
        </p:txBody>
      </p:sp>
    </p:spTree>
    <p:extLst>
      <p:ext uri="{BB962C8B-B14F-4D97-AF65-F5344CB8AC3E}">
        <p14:creationId xmlns:p14="http://schemas.microsoft.com/office/powerpoint/2010/main" val="10780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078E-682E-6D1C-04E8-F4B1C2EF693A}"/>
              </a:ext>
            </a:extLst>
          </p:cNvPr>
          <p:cNvSpPr>
            <a:spLocks noGrp="1"/>
          </p:cNvSpPr>
          <p:nvPr>
            <p:ph type="title"/>
          </p:nvPr>
        </p:nvSpPr>
        <p:spPr>
          <a:xfrm>
            <a:off x="838200" y="52736"/>
            <a:ext cx="5493398" cy="1141582"/>
          </a:xfrm>
        </p:spPr>
        <p:txBody>
          <a:bodyPr>
            <a:normAutofit/>
          </a:bodyPr>
          <a:lstStyle/>
          <a:p>
            <a:r>
              <a:rPr lang="en-US" sz="3200" dirty="0"/>
              <a:t>How to see what is happening in pion absorption?</a:t>
            </a:r>
          </a:p>
        </p:txBody>
      </p:sp>
      <p:sp>
        <p:nvSpPr>
          <p:cNvPr id="3" name="Content Placeholder 2">
            <a:extLst>
              <a:ext uri="{FF2B5EF4-FFF2-40B4-BE49-F238E27FC236}">
                <a16:creationId xmlns:a16="http://schemas.microsoft.com/office/drawing/2014/main" id="{82762CD9-9DAC-0EE3-AFA8-E1795B737584}"/>
              </a:ext>
            </a:extLst>
          </p:cNvPr>
          <p:cNvSpPr>
            <a:spLocks noGrp="1"/>
          </p:cNvSpPr>
          <p:nvPr>
            <p:ph idx="1"/>
          </p:nvPr>
        </p:nvSpPr>
        <p:spPr>
          <a:xfrm>
            <a:off x="838200" y="1321352"/>
            <a:ext cx="10515600" cy="4351338"/>
          </a:xfrm>
        </p:spPr>
        <p:txBody>
          <a:bodyPr>
            <a:normAutofit/>
          </a:bodyPr>
          <a:lstStyle/>
          <a:p>
            <a:r>
              <a:rPr lang="en-US" dirty="0"/>
              <a:t>The dominant mechanisms are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1AAA3AE1-FDF0-BAE9-D184-2989941F4755}"/>
              </a:ext>
            </a:extLst>
          </p:cNvPr>
          <p:cNvPicPr>
            <a:picLocks noChangeAspect="1"/>
          </p:cNvPicPr>
          <p:nvPr/>
        </p:nvPicPr>
        <p:blipFill>
          <a:blip r:embed="rId3"/>
          <a:stretch>
            <a:fillRect/>
          </a:stretch>
        </p:blipFill>
        <p:spPr>
          <a:xfrm>
            <a:off x="6493790" y="15240"/>
            <a:ext cx="5263730" cy="6571281"/>
          </a:xfrm>
          <a:prstGeom prst="rect">
            <a:avLst/>
          </a:prstGeom>
        </p:spPr>
      </p:pic>
      <p:pic>
        <p:nvPicPr>
          <p:cNvPr id="5" name="Picture 4">
            <a:extLst>
              <a:ext uri="{FF2B5EF4-FFF2-40B4-BE49-F238E27FC236}">
                <a16:creationId xmlns:a16="http://schemas.microsoft.com/office/drawing/2014/main" id="{D141194B-BD79-7E87-45B7-D6C92137202E}"/>
              </a:ext>
            </a:extLst>
          </p:cNvPr>
          <p:cNvPicPr>
            <a:picLocks noChangeAspect="1"/>
          </p:cNvPicPr>
          <p:nvPr/>
        </p:nvPicPr>
        <p:blipFill>
          <a:blip r:embed="rId4"/>
          <a:stretch>
            <a:fillRect/>
          </a:stretch>
        </p:blipFill>
        <p:spPr>
          <a:xfrm>
            <a:off x="434480" y="1690153"/>
            <a:ext cx="5897118" cy="3664638"/>
          </a:xfrm>
          <a:prstGeom prst="rect">
            <a:avLst/>
          </a:prstGeom>
        </p:spPr>
      </p:pic>
      <p:sp>
        <p:nvSpPr>
          <p:cNvPr id="6" name="TextBox 5">
            <a:extLst>
              <a:ext uri="{FF2B5EF4-FFF2-40B4-BE49-F238E27FC236}">
                <a16:creationId xmlns:a16="http://schemas.microsoft.com/office/drawing/2014/main" id="{0CACE429-789A-BF5B-BFF4-25EA485E3A15}"/>
              </a:ext>
            </a:extLst>
          </p:cNvPr>
          <p:cNvSpPr txBox="1"/>
          <p:nvPr/>
        </p:nvSpPr>
        <p:spPr>
          <a:xfrm>
            <a:off x="6331598" y="6462959"/>
            <a:ext cx="5808385" cy="369332"/>
          </a:xfrm>
          <a:prstGeom prst="rect">
            <a:avLst/>
          </a:prstGeom>
          <a:noFill/>
        </p:spPr>
        <p:txBody>
          <a:bodyPr wrap="none" rtlCol="0">
            <a:spAutoFit/>
          </a:bodyPr>
          <a:lstStyle/>
          <a:p>
            <a:r>
              <a:rPr lang="en-US" dirty="0"/>
              <a:t>Ashery and Schiffer, Ann. Rev. </a:t>
            </a:r>
            <a:r>
              <a:rPr lang="en-US" dirty="0" err="1"/>
              <a:t>Nucl</a:t>
            </a:r>
            <a:r>
              <a:rPr lang="en-US" dirty="0"/>
              <a:t>. Part. Sci, 36, 207 (1986)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846FD2-4E0C-68E6-857B-1881B52F34FF}"/>
                  </a:ext>
                </a:extLst>
              </p:cNvPr>
              <p:cNvSpPr txBox="1"/>
              <p:nvPr/>
            </p:nvSpPr>
            <p:spPr>
              <a:xfrm>
                <a:off x="838200" y="5481825"/>
                <a:ext cx="5022202" cy="1323439"/>
              </a:xfrm>
              <a:prstGeom prst="rect">
                <a:avLst/>
              </a:prstGeom>
              <a:noFill/>
            </p:spPr>
            <p:txBody>
              <a:bodyPr wrap="square" rtlCol="0">
                <a:spAutoFit/>
              </a:bodyPr>
              <a:lstStyle/>
              <a:p>
                <a:r>
                  <a:rPr lang="en-US" sz="2000" dirty="0"/>
                  <a:t>What comes out are protons and neutrons. </a:t>
                </a:r>
              </a:p>
              <a:p>
                <a:r>
                  <a:rPr lang="en-US" sz="2000" dirty="0"/>
                  <a:t>The cross section for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Δ</m:t>
                    </m:r>
                  </m:oMath>
                </a14:m>
                <a:r>
                  <a:rPr lang="en-US" sz="2000" dirty="0"/>
                  <a:t> formation is so large, it can make more sense to talk about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Δ</m:t>
                    </m:r>
                  </m:oMath>
                </a14:m>
                <a:r>
                  <a:rPr lang="en-US" sz="2000" dirty="0"/>
                  <a:t> propagation in nuclei than pion propagation.</a:t>
                </a:r>
              </a:p>
            </p:txBody>
          </p:sp>
        </mc:Choice>
        <mc:Fallback xmlns="">
          <p:sp>
            <p:nvSpPr>
              <p:cNvPr id="7" name="TextBox 6">
                <a:extLst>
                  <a:ext uri="{FF2B5EF4-FFF2-40B4-BE49-F238E27FC236}">
                    <a16:creationId xmlns:a16="http://schemas.microsoft.com/office/drawing/2014/main" id="{3D846FD2-4E0C-68E6-857B-1881B52F34FF}"/>
                  </a:ext>
                </a:extLst>
              </p:cNvPr>
              <p:cNvSpPr txBox="1">
                <a:spLocks noRot="1" noChangeAspect="1" noMove="1" noResize="1" noEditPoints="1" noAdjustHandles="1" noChangeArrowheads="1" noChangeShapeType="1" noTextEdit="1"/>
              </p:cNvSpPr>
              <p:nvPr/>
            </p:nvSpPr>
            <p:spPr>
              <a:xfrm>
                <a:off x="838200" y="5481825"/>
                <a:ext cx="5022202" cy="1323439"/>
              </a:xfrm>
              <a:prstGeom prst="rect">
                <a:avLst/>
              </a:prstGeom>
              <a:blipFill>
                <a:blip r:embed="rId5"/>
                <a:stretch>
                  <a:fillRect l="-1515" t="-1905" r="-758" b="-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705CB6-17F5-8E30-F013-85364BD5CE9C}"/>
                  </a:ext>
                </a:extLst>
              </p:cNvPr>
              <p:cNvSpPr txBox="1"/>
              <p:nvPr/>
            </p:nvSpPr>
            <p:spPr>
              <a:xfrm>
                <a:off x="990600" y="4404074"/>
                <a:ext cx="5943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rPr>
                            <m:t>+</m:t>
                          </m:r>
                        </m:sup>
                      </m:sSup>
                    </m:oMath>
                  </m:oMathPara>
                </a14:m>
                <a:endParaRPr lang="en-US" sz="2400" dirty="0"/>
              </a:p>
            </p:txBody>
          </p:sp>
        </mc:Choice>
        <mc:Fallback xmlns="">
          <p:sp>
            <p:nvSpPr>
              <p:cNvPr id="8" name="TextBox 7">
                <a:extLst>
                  <a:ext uri="{FF2B5EF4-FFF2-40B4-BE49-F238E27FC236}">
                    <a16:creationId xmlns:a16="http://schemas.microsoft.com/office/drawing/2014/main" id="{20705CB6-17F5-8E30-F013-85364BD5CE9C}"/>
                  </a:ext>
                </a:extLst>
              </p:cNvPr>
              <p:cNvSpPr txBox="1">
                <a:spLocks noRot="1" noChangeAspect="1" noMove="1" noResize="1" noEditPoints="1" noAdjustHandles="1" noChangeArrowheads="1" noChangeShapeType="1" noTextEdit="1"/>
              </p:cNvSpPr>
              <p:nvPr/>
            </p:nvSpPr>
            <p:spPr>
              <a:xfrm>
                <a:off x="990600" y="4404074"/>
                <a:ext cx="59436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EB50D5-A74E-5A70-BC1D-6E11ECC39B14}"/>
                  </a:ext>
                </a:extLst>
              </p:cNvPr>
              <p:cNvSpPr txBox="1"/>
              <p:nvPr/>
            </p:nvSpPr>
            <p:spPr>
              <a:xfrm>
                <a:off x="1152402" y="2223093"/>
                <a:ext cx="5943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oMath>
                  </m:oMathPara>
                </a14:m>
                <a:endParaRPr lang="en-US" sz="2400" dirty="0"/>
              </a:p>
            </p:txBody>
          </p:sp>
        </mc:Choice>
        <mc:Fallback xmlns="">
          <p:sp>
            <p:nvSpPr>
              <p:cNvPr id="9" name="TextBox 8">
                <a:extLst>
                  <a:ext uri="{FF2B5EF4-FFF2-40B4-BE49-F238E27FC236}">
                    <a16:creationId xmlns:a16="http://schemas.microsoft.com/office/drawing/2014/main" id="{B1EB50D5-A74E-5A70-BC1D-6E11ECC39B14}"/>
                  </a:ext>
                </a:extLst>
              </p:cNvPr>
              <p:cNvSpPr txBox="1">
                <a:spLocks noRot="1" noChangeAspect="1" noMove="1" noResize="1" noEditPoints="1" noAdjustHandles="1" noChangeArrowheads="1" noChangeShapeType="1" noTextEdit="1"/>
              </p:cNvSpPr>
              <p:nvPr/>
            </p:nvSpPr>
            <p:spPr>
              <a:xfrm>
                <a:off x="1152402" y="2223093"/>
                <a:ext cx="594360" cy="461665"/>
              </a:xfrm>
              <a:prstGeom prst="rect">
                <a:avLst/>
              </a:prstGeom>
              <a:blipFill>
                <a:blip r:embed="rId7"/>
                <a:stretch>
                  <a:fillRect b="-10811"/>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5C0DB601-EFD4-51E0-1B96-2FAEB14391FC}"/>
              </a:ext>
            </a:extLst>
          </p:cNvPr>
          <p:cNvSpPr>
            <a:spLocks noGrp="1"/>
          </p:cNvSpPr>
          <p:nvPr>
            <p:ph type="sldNum" sz="quarter" idx="12"/>
          </p:nvPr>
        </p:nvSpPr>
        <p:spPr/>
        <p:txBody>
          <a:bodyPr/>
          <a:lstStyle/>
          <a:p>
            <a:fld id="{2B0496BA-D1B9-D54B-B4DA-0669E6891D1C}" type="slidenum">
              <a:rPr lang="en-US" smtClean="0"/>
              <a:t>3</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C0C6B33-D7A5-AF86-D880-B2F203810FCA}"/>
                  </a:ext>
                </a:extLst>
              </p:cNvPr>
              <p:cNvSpPr txBox="1"/>
              <p:nvPr/>
            </p:nvSpPr>
            <p:spPr>
              <a:xfrm>
                <a:off x="2127159" y="2229928"/>
                <a:ext cx="3559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baseline="0" smtClean="0">
                          <a:latin typeface="Cambria Math" panose="02040503050406030204" pitchFamily="18" charset="0"/>
                        </a:rPr>
                        <m:t>𝑝</m:t>
                      </m:r>
                    </m:oMath>
                  </m:oMathPara>
                </a14:m>
                <a:endParaRPr lang="en-US" sz="2400" i="1" dirty="0"/>
              </a:p>
            </p:txBody>
          </p:sp>
        </mc:Choice>
        <mc:Fallback xmlns="">
          <p:sp>
            <p:nvSpPr>
              <p:cNvPr id="12" name="TextBox 11">
                <a:extLst>
                  <a:ext uri="{FF2B5EF4-FFF2-40B4-BE49-F238E27FC236}">
                    <a16:creationId xmlns:a16="http://schemas.microsoft.com/office/drawing/2014/main" id="{8C0C6B33-D7A5-AF86-D880-B2F203810FCA}"/>
                  </a:ext>
                </a:extLst>
              </p:cNvPr>
              <p:cNvSpPr txBox="1">
                <a:spLocks noRot="1" noChangeAspect="1" noMove="1" noResize="1" noEditPoints="1" noAdjustHandles="1" noChangeArrowheads="1" noChangeShapeType="1" noTextEdit="1"/>
              </p:cNvSpPr>
              <p:nvPr/>
            </p:nvSpPr>
            <p:spPr>
              <a:xfrm>
                <a:off x="2127159" y="2229928"/>
                <a:ext cx="355966" cy="461665"/>
              </a:xfrm>
              <a:prstGeom prst="rect">
                <a:avLst/>
              </a:prstGeom>
              <a:blipFill>
                <a:blip r:embed="rId8"/>
                <a:stretch>
                  <a:fillRect l="-3448" r="-3448" b="-7895"/>
                </a:stretch>
              </a:blipFill>
            </p:spPr>
            <p:txBody>
              <a:bodyPr/>
              <a:lstStyle/>
              <a:p>
                <a:r>
                  <a:rPr lang="en-US">
                    <a:noFill/>
                  </a:rPr>
                  <a:t> </a:t>
                </a:r>
              </a:p>
            </p:txBody>
          </p:sp>
        </mc:Fallback>
      </mc:AlternateContent>
    </p:spTree>
    <p:extLst>
      <p:ext uri="{BB962C8B-B14F-4D97-AF65-F5344CB8AC3E}">
        <p14:creationId xmlns:p14="http://schemas.microsoft.com/office/powerpoint/2010/main" val="167248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7D19-B3CA-54ED-7BC6-D189B1E1169D}"/>
              </a:ext>
            </a:extLst>
          </p:cNvPr>
          <p:cNvSpPr>
            <a:spLocks noGrp="1"/>
          </p:cNvSpPr>
          <p:nvPr>
            <p:ph type="title"/>
          </p:nvPr>
        </p:nvSpPr>
        <p:spPr/>
        <p:txBody>
          <a:bodyPr>
            <a:normAutofit/>
          </a:bodyPr>
          <a:lstStyle/>
          <a:p>
            <a:r>
              <a:rPr lang="en-US" sz="3200" dirty="0"/>
              <a:t>Indeed, the data show that multi-nucleon mechanisms are important in the rapidity distribution of the outgoing protons. </a:t>
            </a:r>
          </a:p>
        </p:txBody>
      </p:sp>
      <p:pic>
        <p:nvPicPr>
          <p:cNvPr id="4" name="Picture 3">
            <a:extLst>
              <a:ext uri="{FF2B5EF4-FFF2-40B4-BE49-F238E27FC236}">
                <a16:creationId xmlns:a16="http://schemas.microsoft.com/office/drawing/2014/main" id="{8460B42B-A172-E3A2-2A6B-86776015217D}"/>
              </a:ext>
            </a:extLst>
          </p:cNvPr>
          <p:cNvPicPr>
            <a:picLocks noChangeAspect="1"/>
          </p:cNvPicPr>
          <p:nvPr/>
        </p:nvPicPr>
        <p:blipFill>
          <a:blip r:embed="rId2"/>
          <a:stretch>
            <a:fillRect/>
          </a:stretch>
        </p:blipFill>
        <p:spPr>
          <a:xfrm>
            <a:off x="1527871" y="1690688"/>
            <a:ext cx="7772400" cy="3864119"/>
          </a:xfrm>
          <a:prstGeom prst="rect">
            <a:avLst/>
          </a:prstGeom>
        </p:spPr>
      </p:pic>
      <p:sp>
        <p:nvSpPr>
          <p:cNvPr id="5" name="TextBox 4">
            <a:extLst>
              <a:ext uri="{FF2B5EF4-FFF2-40B4-BE49-F238E27FC236}">
                <a16:creationId xmlns:a16="http://schemas.microsoft.com/office/drawing/2014/main" id="{A07B458E-4438-3C93-D6D2-FEBAD866588E}"/>
              </a:ext>
            </a:extLst>
          </p:cNvPr>
          <p:cNvSpPr txBox="1"/>
          <p:nvPr/>
        </p:nvSpPr>
        <p:spPr>
          <a:xfrm>
            <a:off x="683218" y="5796367"/>
            <a:ext cx="8088824" cy="830997"/>
          </a:xfrm>
          <a:prstGeom prst="rect">
            <a:avLst/>
          </a:prstGeom>
          <a:noFill/>
        </p:spPr>
        <p:txBody>
          <a:bodyPr wrap="square" rtlCol="0">
            <a:spAutoFit/>
          </a:bodyPr>
          <a:lstStyle/>
          <a:p>
            <a:r>
              <a:rPr lang="en-US" sz="2400" dirty="0"/>
              <a:t>But key to understanding this is understanding the interactions of the outgoing protons in the nucleus</a:t>
            </a:r>
          </a:p>
        </p:txBody>
      </p:sp>
      <p:sp>
        <p:nvSpPr>
          <p:cNvPr id="3" name="TextBox 2">
            <a:extLst>
              <a:ext uri="{FF2B5EF4-FFF2-40B4-BE49-F238E27FC236}">
                <a16:creationId xmlns:a16="http://schemas.microsoft.com/office/drawing/2014/main" id="{44683FBF-DC35-6747-0B69-8CB2E581CE7C}"/>
              </a:ext>
            </a:extLst>
          </p:cNvPr>
          <p:cNvSpPr txBox="1"/>
          <p:nvPr/>
        </p:nvSpPr>
        <p:spPr>
          <a:xfrm>
            <a:off x="2133600" y="1798320"/>
            <a:ext cx="3048000" cy="923330"/>
          </a:xfrm>
          <a:prstGeom prst="rect">
            <a:avLst/>
          </a:prstGeom>
          <a:noFill/>
        </p:spPr>
        <p:txBody>
          <a:bodyPr wrap="square" rtlCol="0">
            <a:spAutoFit/>
          </a:bodyPr>
          <a:lstStyle/>
          <a:p>
            <a:r>
              <a:rPr lang="en-US" dirty="0"/>
              <a:t>R. D. McKeown et al. </a:t>
            </a:r>
          </a:p>
          <a:p>
            <a:r>
              <a:rPr lang="en-US" dirty="0"/>
              <a:t>Phys. Rev. Lett. </a:t>
            </a:r>
            <a:r>
              <a:rPr lang="en-US" b="1" dirty="0"/>
              <a:t>44, </a:t>
            </a:r>
            <a:r>
              <a:rPr lang="en-US" dirty="0"/>
              <a:t>1033</a:t>
            </a:r>
          </a:p>
          <a:p>
            <a:r>
              <a:rPr lang="en-US" dirty="0"/>
              <a:t>(1980)</a:t>
            </a:r>
          </a:p>
        </p:txBody>
      </p:sp>
      <p:sp>
        <p:nvSpPr>
          <p:cNvPr id="6" name="TextBox 5">
            <a:extLst>
              <a:ext uri="{FF2B5EF4-FFF2-40B4-BE49-F238E27FC236}">
                <a16:creationId xmlns:a16="http://schemas.microsoft.com/office/drawing/2014/main" id="{505B3545-46A3-1DBE-6A84-FE64EF1B0E18}"/>
              </a:ext>
            </a:extLst>
          </p:cNvPr>
          <p:cNvSpPr txBox="1"/>
          <p:nvPr/>
        </p:nvSpPr>
        <p:spPr>
          <a:xfrm>
            <a:off x="9399209" y="2090172"/>
            <a:ext cx="2529840" cy="2677656"/>
          </a:xfrm>
          <a:prstGeom prst="rect">
            <a:avLst/>
          </a:prstGeom>
          <a:noFill/>
        </p:spPr>
        <p:txBody>
          <a:bodyPr wrap="square" rtlCol="0">
            <a:spAutoFit/>
          </a:bodyPr>
          <a:lstStyle/>
          <a:p>
            <a:r>
              <a:rPr lang="en-US" sz="2400" dirty="0"/>
              <a:t>The number of nucleons participating in absorption seem to be similar for positive and negative </a:t>
            </a:r>
            <a:r>
              <a:rPr lang="en-US" sz="2400" dirty="0" err="1"/>
              <a:t>pions</a:t>
            </a:r>
            <a:r>
              <a:rPr lang="en-US" sz="2400" dirty="0"/>
              <a:t>. </a:t>
            </a:r>
          </a:p>
        </p:txBody>
      </p:sp>
      <p:sp>
        <p:nvSpPr>
          <p:cNvPr id="7" name="Slide Number Placeholder 6">
            <a:extLst>
              <a:ext uri="{FF2B5EF4-FFF2-40B4-BE49-F238E27FC236}">
                <a16:creationId xmlns:a16="http://schemas.microsoft.com/office/drawing/2014/main" id="{0AB455FE-CD1D-E879-A867-51727F5EAAA1}"/>
              </a:ext>
            </a:extLst>
          </p:cNvPr>
          <p:cNvSpPr>
            <a:spLocks noGrp="1"/>
          </p:cNvSpPr>
          <p:nvPr>
            <p:ph type="sldNum" sz="quarter" idx="12"/>
          </p:nvPr>
        </p:nvSpPr>
        <p:spPr/>
        <p:txBody>
          <a:bodyPr/>
          <a:lstStyle/>
          <a:p>
            <a:fld id="{2B0496BA-D1B9-D54B-B4DA-0669E6891D1C}" type="slidenum">
              <a:rPr lang="en-US" smtClean="0"/>
              <a:t>4</a:t>
            </a:fld>
            <a:endParaRPr lang="en-US"/>
          </a:p>
        </p:txBody>
      </p:sp>
    </p:spTree>
    <p:extLst>
      <p:ext uri="{BB962C8B-B14F-4D97-AF65-F5344CB8AC3E}">
        <p14:creationId xmlns:p14="http://schemas.microsoft.com/office/powerpoint/2010/main" val="235103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CB5D-35E3-C204-6341-8A1A3A0D3706}"/>
              </a:ext>
            </a:extLst>
          </p:cNvPr>
          <p:cNvSpPr>
            <a:spLocks noGrp="1"/>
          </p:cNvSpPr>
          <p:nvPr>
            <p:ph type="title"/>
          </p:nvPr>
        </p:nvSpPr>
        <p:spPr>
          <a:xfrm>
            <a:off x="838200" y="151567"/>
            <a:ext cx="10515600" cy="704258"/>
          </a:xfrm>
        </p:spPr>
        <p:txBody>
          <a:bodyPr/>
          <a:lstStyle/>
          <a:p>
            <a:r>
              <a:rPr lang="en-US" dirty="0"/>
              <a:t>There was an apparent conflict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F9E8C0-A1F2-93B9-D75F-280826C66CB9}"/>
                  </a:ext>
                </a:extLst>
              </p:cNvPr>
              <p:cNvSpPr>
                <a:spLocks noGrp="1"/>
              </p:cNvSpPr>
              <p:nvPr>
                <p:ph idx="1"/>
              </p:nvPr>
            </p:nvSpPr>
            <p:spPr>
              <a:xfrm>
                <a:off x="838200" y="1069384"/>
                <a:ext cx="10515600" cy="5469528"/>
              </a:xfrm>
            </p:spPr>
            <p:txBody>
              <a:bodyPr>
                <a:normAutofit fontScale="92500" lnSpcReduction="20000"/>
              </a:bodyPr>
              <a:lstStyle/>
              <a:p>
                <a:r>
                  <a:rPr lang="en-US" dirty="0"/>
                  <a:t>Contemporaneous intranuclear cascade calculations used a proton mean free path of</a:t>
                </a:r>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𝜌</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𝑝𝑝</m:t>
                            </m:r>
                          </m:sub>
                        </m:sSub>
                      </m:den>
                    </m:f>
                    <m:r>
                      <a:rPr lang="en-US" b="0" i="1" smtClean="0">
                        <a:latin typeface="Cambria Math" panose="02040503050406030204" pitchFamily="18" charset="0"/>
                        <a:ea typeface="Cambria Math" panose="02040503050406030204" pitchFamily="18" charset="0"/>
                      </a:rPr>
                      <m:t>  ~ 2 </m:t>
                    </m:r>
                    <m:r>
                      <a:rPr lang="en-US" b="0" i="1" smtClean="0">
                        <a:latin typeface="Cambria Math" panose="02040503050406030204" pitchFamily="18" charset="0"/>
                        <a:ea typeface="Cambria Math" panose="02040503050406030204" pitchFamily="18" charset="0"/>
                      </a:rPr>
                      <m:t>𝑓𝑚</m:t>
                    </m:r>
                  </m:oMath>
                </a14:m>
                <a:endParaRPr lang="en-US" dirty="0"/>
              </a:p>
              <a:p>
                <a:pPr marL="0" indent="0">
                  <a:buNone/>
                </a:pPr>
                <a:endParaRPr lang="en-US" dirty="0"/>
              </a:p>
              <a:p>
                <a:r>
                  <a:rPr lang="en-US" dirty="0"/>
                  <a:t>Optical Model analyses for 150-200 MeV proton </a:t>
                </a:r>
                <a:r>
                  <a:rPr lang="en-US" dirty="0" err="1"/>
                  <a:t>scatterin</a:t>
                </a:r>
                <a:r>
                  <a:rPr lang="en-US" dirty="0"/>
                  <a:t> gave 5-7 fm. </a:t>
                </a:r>
              </a:p>
              <a:p>
                <a:pPr marL="0" indent="0">
                  <a:buNone/>
                </a:pPr>
                <a:r>
                  <a:rPr lang="en-US" dirty="0"/>
                  <a:t>	Schwandt, </a:t>
                </a:r>
                <a:r>
                  <a:rPr lang="en-US" i="1" dirty="0">
                    <a:latin typeface="+mj-lt"/>
                  </a:rPr>
                  <a:t>The Interaction between Medium Energy Nucleons in Nuclei, 	</a:t>
                </a:r>
                <a:r>
                  <a:rPr lang="en-US" dirty="0">
                    <a:latin typeface="+mj-lt"/>
                  </a:rPr>
                  <a:t>edited by H.O Meyer (AIP, New York, 1982) 89. </a:t>
                </a:r>
                <a:endParaRPr lang="en-US" i="1" dirty="0">
                  <a:latin typeface="+mj-lt"/>
                </a:endParaRPr>
              </a:p>
              <a:p>
                <a:pPr marL="0" indent="0">
                  <a:buNone/>
                </a:pPr>
                <a:r>
                  <a:rPr lang="en-US" dirty="0"/>
                  <a:t>	</a:t>
                </a:r>
              </a:p>
              <a:p>
                <a:pPr marL="0" indent="0">
                  <a:buNone/>
                </a:pPr>
                <a:r>
                  <a:rPr lang="en-US" dirty="0"/>
                  <a:t>The resolution of this involves the non-locality of the NN interaction</a:t>
                </a:r>
              </a:p>
              <a:p>
                <a:pPr marL="0" indent="0">
                  <a:buNone/>
                </a:pPr>
                <a:r>
                  <a:rPr lang="en-US" dirty="0"/>
                  <a:t>Negele and Yazaki, Phys. Rev. Lett </a:t>
                </a:r>
                <a:r>
                  <a:rPr lang="en-US" b="1" dirty="0"/>
                  <a:t>47</a:t>
                </a:r>
                <a:r>
                  <a:rPr lang="en-US" dirty="0"/>
                  <a:t>, 71 (1981)</a:t>
                </a:r>
              </a:p>
              <a:p>
                <a:pPr marL="0" indent="0">
                  <a:buNone/>
                </a:pPr>
                <a:r>
                  <a:rPr lang="en-US" dirty="0" err="1"/>
                  <a:t>Fantoni</a:t>
                </a:r>
                <a:r>
                  <a:rPr lang="en-US" dirty="0"/>
                  <a:t>, </a:t>
                </a:r>
                <a:r>
                  <a:rPr lang="en-US" dirty="0" err="1"/>
                  <a:t>Friman</a:t>
                </a:r>
                <a:r>
                  <a:rPr lang="en-US" dirty="0"/>
                  <a:t> and </a:t>
                </a:r>
                <a:r>
                  <a:rPr lang="en-US" dirty="0" err="1"/>
                  <a:t>Pandharipande</a:t>
                </a:r>
                <a:r>
                  <a:rPr lang="en-US" dirty="0"/>
                  <a:t>, Phys. Lett. B </a:t>
                </a:r>
                <a:r>
                  <a:rPr lang="en-US" b="1" dirty="0"/>
                  <a:t>104</a:t>
                </a:r>
                <a:r>
                  <a:rPr lang="en-US" dirty="0"/>
                  <a:t>, 89 (1981)</a:t>
                </a:r>
              </a:p>
              <a:p>
                <a:pPr marL="0" indent="0">
                  <a:buNone/>
                </a:pPr>
                <a:r>
                  <a:rPr lang="en-US" dirty="0" err="1"/>
                  <a:t>Pandharipande</a:t>
                </a:r>
                <a:r>
                  <a:rPr lang="en-US" dirty="0"/>
                  <a:t> and Pieper, Phys. Rev. C </a:t>
                </a:r>
                <a:r>
                  <a:rPr lang="en-US" b="1" dirty="0"/>
                  <a:t>45</a:t>
                </a:r>
                <a:r>
                  <a:rPr lang="en-US" dirty="0"/>
                  <a:t>, 791 (1992)</a:t>
                </a:r>
              </a:p>
              <a:p>
                <a:pPr marL="0" indent="0">
                  <a:buNone/>
                </a:pPr>
                <a:r>
                  <a:rPr lang="en-US" dirty="0"/>
                  <a:t>But see also Kelly, Phys. Rev. C </a:t>
                </a:r>
                <a:r>
                  <a:rPr lang="en-US" b="1" dirty="0"/>
                  <a:t>54</a:t>
                </a:r>
                <a:r>
                  <a:rPr lang="en-US" dirty="0"/>
                  <a:t>, 2547 (1996)</a:t>
                </a:r>
              </a:p>
            </p:txBody>
          </p:sp>
        </mc:Choice>
        <mc:Fallback>
          <p:sp>
            <p:nvSpPr>
              <p:cNvPr id="3" name="Content Placeholder 2">
                <a:extLst>
                  <a:ext uri="{FF2B5EF4-FFF2-40B4-BE49-F238E27FC236}">
                    <a16:creationId xmlns:a16="http://schemas.microsoft.com/office/drawing/2014/main" id="{2BF9E8C0-A1F2-93B9-D75F-280826C66CB9}"/>
                  </a:ext>
                </a:extLst>
              </p:cNvPr>
              <p:cNvSpPr>
                <a:spLocks noGrp="1" noRot="1" noChangeAspect="1" noMove="1" noResize="1" noEditPoints="1" noAdjustHandles="1" noChangeArrowheads="1" noChangeShapeType="1" noTextEdit="1"/>
              </p:cNvSpPr>
              <p:nvPr>
                <p:ph idx="1"/>
              </p:nvPr>
            </p:nvSpPr>
            <p:spPr>
              <a:xfrm>
                <a:off x="838200" y="1069384"/>
                <a:ext cx="10515600" cy="5469528"/>
              </a:xfrm>
              <a:blipFill>
                <a:blip r:embed="rId2"/>
                <a:stretch>
                  <a:fillRect l="-1086" t="-2778" r="-14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E1D67F-1F2C-D190-9774-AA56DF2CCB8A}"/>
              </a:ext>
            </a:extLst>
          </p:cNvPr>
          <p:cNvSpPr>
            <a:spLocks noGrp="1"/>
          </p:cNvSpPr>
          <p:nvPr>
            <p:ph type="sldNum" sz="quarter" idx="12"/>
          </p:nvPr>
        </p:nvSpPr>
        <p:spPr/>
        <p:txBody>
          <a:bodyPr/>
          <a:lstStyle/>
          <a:p>
            <a:fld id="{2B0496BA-D1B9-D54B-B4DA-0669E6891D1C}" type="slidenum">
              <a:rPr lang="en-US" smtClean="0"/>
              <a:t>5</a:t>
            </a:fld>
            <a:endParaRPr lang="en-US"/>
          </a:p>
        </p:txBody>
      </p:sp>
    </p:spTree>
    <p:extLst>
      <p:ext uri="{BB962C8B-B14F-4D97-AF65-F5344CB8AC3E}">
        <p14:creationId xmlns:p14="http://schemas.microsoft.com/office/powerpoint/2010/main" val="20781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B0FE-0172-50B8-6B74-5C33E36BFBE7}"/>
              </a:ext>
            </a:extLst>
          </p:cNvPr>
          <p:cNvSpPr>
            <a:spLocks noGrp="1"/>
          </p:cNvSpPr>
          <p:nvPr>
            <p:ph type="title"/>
          </p:nvPr>
        </p:nvSpPr>
        <p:spPr>
          <a:xfrm>
            <a:off x="838200" y="136525"/>
            <a:ext cx="10515600" cy="1325563"/>
          </a:xfrm>
        </p:spPr>
        <p:txBody>
          <a:bodyPr>
            <a:normAutofit fontScale="90000"/>
          </a:bodyPr>
          <a:lstStyle/>
          <a:p>
            <a:r>
              <a:rPr lang="en-US" sz="3200" dirty="0"/>
              <a:t>Ralph </a:t>
            </a:r>
            <a:r>
              <a:rPr lang="en-US" sz="3200" dirty="0" err="1"/>
              <a:t>Segel</a:t>
            </a:r>
            <a:r>
              <a:rPr lang="en-US" sz="3200" dirty="0"/>
              <a:t> and I set out to measure this mean free path in a simple macroscopic way using electron scattering and the (e, </a:t>
            </a:r>
            <a:r>
              <a:rPr lang="en-US" sz="3200" dirty="0" err="1"/>
              <a:t>e’p</a:t>
            </a:r>
            <a:r>
              <a:rPr lang="en-US" sz="3200" dirty="0"/>
              <a:t>) reaction,</a:t>
            </a:r>
          </a:p>
        </p:txBody>
      </p:sp>
      <p:sp>
        <p:nvSpPr>
          <p:cNvPr id="3" name="Oval 2">
            <a:extLst>
              <a:ext uri="{FF2B5EF4-FFF2-40B4-BE49-F238E27FC236}">
                <a16:creationId xmlns:a16="http://schemas.microsoft.com/office/drawing/2014/main" id="{2C33F1FC-3FEF-0E3F-F891-9B3C131D978F}"/>
              </a:ext>
            </a:extLst>
          </p:cNvPr>
          <p:cNvSpPr/>
          <p:nvPr/>
        </p:nvSpPr>
        <p:spPr>
          <a:xfrm flipH="1" flipV="1">
            <a:off x="5098941" y="1690686"/>
            <a:ext cx="5238427" cy="51673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A385F27-5EEA-F26D-0ABA-18378249CCBB}"/>
              </a:ext>
            </a:extLst>
          </p:cNvPr>
          <p:cNvSpPr/>
          <p:nvPr/>
        </p:nvSpPr>
        <p:spPr>
          <a:xfrm>
            <a:off x="5827363" y="2390613"/>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926E9E0-0515-2692-8038-1DEDC5EB24CB}"/>
              </a:ext>
            </a:extLst>
          </p:cNvPr>
          <p:cNvSpPr/>
          <p:nvPr/>
        </p:nvSpPr>
        <p:spPr>
          <a:xfrm>
            <a:off x="7511510" y="2194145"/>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FF7A4E-7633-B194-25C2-9B6765516C65}"/>
              </a:ext>
            </a:extLst>
          </p:cNvPr>
          <p:cNvSpPr/>
          <p:nvPr/>
        </p:nvSpPr>
        <p:spPr>
          <a:xfrm>
            <a:off x="6411130" y="3508313"/>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A246C64-92D8-C795-C73B-A8B7A325E356}"/>
              </a:ext>
            </a:extLst>
          </p:cNvPr>
          <p:cNvSpPr/>
          <p:nvPr/>
        </p:nvSpPr>
        <p:spPr>
          <a:xfrm>
            <a:off x="8729420" y="3235954"/>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710152-216C-61D2-5B58-8438A113800E}"/>
              </a:ext>
            </a:extLst>
          </p:cNvPr>
          <p:cNvSpPr/>
          <p:nvPr/>
        </p:nvSpPr>
        <p:spPr>
          <a:xfrm>
            <a:off x="5620718" y="4663962"/>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569E03-BC6C-80C2-559C-7CF4D68AFBFB}"/>
              </a:ext>
            </a:extLst>
          </p:cNvPr>
          <p:cNvSpPr/>
          <p:nvPr/>
        </p:nvSpPr>
        <p:spPr>
          <a:xfrm>
            <a:off x="7324242" y="4526072"/>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896643-1763-293C-7C25-7A6F1F2DE3DC}"/>
              </a:ext>
            </a:extLst>
          </p:cNvPr>
          <p:cNvSpPr/>
          <p:nvPr/>
        </p:nvSpPr>
        <p:spPr>
          <a:xfrm>
            <a:off x="8729420" y="4648120"/>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7F3BE8-8164-FA9A-F37A-F5E2FE5B3529}"/>
              </a:ext>
            </a:extLst>
          </p:cNvPr>
          <p:cNvSpPr/>
          <p:nvPr/>
        </p:nvSpPr>
        <p:spPr>
          <a:xfrm>
            <a:off x="7025252" y="5637506"/>
            <a:ext cx="1100380" cy="1038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CE9ACD7-E160-08DE-611D-307B35122E44}"/>
              </a:ext>
            </a:extLst>
          </p:cNvPr>
          <p:cNvCxnSpPr>
            <a:cxnSpLocks/>
          </p:cNvCxnSpPr>
          <p:nvPr/>
        </p:nvCxnSpPr>
        <p:spPr>
          <a:xfrm flipV="1">
            <a:off x="3115159" y="4128925"/>
            <a:ext cx="3357321" cy="417775"/>
          </a:xfrm>
          <a:prstGeom prst="line">
            <a:avLst/>
          </a:prstGeom>
          <a:ln w="50800">
            <a:solidFill>
              <a:schemeClr val="accent1"/>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D3C9EA-4D49-1888-9726-2F0F20E98248}"/>
              </a:ext>
            </a:extLst>
          </p:cNvPr>
          <p:cNvCxnSpPr>
            <a:cxnSpLocks/>
          </p:cNvCxnSpPr>
          <p:nvPr/>
        </p:nvCxnSpPr>
        <p:spPr>
          <a:xfrm flipV="1">
            <a:off x="838200" y="4526072"/>
            <a:ext cx="2330557" cy="1838253"/>
          </a:xfrm>
          <a:prstGeom prst="line">
            <a:avLst/>
          </a:prstGeom>
          <a:ln w="50800">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B1D63F-7765-6A2C-43C7-FECAC21CEF30}"/>
              </a:ext>
            </a:extLst>
          </p:cNvPr>
          <p:cNvCxnSpPr>
            <a:cxnSpLocks/>
          </p:cNvCxnSpPr>
          <p:nvPr/>
        </p:nvCxnSpPr>
        <p:spPr>
          <a:xfrm flipH="1" flipV="1">
            <a:off x="2263397" y="2331928"/>
            <a:ext cx="851762" cy="2214772"/>
          </a:xfrm>
          <a:prstGeom prst="line">
            <a:avLst/>
          </a:prstGeom>
          <a:ln w="50800">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E59BD8-9830-9FE3-09DE-726D980CCE8F}"/>
              </a:ext>
            </a:extLst>
          </p:cNvPr>
          <p:cNvSpPr txBox="1"/>
          <p:nvPr/>
        </p:nvSpPr>
        <p:spPr>
          <a:xfrm>
            <a:off x="558438" y="5512484"/>
            <a:ext cx="388248" cy="584775"/>
          </a:xfrm>
          <a:prstGeom prst="rect">
            <a:avLst/>
          </a:prstGeom>
          <a:noFill/>
        </p:spPr>
        <p:txBody>
          <a:bodyPr wrap="none" rtlCol="0">
            <a:spAutoFit/>
          </a:bodyPr>
          <a:lstStyle/>
          <a:p>
            <a:r>
              <a:rPr lang="en-US" sz="3200" dirty="0"/>
              <a:t>e</a:t>
            </a:r>
          </a:p>
        </p:txBody>
      </p:sp>
      <p:sp>
        <p:nvSpPr>
          <p:cNvPr id="24" name="TextBox 23">
            <a:extLst>
              <a:ext uri="{FF2B5EF4-FFF2-40B4-BE49-F238E27FC236}">
                <a16:creationId xmlns:a16="http://schemas.microsoft.com/office/drawing/2014/main" id="{2A62D741-7EFB-57A3-8309-C8D72985F3FA}"/>
              </a:ext>
            </a:extLst>
          </p:cNvPr>
          <p:cNvSpPr txBox="1"/>
          <p:nvPr/>
        </p:nvSpPr>
        <p:spPr>
          <a:xfrm>
            <a:off x="1605470" y="2713338"/>
            <a:ext cx="490840" cy="584775"/>
          </a:xfrm>
          <a:prstGeom prst="rect">
            <a:avLst/>
          </a:prstGeom>
          <a:noFill/>
        </p:spPr>
        <p:txBody>
          <a:bodyPr wrap="none" rtlCol="0">
            <a:spAutoFit/>
          </a:bodyPr>
          <a:lstStyle/>
          <a:p>
            <a:r>
              <a:rPr lang="en-US" sz="3200" dirty="0"/>
              <a:t>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0BEF32D-70BD-CF27-1648-E431A30ECA1B}"/>
                  </a:ext>
                </a:extLst>
              </p:cNvPr>
              <p:cNvSpPr txBox="1"/>
              <p:nvPr/>
            </p:nvSpPr>
            <p:spPr>
              <a:xfrm>
                <a:off x="4427348" y="3508313"/>
                <a:ext cx="835781"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200" i="1" smtClean="0">
                          <a:latin typeface="Cambria Math" panose="02040503050406030204" pitchFamily="18" charset="0"/>
                          <a:ea typeface="Cambria Math" panose="02040503050406030204" pitchFamily="18" charset="0"/>
                        </a:rPr>
                        <m:t>𝛾</m:t>
                      </m:r>
                    </m:oMath>
                  </m:oMathPara>
                </a14:m>
                <a:endParaRPr lang="en-US" sz="4200" dirty="0"/>
              </a:p>
            </p:txBody>
          </p:sp>
        </mc:Choice>
        <mc:Fallback xmlns="">
          <p:sp>
            <p:nvSpPr>
              <p:cNvPr id="25" name="TextBox 24">
                <a:extLst>
                  <a:ext uri="{FF2B5EF4-FFF2-40B4-BE49-F238E27FC236}">
                    <a16:creationId xmlns:a16="http://schemas.microsoft.com/office/drawing/2014/main" id="{C0BEF32D-70BD-CF27-1648-E431A30ECA1B}"/>
                  </a:ext>
                </a:extLst>
              </p:cNvPr>
              <p:cNvSpPr txBox="1">
                <a:spLocks noRot="1" noChangeAspect="1" noMove="1" noResize="1" noEditPoints="1" noAdjustHandles="1" noChangeArrowheads="1" noChangeShapeType="1" noTextEdit="1"/>
              </p:cNvSpPr>
              <p:nvPr/>
            </p:nvSpPr>
            <p:spPr>
              <a:xfrm>
                <a:off x="4427348" y="3508313"/>
                <a:ext cx="835781" cy="738664"/>
              </a:xfrm>
              <a:prstGeom prst="rect">
                <a:avLst/>
              </a:prstGeom>
              <a:blipFill>
                <a:blip r:embed="rId2"/>
                <a:stretch>
                  <a:fillRect b="-11864"/>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2B10FB54-ADBA-293E-7EEB-9757D36CD79B}"/>
              </a:ext>
            </a:extLst>
          </p:cNvPr>
          <p:cNvCxnSpPr>
            <a:cxnSpLocks/>
            <a:endCxn id="7" idx="2"/>
          </p:cNvCxnSpPr>
          <p:nvPr/>
        </p:nvCxnSpPr>
        <p:spPr>
          <a:xfrm flipV="1">
            <a:off x="7435635" y="3755148"/>
            <a:ext cx="1293785" cy="180227"/>
          </a:xfrm>
          <a:prstGeom prst="line">
            <a:avLst/>
          </a:prstGeom>
          <a:ln w="203200" cmpd="tri">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83B0EFF5-F563-44DB-187A-8D14D26275A4}"/>
              </a:ext>
            </a:extLst>
          </p:cNvPr>
          <p:cNvSpPr>
            <a:spLocks noGrp="1"/>
          </p:cNvSpPr>
          <p:nvPr>
            <p:ph type="sldNum" sz="quarter" idx="12"/>
          </p:nvPr>
        </p:nvSpPr>
        <p:spPr/>
        <p:txBody>
          <a:bodyPr/>
          <a:lstStyle/>
          <a:p>
            <a:fld id="{2B0496BA-D1B9-D54B-B4DA-0669E6891D1C}" type="slidenum">
              <a:rPr lang="en-US" smtClean="0"/>
              <a:t>6</a:t>
            </a:fld>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93A83F-A01A-F4A7-1C48-63D8BB473026}"/>
                  </a:ext>
                </a:extLst>
              </p:cNvPr>
              <p:cNvSpPr txBox="1"/>
              <p:nvPr/>
            </p:nvSpPr>
            <p:spPr>
              <a:xfrm>
                <a:off x="2893069" y="6239178"/>
                <a:ext cx="276311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&lt;</m:t>
                      </m:r>
                      <m:r>
                        <a:rPr lang="en-US" sz="2800" b="0" i="1" smtClean="0">
                          <a:latin typeface="Cambria Math" panose="02040503050406030204" pitchFamily="18" charset="0"/>
                          <a:ea typeface="Cambria Math" panose="02040503050406030204" pitchFamily="18" charset="0"/>
                        </a:rPr>
                        <m:t>𝐿</m:t>
                      </m:r>
                      <m:r>
                        <a:rPr lang="en-US" sz="2800" b="0" i="1" smtClean="0">
                          <a:latin typeface="Cambria Math" panose="02040503050406030204" pitchFamily="18" charset="0"/>
                          <a:ea typeface="Cambria Math" panose="02040503050406030204" pitchFamily="18" charset="0"/>
                        </a:rPr>
                        <m:t>&gt; ≈</m:t>
                      </m:r>
                      <m:r>
                        <a:rPr lang="en-US" sz="2800" b="0" i="1" smtClean="0">
                          <a:latin typeface="Cambria Math" panose="02040503050406030204" pitchFamily="18" charset="0"/>
                          <a:ea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/2</m:t>
                      </m:r>
                    </m:oMath>
                  </m:oMathPara>
                </a14:m>
                <a:endParaRPr lang="en-US" sz="2800" dirty="0"/>
              </a:p>
            </p:txBody>
          </p:sp>
        </mc:Choice>
        <mc:Fallback xmlns="">
          <p:sp>
            <p:nvSpPr>
              <p:cNvPr id="14" name="TextBox 13">
                <a:extLst>
                  <a:ext uri="{FF2B5EF4-FFF2-40B4-BE49-F238E27FC236}">
                    <a16:creationId xmlns:a16="http://schemas.microsoft.com/office/drawing/2014/main" id="{9993A83F-A01A-F4A7-1C48-63D8BB473026}"/>
                  </a:ext>
                </a:extLst>
              </p:cNvPr>
              <p:cNvSpPr txBox="1">
                <a:spLocks noRot="1" noChangeAspect="1" noMove="1" noResize="1" noEditPoints="1" noAdjustHandles="1" noChangeArrowheads="1" noChangeShapeType="1" noTextEdit="1"/>
              </p:cNvSpPr>
              <p:nvPr/>
            </p:nvSpPr>
            <p:spPr>
              <a:xfrm>
                <a:off x="2893069" y="6239178"/>
                <a:ext cx="2763113" cy="430887"/>
              </a:xfrm>
              <a:prstGeom prst="rect">
                <a:avLst/>
              </a:prstGeom>
              <a:blipFill>
                <a:blip r:embed="rId3"/>
                <a:stretch>
                  <a:fillRect t="-8571" b="-34286"/>
                </a:stretch>
              </a:blipFill>
            </p:spPr>
            <p:txBody>
              <a:bodyPr/>
              <a:lstStyle/>
              <a:p>
                <a:r>
                  <a:rPr lang="en-US">
                    <a:noFill/>
                  </a:rPr>
                  <a:t> </a:t>
                </a:r>
              </a:p>
            </p:txBody>
          </p:sp>
        </mc:Fallback>
      </mc:AlternateContent>
    </p:spTree>
    <p:extLst>
      <p:ext uri="{BB962C8B-B14F-4D97-AF65-F5344CB8AC3E}">
        <p14:creationId xmlns:p14="http://schemas.microsoft.com/office/powerpoint/2010/main" val="150127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704E-F716-96E0-80CF-490CC298D97E}"/>
              </a:ext>
            </a:extLst>
          </p:cNvPr>
          <p:cNvSpPr>
            <a:spLocks noGrp="1"/>
          </p:cNvSpPr>
          <p:nvPr>
            <p:ph type="title"/>
          </p:nvPr>
        </p:nvSpPr>
        <p:spPr>
          <a:xfrm>
            <a:off x="232475" y="0"/>
            <a:ext cx="11763213" cy="825971"/>
          </a:xfrm>
        </p:spPr>
        <p:txBody>
          <a:bodyPr>
            <a:normAutofit/>
          </a:bodyPr>
          <a:lstStyle/>
          <a:p>
            <a:r>
              <a:rPr lang="en-US" sz="3200" dirty="0"/>
              <a:t>The singles electron spectrum in dominated by </a:t>
            </a:r>
            <a:r>
              <a:rPr lang="en-US" sz="3200" dirty="0" err="1"/>
              <a:t>quasifree</a:t>
            </a:r>
            <a:r>
              <a:rPr lang="en-US" sz="3200" dirty="0"/>
              <a:t> scattering.</a:t>
            </a:r>
          </a:p>
        </p:txBody>
      </p:sp>
      <p:pic>
        <p:nvPicPr>
          <p:cNvPr id="3" name="Picture 2">
            <a:extLst>
              <a:ext uri="{FF2B5EF4-FFF2-40B4-BE49-F238E27FC236}">
                <a16:creationId xmlns:a16="http://schemas.microsoft.com/office/drawing/2014/main" id="{4B479EDA-3E96-B57F-098D-50C6ED9926FD}"/>
              </a:ext>
            </a:extLst>
          </p:cNvPr>
          <p:cNvPicPr>
            <a:picLocks noChangeAspect="1"/>
          </p:cNvPicPr>
          <p:nvPr/>
        </p:nvPicPr>
        <p:blipFill>
          <a:blip r:embed="rId2"/>
          <a:stretch>
            <a:fillRect/>
          </a:stretch>
        </p:blipFill>
        <p:spPr>
          <a:xfrm>
            <a:off x="-49730" y="644552"/>
            <a:ext cx="3535053" cy="6218009"/>
          </a:xfrm>
          <a:prstGeom prst="rect">
            <a:avLst/>
          </a:prstGeom>
        </p:spPr>
      </p:pic>
      <p:pic>
        <p:nvPicPr>
          <p:cNvPr id="4" name="Picture 3">
            <a:extLst>
              <a:ext uri="{FF2B5EF4-FFF2-40B4-BE49-F238E27FC236}">
                <a16:creationId xmlns:a16="http://schemas.microsoft.com/office/drawing/2014/main" id="{38CC1BAE-686E-2A2F-4DE1-E978655168CA}"/>
              </a:ext>
            </a:extLst>
          </p:cNvPr>
          <p:cNvPicPr>
            <a:picLocks noChangeAspect="1"/>
          </p:cNvPicPr>
          <p:nvPr/>
        </p:nvPicPr>
        <p:blipFill>
          <a:blip r:embed="rId3"/>
          <a:stretch>
            <a:fillRect/>
          </a:stretch>
        </p:blipFill>
        <p:spPr>
          <a:xfrm>
            <a:off x="6848098" y="624504"/>
            <a:ext cx="5147590" cy="6353038"/>
          </a:xfrm>
          <a:prstGeom prst="rect">
            <a:avLst/>
          </a:prstGeom>
        </p:spPr>
      </p:pic>
      <p:sp>
        <p:nvSpPr>
          <p:cNvPr id="5" name="TextBox 4">
            <a:extLst>
              <a:ext uri="{FF2B5EF4-FFF2-40B4-BE49-F238E27FC236}">
                <a16:creationId xmlns:a16="http://schemas.microsoft.com/office/drawing/2014/main" id="{B0FA1E32-8BB6-0804-D069-3645943BDEDE}"/>
              </a:ext>
            </a:extLst>
          </p:cNvPr>
          <p:cNvSpPr txBox="1"/>
          <p:nvPr/>
        </p:nvSpPr>
        <p:spPr>
          <a:xfrm>
            <a:off x="3657600" y="991892"/>
            <a:ext cx="3190498" cy="1708160"/>
          </a:xfrm>
          <a:prstGeom prst="rect">
            <a:avLst/>
          </a:prstGeom>
          <a:noFill/>
        </p:spPr>
        <p:txBody>
          <a:bodyPr wrap="square" rtlCol="0">
            <a:spAutoFit/>
          </a:bodyPr>
          <a:lstStyle/>
          <a:p>
            <a:r>
              <a:rPr lang="en-US" sz="3500" dirty="0">
                <a:solidFill>
                  <a:schemeClr val="accent1"/>
                </a:solidFill>
              </a:rPr>
              <a:t>Garino et al. </a:t>
            </a:r>
            <a:r>
              <a:rPr lang="en-US" sz="3500" dirty="0"/>
              <a:t>Phys. Rev. C </a:t>
            </a:r>
            <a:r>
              <a:rPr lang="en-US" sz="3500" b="1" dirty="0"/>
              <a:t>45</a:t>
            </a:r>
            <a:r>
              <a:rPr lang="en-US" sz="3500" dirty="0"/>
              <a:t>, 780 (1992)</a:t>
            </a:r>
          </a:p>
        </p:txBody>
      </p:sp>
      <p:sp>
        <p:nvSpPr>
          <p:cNvPr id="6" name="TextBox 5">
            <a:extLst>
              <a:ext uri="{FF2B5EF4-FFF2-40B4-BE49-F238E27FC236}">
                <a16:creationId xmlns:a16="http://schemas.microsoft.com/office/drawing/2014/main" id="{AB089856-85E7-6393-9CB8-0B5FF4E7A763}"/>
              </a:ext>
            </a:extLst>
          </p:cNvPr>
          <p:cNvSpPr txBox="1"/>
          <p:nvPr/>
        </p:nvSpPr>
        <p:spPr>
          <a:xfrm>
            <a:off x="3748654" y="3816865"/>
            <a:ext cx="3190498" cy="1708160"/>
          </a:xfrm>
          <a:prstGeom prst="rect">
            <a:avLst/>
          </a:prstGeom>
          <a:noFill/>
        </p:spPr>
        <p:txBody>
          <a:bodyPr wrap="square" rtlCol="0">
            <a:spAutoFit/>
          </a:bodyPr>
          <a:lstStyle/>
          <a:p>
            <a:r>
              <a:rPr lang="en-US" sz="3500" dirty="0"/>
              <a:t>The mean free path is indeed long </a:t>
            </a:r>
          </a:p>
        </p:txBody>
      </p:sp>
      <p:sp>
        <p:nvSpPr>
          <p:cNvPr id="7" name="Slide Number Placeholder 6">
            <a:extLst>
              <a:ext uri="{FF2B5EF4-FFF2-40B4-BE49-F238E27FC236}">
                <a16:creationId xmlns:a16="http://schemas.microsoft.com/office/drawing/2014/main" id="{75D91FA5-7B4F-B6C1-DD57-7A8C2CA10ECE}"/>
              </a:ext>
            </a:extLst>
          </p:cNvPr>
          <p:cNvSpPr>
            <a:spLocks noGrp="1"/>
          </p:cNvSpPr>
          <p:nvPr>
            <p:ph type="sldNum" sz="quarter" idx="12"/>
          </p:nvPr>
        </p:nvSpPr>
        <p:spPr/>
        <p:txBody>
          <a:bodyPr/>
          <a:lstStyle/>
          <a:p>
            <a:fld id="{2B0496BA-D1B9-D54B-B4DA-0669E6891D1C}" type="slidenum">
              <a:rPr lang="en-US" smtClean="0"/>
              <a:t>7</a:t>
            </a:fld>
            <a:endParaRPr lang="en-US"/>
          </a:p>
        </p:txBody>
      </p:sp>
    </p:spTree>
    <p:extLst>
      <p:ext uri="{BB962C8B-B14F-4D97-AF65-F5344CB8AC3E}">
        <p14:creationId xmlns:p14="http://schemas.microsoft.com/office/powerpoint/2010/main" val="218872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80FC-D331-47E3-BA6F-32DD2F5056FB}"/>
              </a:ext>
            </a:extLst>
          </p:cNvPr>
          <p:cNvSpPr>
            <a:spLocks noGrp="1"/>
          </p:cNvSpPr>
          <p:nvPr>
            <p:ph type="title"/>
          </p:nvPr>
        </p:nvSpPr>
        <p:spPr>
          <a:xfrm>
            <a:off x="838200" y="68321"/>
            <a:ext cx="10515600" cy="823595"/>
          </a:xfrm>
        </p:spPr>
        <p:txBody>
          <a:bodyPr/>
          <a:lstStyle/>
          <a:p>
            <a:r>
              <a:rPr lang="en-US" dirty="0"/>
              <a:t>Why is this relevant today?</a:t>
            </a:r>
          </a:p>
        </p:txBody>
      </p:sp>
      <p:sp>
        <p:nvSpPr>
          <p:cNvPr id="3" name="TextBox 2">
            <a:extLst>
              <a:ext uri="{FF2B5EF4-FFF2-40B4-BE49-F238E27FC236}">
                <a16:creationId xmlns:a16="http://schemas.microsoft.com/office/drawing/2014/main" id="{83C13127-B9C8-BF6D-EE4B-D5FDFF01C9B7}"/>
              </a:ext>
            </a:extLst>
          </p:cNvPr>
          <p:cNvSpPr txBox="1"/>
          <p:nvPr/>
        </p:nvSpPr>
        <p:spPr>
          <a:xfrm>
            <a:off x="254581" y="891916"/>
            <a:ext cx="12044751" cy="6247864"/>
          </a:xfrm>
          <a:prstGeom prst="rect">
            <a:avLst/>
          </a:prstGeom>
          <a:noFill/>
        </p:spPr>
        <p:txBody>
          <a:bodyPr wrap="square" rtlCol="0">
            <a:spAutoFit/>
          </a:bodyPr>
          <a:lstStyle/>
          <a:p>
            <a:r>
              <a:rPr lang="en-US" sz="2800" dirty="0"/>
              <a:t>1) Neutrino oscillation experiments need neutrino-nuclear cross sections to be known to the percent level. Pion production and absorption can make a difference.</a:t>
            </a:r>
          </a:p>
          <a:p>
            <a:endParaRPr lang="en-US" sz="2400" dirty="0"/>
          </a:p>
          <a:p>
            <a:r>
              <a:rPr lang="en-US" sz="2800" dirty="0"/>
              <a:t>Water Cerenkov Detectors are generally not sensitive to the protons from pion production followed by absorption. The threshold for Cerenkov light from a proton in water is 484 MeV. </a:t>
            </a:r>
            <a:r>
              <a:rPr lang="en-US" sz="2800" b="1" dirty="0"/>
              <a:t>Liquid Argon TPC’s or scintillators have a much lower proton threshold. </a:t>
            </a:r>
          </a:p>
          <a:p>
            <a:endParaRPr lang="en-US" sz="2800" dirty="0"/>
          </a:p>
          <a:p>
            <a:r>
              <a:rPr lang="en-US" sz="2800" dirty="0"/>
              <a:t>See “Summary of the </a:t>
            </a:r>
            <a:r>
              <a:rPr lang="en-US" sz="2800" dirty="0" err="1"/>
              <a:t>NuSTEC</a:t>
            </a:r>
            <a:r>
              <a:rPr lang="en-US" sz="2800" dirty="0"/>
              <a:t> Workshop on Neutrino-Nucleus Pion</a:t>
            </a:r>
          </a:p>
          <a:p>
            <a:r>
              <a:rPr lang="en-US" sz="2800" dirty="0"/>
              <a:t>Production in the Resonance Region.” L </a:t>
            </a:r>
            <a:r>
              <a:rPr lang="en-US" sz="2800" dirty="0" err="1"/>
              <a:t>Aliaga</a:t>
            </a:r>
            <a:r>
              <a:rPr lang="en-US" sz="2800" dirty="0"/>
              <a:t> et al. hep-</a:t>
            </a:r>
            <a:r>
              <a:rPr lang="en-US" sz="2800" dirty="0" err="1"/>
              <a:t>ph</a:t>
            </a:r>
            <a:r>
              <a:rPr lang="en-US" sz="2800" dirty="0"/>
              <a:t> arXiv:2011.07166</a:t>
            </a:r>
          </a:p>
          <a:p>
            <a:endParaRPr lang="en-US" sz="2800" dirty="0"/>
          </a:p>
          <a:p>
            <a:r>
              <a:rPr lang="en-US" sz="2800" dirty="0"/>
              <a:t>Giessen BUU calculations are among the best but still have some issues with recent single pion production data.  PRL </a:t>
            </a:r>
            <a:r>
              <a:rPr lang="en-US" sz="2800" b="1" dirty="0"/>
              <a:t>131,</a:t>
            </a:r>
            <a:r>
              <a:rPr lang="en-US" sz="2800" dirty="0"/>
              <a:t> 011801 (2023)</a:t>
            </a:r>
          </a:p>
        </p:txBody>
      </p:sp>
      <p:sp>
        <p:nvSpPr>
          <p:cNvPr id="4" name="Slide Number Placeholder 3">
            <a:extLst>
              <a:ext uri="{FF2B5EF4-FFF2-40B4-BE49-F238E27FC236}">
                <a16:creationId xmlns:a16="http://schemas.microsoft.com/office/drawing/2014/main" id="{307467D6-46D8-A4B9-8B07-C1A9A9153E92}"/>
              </a:ext>
            </a:extLst>
          </p:cNvPr>
          <p:cNvSpPr>
            <a:spLocks noGrp="1"/>
          </p:cNvSpPr>
          <p:nvPr>
            <p:ph type="sldNum" sz="quarter" idx="12"/>
          </p:nvPr>
        </p:nvSpPr>
        <p:spPr/>
        <p:txBody>
          <a:bodyPr/>
          <a:lstStyle/>
          <a:p>
            <a:fld id="{2B0496BA-D1B9-D54B-B4DA-0669E6891D1C}" type="slidenum">
              <a:rPr lang="en-US" smtClean="0"/>
              <a:t>8</a:t>
            </a:fld>
            <a:endParaRPr lang="en-US"/>
          </a:p>
        </p:txBody>
      </p:sp>
    </p:spTree>
    <p:extLst>
      <p:ext uri="{BB962C8B-B14F-4D97-AF65-F5344CB8AC3E}">
        <p14:creationId xmlns:p14="http://schemas.microsoft.com/office/powerpoint/2010/main" val="38055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4D35-C938-DE47-2B3B-C0525C4A7D41}"/>
              </a:ext>
            </a:extLst>
          </p:cNvPr>
          <p:cNvSpPr>
            <a:spLocks noGrp="1"/>
          </p:cNvSpPr>
          <p:nvPr>
            <p:ph type="title"/>
          </p:nvPr>
        </p:nvSpPr>
        <p:spPr>
          <a:xfrm>
            <a:off x="838200" y="36042"/>
            <a:ext cx="10515600" cy="998726"/>
          </a:xfrm>
        </p:spPr>
        <p:txBody>
          <a:bodyPr>
            <a:normAutofit/>
          </a:bodyPr>
          <a:lstStyle/>
          <a:p>
            <a:r>
              <a:rPr lang="en-US" sz="3600" dirty="0"/>
              <a:t>2) QCD and Color Transparency</a:t>
            </a:r>
          </a:p>
        </p:txBody>
      </p:sp>
      <p:sp>
        <p:nvSpPr>
          <p:cNvPr id="3" name="TextBox 2">
            <a:extLst>
              <a:ext uri="{FF2B5EF4-FFF2-40B4-BE49-F238E27FC236}">
                <a16:creationId xmlns:a16="http://schemas.microsoft.com/office/drawing/2014/main" id="{BD13C2FC-49E5-B804-C553-42DD5B606D9E}"/>
              </a:ext>
            </a:extLst>
          </p:cNvPr>
          <p:cNvSpPr txBox="1"/>
          <p:nvPr/>
        </p:nvSpPr>
        <p:spPr>
          <a:xfrm>
            <a:off x="441960" y="1269350"/>
            <a:ext cx="11308079" cy="4893647"/>
          </a:xfrm>
          <a:prstGeom prst="rect">
            <a:avLst/>
          </a:prstGeom>
          <a:noFill/>
        </p:spPr>
        <p:txBody>
          <a:bodyPr wrap="square" rtlCol="0">
            <a:spAutoFit/>
          </a:bodyPr>
          <a:lstStyle/>
          <a:p>
            <a:r>
              <a:rPr lang="en-US" sz="2600" b="0" i="0" u="none" strike="noStrike" dirty="0">
                <a:solidFill>
                  <a:srgbClr val="222222"/>
                </a:solidFill>
                <a:effectLst/>
                <a:latin typeface="Arial" panose="020B0604020202020204" pitchFamily="34" charset="0"/>
              </a:rPr>
              <a:t>“Color transparency (CT) is a unique prediction of quantum chromodynamics (QCD), the theory of the fundamental constituents of hadrons, quarks and gluons. CT represents the ability of a hadron produced at large momentum transfer, </a:t>
            </a:r>
            <a:r>
              <a:rPr lang="en-US" sz="2600" b="0" i="1" u="none" strike="noStrike" dirty="0">
                <a:solidFill>
                  <a:srgbClr val="222222"/>
                </a:solidFill>
                <a:effectLst/>
                <a:latin typeface="Arial" panose="020B0604020202020204" pitchFamily="34" charset="0"/>
              </a:rPr>
              <a:t>Q</a:t>
            </a:r>
            <a:r>
              <a:rPr lang="en-US" sz="2600" b="0" i="0" u="none" strike="noStrike" dirty="0">
                <a:solidFill>
                  <a:srgbClr val="222222"/>
                </a:solidFill>
                <a:effectLst/>
                <a:latin typeface="Arial" panose="020B0604020202020204" pitchFamily="34" charset="0"/>
              </a:rPr>
              <a:t>, in a hard exclusive process to transit a nucleus with reduced absorption. This property reflects the fact that the dynamics of a hadron produced in a hard scattering reaction is dominated by its valence </a:t>
            </a:r>
            <a:r>
              <a:rPr lang="en-US" sz="2600" b="0" i="0" u="none" strike="noStrike" dirty="0" err="1">
                <a:solidFill>
                  <a:srgbClr val="222222"/>
                </a:solidFill>
                <a:effectLst/>
                <a:latin typeface="Arial" panose="020B0604020202020204" pitchFamily="34" charset="0"/>
              </a:rPr>
              <a:t>Fock</a:t>
            </a:r>
            <a:r>
              <a:rPr lang="en-US" sz="2600" b="0" i="0" u="none" strike="noStrike" dirty="0">
                <a:solidFill>
                  <a:srgbClr val="222222"/>
                </a:solidFill>
                <a:effectLst/>
                <a:latin typeface="Arial" panose="020B0604020202020204" pitchFamily="34" charset="0"/>
              </a:rPr>
              <a:t> state where its quark constituents have small transverse separation, </a:t>
            </a:r>
            <a:r>
              <a:rPr lang="en-US" sz="2600" b="0" i="0" u="none" strike="noStrike" dirty="0">
                <a:solidFill>
                  <a:srgbClr val="222222"/>
                </a:solidFill>
                <a:effectLst/>
                <a:latin typeface="GyrePagellaMathJax_Normal"/>
              </a:rPr>
              <a:t>𝑎</a:t>
            </a:r>
            <a:r>
              <a:rPr lang="en-US" sz="2600" b="0" i="0" u="none" strike="noStrike" dirty="0">
                <a:solidFill>
                  <a:srgbClr val="222222"/>
                </a:solidFill>
                <a:effectLst/>
                <a:latin typeface="GyrePagellaMathJax_Main"/>
              </a:rPr>
              <a:t>⊥∝1/</a:t>
            </a:r>
            <a:r>
              <a:rPr lang="en-US" sz="2600" b="0" i="0" u="none" strike="noStrike" dirty="0">
                <a:solidFill>
                  <a:srgbClr val="222222"/>
                </a:solidFill>
                <a:effectLst/>
                <a:latin typeface="GyrePagellaMathJax_Normal"/>
              </a:rPr>
              <a:t>𝑄</a:t>
            </a:r>
            <a:r>
              <a:rPr lang="en-US" sz="2600" b="0" i="0" u="none" strike="noStrike" dirty="0">
                <a:solidFill>
                  <a:srgbClr val="222222"/>
                </a:solidFill>
                <a:effectLst/>
                <a:latin typeface="Arial" panose="020B0604020202020204" pitchFamily="34" charset="0"/>
              </a:rPr>
              <a:t>, and, thus, propagate as a small-size color-singlet”      		Brodsky and de </a:t>
            </a:r>
            <a:r>
              <a:rPr lang="en-US" sz="2600" b="0" i="0" u="none" strike="noStrike" dirty="0" err="1">
                <a:solidFill>
                  <a:srgbClr val="222222"/>
                </a:solidFill>
                <a:effectLst/>
                <a:latin typeface="Arial" panose="020B0604020202020204" pitchFamily="34" charset="0"/>
              </a:rPr>
              <a:t>Téramond</a:t>
            </a:r>
            <a:endParaRPr lang="en-US" sz="2600" b="0" i="0" u="none" strike="noStrike" dirty="0">
              <a:solidFill>
                <a:srgbClr val="222222"/>
              </a:solidFill>
              <a:effectLst/>
              <a:latin typeface="Arial" panose="020B0604020202020204" pitchFamily="34" charset="0"/>
            </a:endParaRPr>
          </a:p>
          <a:p>
            <a:endParaRPr lang="en-US" sz="2600" dirty="0">
              <a:solidFill>
                <a:srgbClr val="222222"/>
              </a:solidFill>
              <a:latin typeface="Arial" panose="020B0604020202020204" pitchFamily="34" charset="0"/>
            </a:endParaRPr>
          </a:p>
          <a:p>
            <a:r>
              <a:rPr lang="en-US" sz="2600" dirty="0">
                <a:solidFill>
                  <a:srgbClr val="222222"/>
                </a:solidFill>
                <a:latin typeface="Arial" panose="020B0604020202020204" pitchFamily="34" charset="0"/>
              </a:rPr>
              <a:t>For a hard exclusive reaction, the quarks must be very close together and it takes time for a “normal proton” with all </a:t>
            </a:r>
            <a:r>
              <a:rPr lang="en-US" sz="2600" dirty="0" err="1">
                <a:solidFill>
                  <a:srgbClr val="222222"/>
                </a:solidFill>
                <a:latin typeface="Arial" panose="020B0604020202020204" pitchFamily="34" charset="0"/>
              </a:rPr>
              <a:t>Fock</a:t>
            </a:r>
            <a:r>
              <a:rPr lang="en-US" sz="2600" dirty="0">
                <a:solidFill>
                  <a:srgbClr val="222222"/>
                </a:solidFill>
                <a:latin typeface="Arial" panose="020B0604020202020204" pitchFamily="34" charset="0"/>
              </a:rPr>
              <a:t> states to reform,</a:t>
            </a:r>
            <a:endParaRPr lang="en-US" sz="2600" dirty="0"/>
          </a:p>
        </p:txBody>
      </p:sp>
      <p:sp>
        <p:nvSpPr>
          <p:cNvPr id="4" name="Slide Number Placeholder 3">
            <a:extLst>
              <a:ext uri="{FF2B5EF4-FFF2-40B4-BE49-F238E27FC236}">
                <a16:creationId xmlns:a16="http://schemas.microsoft.com/office/drawing/2014/main" id="{9EDB67DE-5AF9-090F-AA8F-6948EFCA0F0D}"/>
              </a:ext>
            </a:extLst>
          </p:cNvPr>
          <p:cNvSpPr>
            <a:spLocks noGrp="1"/>
          </p:cNvSpPr>
          <p:nvPr>
            <p:ph type="sldNum" sz="quarter" idx="12"/>
          </p:nvPr>
        </p:nvSpPr>
        <p:spPr/>
        <p:txBody>
          <a:bodyPr/>
          <a:lstStyle/>
          <a:p>
            <a:fld id="{2B0496BA-D1B9-D54B-B4DA-0669E6891D1C}" type="slidenum">
              <a:rPr lang="en-US" smtClean="0"/>
              <a:t>9</a:t>
            </a:fld>
            <a:endParaRPr lang="en-US"/>
          </a:p>
        </p:txBody>
      </p:sp>
    </p:spTree>
    <p:extLst>
      <p:ext uri="{BB962C8B-B14F-4D97-AF65-F5344CB8AC3E}">
        <p14:creationId xmlns:p14="http://schemas.microsoft.com/office/powerpoint/2010/main" val="3251186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1447</Words>
  <Application>Microsoft Macintosh PowerPoint</Application>
  <PresentationFormat>Widescreen</PresentationFormat>
  <Paragraphs>165</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GyrePagellaMathJax_Main</vt:lpstr>
      <vt:lpstr>GyrePagellaMathJax_Normal</vt:lpstr>
      <vt:lpstr>Jost</vt:lpstr>
      <vt:lpstr>Proxima Nova</vt:lpstr>
      <vt:lpstr>Times New Roman</vt:lpstr>
      <vt:lpstr>Office Theme</vt:lpstr>
      <vt:lpstr>PowerPoint Presentation</vt:lpstr>
      <vt:lpstr>The 1970’s:     Pions in Nuclei</vt:lpstr>
      <vt:lpstr>How to see what is happening in pion absorption?</vt:lpstr>
      <vt:lpstr>Indeed, the data show that multi-nucleon mechanisms are important in the rapidity distribution of the outgoing protons. </vt:lpstr>
      <vt:lpstr>There was an apparent conflict</vt:lpstr>
      <vt:lpstr>Ralph Segel and I set out to measure this mean free path in a simple macroscopic way using electron scattering and the (e, e’p) reaction,</vt:lpstr>
      <vt:lpstr>The singles electron spectrum in dominated by quasifree scattering.</vt:lpstr>
      <vt:lpstr>Why is this relevant today?</vt:lpstr>
      <vt:lpstr>2) QCD and Color Transparency</vt:lpstr>
      <vt:lpstr>Visually, it looks like this. </vt:lpstr>
      <vt:lpstr>NE-18</vt:lpstr>
      <vt:lpstr>The First CEBAF  Experiment: This is the last experiment I did with John</vt:lpstr>
      <vt:lpstr>The most recent results from JLAB 12 GeV at high Q2</vt:lpstr>
      <vt:lpstr>This remains a puzzle</vt:lpstr>
      <vt:lpstr>Nuclear Science in the U.S. has been guided by the NSAC Long Range Plans</vt:lpstr>
      <vt:lpstr>The process has evolved with time</vt:lpstr>
      <vt:lpstr>The Impact of participation on me was profound.</vt:lpstr>
      <vt:lpstr>PowerPoint Presentation</vt:lpstr>
      <vt:lpstr>PowerPoint Presentation</vt:lpstr>
      <vt:lpstr>Visually, it looks like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Geesaman, Donald F.</dc:creator>
  <cp:lastModifiedBy>Geesaman, Donald F.</cp:lastModifiedBy>
  <cp:revision>17</cp:revision>
  <dcterms:created xsi:type="dcterms:W3CDTF">2023-06-19T16:45:18Z</dcterms:created>
  <dcterms:modified xsi:type="dcterms:W3CDTF">2023-07-11T03:17:39Z</dcterms:modified>
</cp:coreProperties>
</file>