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4" r:id="rId3"/>
    <p:sldId id="261" r:id="rId4"/>
    <p:sldId id="262" r:id="rId5"/>
    <p:sldId id="258" r:id="rId6"/>
    <p:sldId id="278" r:id="rId7"/>
    <p:sldId id="263" r:id="rId8"/>
    <p:sldId id="283" r:id="rId9"/>
    <p:sldId id="285" r:id="rId10"/>
    <p:sldId id="287" r:id="rId11"/>
    <p:sldId id="270" r:id="rId12"/>
    <p:sldId id="271" r:id="rId13"/>
    <p:sldId id="272" r:id="rId14"/>
    <p:sldId id="282" r:id="rId15"/>
    <p:sldId id="286"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00"/>
    <p:restoredTop sz="94973"/>
  </p:normalViewPr>
  <p:slideViewPr>
    <p:cSldViewPr snapToGrid="0">
      <p:cViewPr varScale="1">
        <p:scale>
          <a:sx n="90" d="100"/>
          <a:sy n="90" d="100"/>
        </p:scale>
        <p:origin x="464"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03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enniskovar/Dropbox/Documents/NP%20after%20Retirement/Schiffer%20Symposium/NP%20Budgets_0526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n-US" sz="1700" b="1" dirty="0"/>
              <a:t>DOE Nuclear Physics Funding</a:t>
            </a:r>
          </a:p>
          <a:p>
            <a:pPr>
              <a:defRPr sz="1700" b="1"/>
            </a:pPr>
            <a:r>
              <a:rPr lang="en-US" sz="1700" b="1" dirty="0"/>
              <a:t>(FY93$</a:t>
            </a:r>
            <a:r>
              <a:rPr lang="en-US" sz="1700" b="1" baseline="0" dirty="0"/>
              <a:t> Millions)</a:t>
            </a:r>
            <a:endParaRPr lang="en-US" sz="1700" b="1" dirty="0"/>
          </a:p>
        </c:rich>
      </c:tx>
      <c:layout>
        <c:manualLayout>
          <c:xMode val="edge"/>
          <c:yMode val="edge"/>
          <c:x val="0.25656725134458336"/>
          <c:y val="2.1880053660688032E-2"/>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8355036085355035E-2"/>
          <c:y val="0.14201370275301503"/>
          <c:w val="0.54108873326699714"/>
          <c:h val="0.80158855462404566"/>
        </c:manualLayout>
      </c:layout>
      <c:barChart>
        <c:barDir val="col"/>
        <c:grouping val="stacked"/>
        <c:varyColors val="0"/>
        <c:ser>
          <c:idx val="0"/>
          <c:order val="0"/>
          <c:tx>
            <c:strRef>
              <c:f>Sheet1!$A$124</c:f>
              <c:strCache>
                <c:ptCount val="1"/>
                <c:pt idx="0">
                  <c:v>Other SBIR/STTR/GPP</c:v>
                </c:pt>
              </c:strCache>
            </c:strRef>
          </c:tx>
          <c:spPr>
            <a:solidFill>
              <a:srgbClr val="7030A0"/>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Sheet1!$B$124:$J$124</c:f>
              <c:numCache>
                <c:formatCode>General</c:formatCode>
                <c:ptCount val="9"/>
                <c:pt idx="0">
                  <c:v>7.2</c:v>
                </c:pt>
                <c:pt idx="1">
                  <c:v>7.71</c:v>
                </c:pt>
                <c:pt idx="2">
                  <c:v>7.01</c:v>
                </c:pt>
                <c:pt idx="3">
                  <c:v>6.96</c:v>
                </c:pt>
                <c:pt idx="4">
                  <c:v>5.98</c:v>
                </c:pt>
                <c:pt idx="5">
                  <c:v>6.75</c:v>
                </c:pt>
                <c:pt idx="6">
                  <c:v>8.18</c:v>
                </c:pt>
                <c:pt idx="7">
                  <c:v>9.1199999999999992</c:v>
                </c:pt>
                <c:pt idx="8">
                  <c:v>10.38</c:v>
                </c:pt>
              </c:numCache>
            </c:numRef>
          </c:val>
          <c:extLst>
            <c:ext xmlns:c16="http://schemas.microsoft.com/office/drawing/2014/chart" uri="{C3380CC4-5D6E-409C-BE32-E72D297353CC}">
              <c16:uniqueId val="{00000000-1802-4840-A646-F097D8ADC5EC}"/>
            </c:ext>
          </c:extLst>
        </c:ser>
        <c:ser>
          <c:idx val="1"/>
          <c:order val="1"/>
          <c:tx>
            <c:strRef>
              <c:f>Sheet1!$A$125</c:f>
              <c:strCache>
                <c:ptCount val="1"/>
                <c:pt idx="0">
                  <c:v>Research</c:v>
                </c:pt>
              </c:strCache>
            </c:strRef>
          </c:tx>
          <c:spPr>
            <a:solidFill>
              <a:srgbClr val="00B050"/>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Sheet1!$B$125:$J$125</c:f>
              <c:numCache>
                <c:formatCode>General</c:formatCode>
                <c:ptCount val="9"/>
                <c:pt idx="0">
                  <c:v>102.26</c:v>
                </c:pt>
                <c:pt idx="1">
                  <c:v>104.51</c:v>
                </c:pt>
                <c:pt idx="2">
                  <c:v>103.44</c:v>
                </c:pt>
                <c:pt idx="3">
                  <c:v>103.91</c:v>
                </c:pt>
                <c:pt idx="4">
                  <c:v>95.15</c:v>
                </c:pt>
                <c:pt idx="5">
                  <c:v>103.49</c:v>
                </c:pt>
                <c:pt idx="6">
                  <c:v>100.52</c:v>
                </c:pt>
                <c:pt idx="7">
                  <c:v>105.32</c:v>
                </c:pt>
                <c:pt idx="8">
                  <c:v>103.68</c:v>
                </c:pt>
              </c:numCache>
            </c:numRef>
          </c:val>
          <c:extLst>
            <c:ext xmlns:c16="http://schemas.microsoft.com/office/drawing/2014/chart" uri="{C3380CC4-5D6E-409C-BE32-E72D297353CC}">
              <c16:uniqueId val="{00000001-1802-4840-A646-F097D8ADC5EC}"/>
            </c:ext>
          </c:extLst>
        </c:ser>
        <c:ser>
          <c:idx val="2"/>
          <c:order val="2"/>
          <c:tx>
            <c:strRef>
              <c:f>Sheet1!$A$126</c:f>
              <c:strCache>
                <c:ptCount val="1"/>
                <c:pt idx="0">
                  <c:v>CE/AIP</c:v>
                </c:pt>
              </c:strCache>
            </c:strRef>
          </c:tx>
          <c:spPr>
            <a:solidFill>
              <a:schemeClr val="accent6">
                <a:lumMod val="75000"/>
              </a:schemeClr>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Sheet1!$B$126:$J$126</c:f>
              <c:numCache>
                <c:formatCode>General</c:formatCode>
                <c:ptCount val="9"/>
                <c:pt idx="0">
                  <c:v>27.06</c:v>
                </c:pt>
                <c:pt idx="1">
                  <c:v>27.46</c:v>
                </c:pt>
                <c:pt idx="2">
                  <c:v>29.94</c:v>
                </c:pt>
                <c:pt idx="3">
                  <c:v>35.130000000000003</c:v>
                </c:pt>
                <c:pt idx="4">
                  <c:v>34.4</c:v>
                </c:pt>
                <c:pt idx="5">
                  <c:v>34.89</c:v>
                </c:pt>
                <c:pt idx="6">
                  <c:v>29.58</c:v>
                </c:pt>
                <c:pt idx="7">
                  <c:v>24.77</c:v>
                </c:pt>
                <c:pt idx="8">
                  <c:v>25.87</c:v>
                </c:pt>
              </c:numCache>
            </c:numRef>
          </c:val>
          <c:extLst>
            <c:ext xmlns:c16="http://schemas.microsoft.com/office/drawing/2014/chart" uri="{C3380CC4-5D6E-409C-BE32-E72D297353CC}">
              <c16:uniqueId val="{00000002-1802-4840-A646-F097D8ADC5EC}"/>
            </c:ext>
          </c:extLst>
        </c:ser>
        <c:ser>
          <c:idx val="3"/>
          <c:order val="3"/>
          <c:tx>
            <c:strRef>
              <c:f>Sheet1!$A$127</c:f>
              <c:strCache>
                <c:ptCount val="1"/>
                <c:pt idx="0">
                  <c:v>Other Facilies</c:v>
                </c:pt>
              </c:strCache>
            </c:strRef>
          </c:tx>
          <c:spPr>
            <a:solidFill>
              <a:schemeClr val="accent5">
                <a:lumMod val="40000"/>
                <a:lumOff val="60000"/>
              </a:schemeClr>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Sheet1!$B$127:$J$127</c:f>
              <c:numCache>
                <c:formatCode>General</c:formatCode>
                <c:ptCount val="9"/>
                <c:pt idx="0">
                  <c:v>40.53</c:v>
                </c:pt>
                <c:pt idx="1">
                  <c:v>38.14</c:v>
                </c:pt>
                <c:pt idx="2">
                  <c:v>36.11</c:v>
                </c:pt>
                <c:pt idx="3">
                  <c:v>35.74</c:v>
                </c:pt>
                <c:pt idx="4">
                  <c:v>34.06</c:v>
                </c:pt>
                <c:pt idx="5">
                  <c:v>32.700000000000003</c:v>
                </c:pt>
                <c:pt idx="6">
                  <c:v>30.52</c:v>
                </c:pt>
                <c:pt idx="7">
                  <c:v>30.05</c:v>
                </c:pt>
                <c:pt idx="8">
                  <c:v>33.47</c:v>
                </c:pt>
              </c:numCache>
            </c:numRef>
          </c:val>
          <c:extLst>
            <c:ext xmlns:c16="http://schemas.microsoft.com/office/drawing/2014/chart" uri="{C3380CC4-5D6E-409C-BE32-E72D297353CC}">
              <c16:uniqueId val="{00000003-1802-4840-A646-F097D8ADC5EC}"/>
            </c:ext>
          </c:extLst>
        </c:ser>
        <c:ser>
          <c:idx val="4"/>
          <c:order val="4"/>
          <c:tx>
            <c:strRef>
              <c:f>Sheet1!$A$128</c:f>
              <c:strCache>
                <c:ptCount val="1"/>
                <c:pt idx="0">
                  <c:v>TJNAF Operations</c:v>
                </c:pt>
              </c:strCache>
            </c:strRef>
          </c:tx>
          <c:spPr>
            <a:solidFill>
              <a:schemeClr val="accent1">
                <a:lumMod val="40000"/>
                <a:lumOff val="60000"/>
              </a:schemeClr>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Sheet1!$B$128:$J$128</c:f>
              <c:numCache>
                <c:formatCode>General</c:formatCode>
                <c:ptCount val="9"/>
                <c:pt idx="0">
                  <c:v>1.19</c:v>
                </c:pt>
                <c:pt idx="1">
                  <c:v>6.81</c:v>
                </c:pt>
                <c:pt idx="2">
                  <c:v>12.95</c:v>
                </c:pt>
                <c:pt idx="3">
                  <c:v>12.57</c:v>
                </c:pt>
                <c:pt idx="4">
                  <c:v>17.62</c:v>
                </c:pt>
                <c:pt idx="5">
                  <c:v>32.21</c:v>
                </c:pt>
                <c:pt idx="6">
                  <c:v>46.07</c:v>
                </c:pt>
                <c:pt idx="7">
                  <c:v>36.36</c:v>
                </c:pt>
                <c:pt idx="8">
                  <c:v>36.450000000000003</c:v>
                </c:pt>
              </c:numCache>
            </c:numRef>
          </c:val>
          <c:extLst>
            <c:ext xmlns:c16="http://schemas.microsoft.com/office/drawing/2014/chart" uri="{C3380CC4-5D6E-409C-BE32-E72D297353CC}">
              <c16:uniqueId val="{00000004-1802-4840-A646-F097D8ADC5EC}"/>
            </c:ext>
          </c:extLst>
        </c:ser>
        <c:ser>
          <c:idx val="5"/>
          <c:order val="5"/>
          <c:tx>
            <c:strRef>
              <c:f>Sheet1!$A$129</c:f>
              <c:strCache>
                <c:ptCount val="1"/>
                <c:pt idx="0">
                  <c:v>AGS/RHIC Operations</c:v>
                </c:pt>
              </c:strCache>
            </c:strRef>
          </c:tx>
          <c:spPr>
            <a:solidFill>
              <a:schemeClr val="accent1">
                <a:lumMod val="60000"/>
                <a:lumOff val="40000"/>
              </a:schemeClr>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Sheet1!$B$129:$J$129</c:f>
              <c:numCache>
                <c:formatCode>General</c:formatCode>
                <c:ptCount val="9"/>
                <c:pt idx="0">
                  <c:v>8.7200000000000006</c:v>
                </c:pt>
                <c:pt idx="1">
                  <c:v>8.7100000000000009</c:v>
                </c:pt>
                <c:pt idx="2">
                  <c:v>8.68</c:v>
                </c:pt>
                <c:pt idx="3">
                  <c:v>9.1199999999999992</c:v>
                </c:pt>
                <c:pt idx="4">
                  <c:v>7.6</c:v>
                </c:pt>
                <c:pt idx="5">
                  <c:v>8.7899999999999991</c:v>
                </c:pt>
                <c:pt idx="6">
                  <c:v>9.86</c:v>
                </c:pt>
                <c:pt idx="7">
                  <c:v>14.64</c:v>
                </c:pt>
                <c:pt idx="8">
                  <c:v>15.79</c:v>
                </c:pt>
              </c:numCache>
            </c:numRef>
          </c:val>
          <c:extLst>
            <c:ext xmlns:c16="http://schemas.microsoft.com/office/drawing/2014/chart" uri="{C3380CC4-5D6E-409C-BE32-E72D297353CC}">
              <c16:uniqueId val="{00000005-1802-4840-A646-F097D8ADC5EC}"/>
            </c:ext>
          </c:extLst>
        </c:ser>
        <c:ser>
          <c:idx val="6"/>
          <c:order val="6"/>
          <c:tx>
            <c:strRef>
              <c:f>Sheet1!$A$130</c:f>
              <c:strCache>
                <c:ptCount val="1"/>
                <c:pt idx="0">
                  <c:v>TJNAF Construction</c:v>
                </c:pt>
              </c:strCache>
            </c:strRef>
          </c:tx>
          <c:spPr>
            <a:solidFill>
              <a:srgbClr val="FFFF00"/>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Sheet1!$B$130:$J$130</c:f>
              <c:numCache>
                <c:formatCode>General</c:formatCode>
                <c:ptCount val="9"/>
                <c:pt idx="0">
                  <c:v>52.81</c:v>
                </c:pt>
                <c:pt idx="1">
                  <c:v>70.87</c:v>
                </c:pt>
                <c:pt idx="2">
                  <c:v>62.83</c:v>
                </c:pt>
                <c:pt idx="3">
                  <c:v>49.76</c:v>
                </c:pt>
                <c:pt idx="4">
                  <c:v>33</c:v>
                </c:pt>
                <c:pt idx="5">
                  <c:v>16.170000000000002</c:v>
                </c:pt>
                <c:pt idx="6">
                  <c:v>0.95</c:v>
                </c:pt>
                <c:pt idx="7">
                  <c:v>0</c:v>
                </c:pt>
                <c:pt idx="8">
                  <c:v>0</c:v>
                </c:pt>
              </c:numCache>
            </c:numRef>
          </c:val>
          <c:extLst>
            <c:ext xmlns:c16="http://schemas.microsoft.com/office/drawing/2014/chart" uri="{C3380CC4-5D6E-409C-BE32-E72D297353CC}">
              <c16:uniqueId val="{00000006-1802-4840-A646-F097D8ADC5EC}"/>
            </c:ext>
          </c:extLst>
        </c:ser>
        <c:ser>
          <c:idx val="7"/>
          <c:order val="7"/>
          <c:tx>
            <c:strRef>
              <c:f>Sheet1!$A$131</c:f>
              <c:strCache>
                <c:ptCount val="1"/>
                <c:pt idx="0">
                  <c:v>RHIC Construction</c:v>
                </c:pt>
              </c:strCache>
            </c:strRef>
          </c:tx>
          <c:spPr>
            <a:solidFill>
              <a:srgbClr val="FFC000"/>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Sheet1!$B$131:$J$131</c:f>
              <c:numCache>
                <c:formatCode>General</c:formatCode>
                <c:ptCount val="9"/>
                <c:pt idx="0">
                  <c:v>0</c:v>
                </c:pt>
                <c:pt idx="1">
                  <c:v>0</c:v>
                </c:pt>
                <c:pt idx="2">
                  <c:v>14.5</c:v>
                </c:pt>
                <c:pt idx="3">
                  <c:v>50.85</c:v>
                </c:pt>
                <c:pt idx="4">
                  <c:v>71.400000000000006</c:v>
                </c:pt>
                <c:pt idx="5">
                  <c:v>76.02</c:v>
                </c:pt>
                <c:pt idx="6">
                  <c:v>66.36</c:v>
                </c:pt>
                <c:pt idx="7">
                  <c:v>59.87</c:v>
                </c:pt>
                <c:pt idx="8">
                  <c:v>58.49</c:v>
                </c:pt>
              </c:numCache>
            </c:numRef>
          </c:val>
          <c:extLst>
            <c:ext xmlns:c16="http://schemas.microsoft.com/office/drawing/2014/chart" uri="{C3380CC4-5D6E-409C-BE32-E72D297353CC}">
              <c16:uniqueId val="{00000007-1802-4840-A646-F097D8ADC5EC}"/>
            </c:ext>
          </c:extLst>
        </c:ser>
        <c:ser>
          <c:idx val="8"/>
          <c:order val="8"/>
          <c:tx>
            <c:strRef>
              <c:f>Sheet1!$A$132</c:f>
              <c:strCache>
                <c:ptCount val="1"/>
                <c:pt idx="0">
                  <c:v>BevaLac Operations</c:v>
                </c:pt>
              </c:strCache>
            </c:strRef>
          </c:tx>
          <c:spPr>
            <a:solidFill>
              <a:schemeClr val="tx2">
                <a:lumMod val="60000"/>
                <a:lumOff val="40000"/>
              </a:schemeClr>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Sheet1!$B$132:$J$132</c:f>
              <c:numCache>
                <c:formatCode>General</c:formatCode>
                <c:ptCount val="9"/>
                <c:pt idx="0">
                  <c:v>19.809999999999999</c:v>
                </c:pt>
                <c:pt idx="1">
                  <c:v>17.940000000000001</c:v>
                </c:pt>
                <c:pt idx="2">
                  <c:v>18.2</c:v>
                </c:pt>
                <c:pt idx="3">
                  <c:v>18.079999999999998</c:v>
                </c:pt>
                <c:pt idx="4">
                  <c:v>9.9</c:v>
                </c:pt>
                <c:pt idx="5">
                  <c:v>5.7</c:v>
                </c:pt>
                <c:pt idx="6">
                  <c:v>0</c:v>
                </c:pt>
                <c:pt idx="7">
                  <c:v>0</c:v>
                </c:pt>
                <c:pt idx="8">
                  <c:v>0</c:v>
                </c:pt>
              </c:numCache>
            </c:numRef>
          </c:val>
          <c:extLst>
            <c:ext xmlns:c16="http://schemas.microsoft.com/office/drawing/2014/chart" uri="{C3380CC4-5D6E-409C-BE32-E72D297353CC}">
              <c16:uniqueId val="{00000008-1802-4840-A646-F097D8ADC5EC}"/>
            </c:ext>
          </c:extLst>
        </c:ser>
        <c:ser>
          <c:idx val="9"/>
          <c:order val="9"/>
          <c:tx>
            <c:strRef>
              <c:f>Sheet1!$A$133</c:f>
              <c:strCache>
                <c:ptCount val="1"/>
                <c:pt idx="0">
                  <c:v>LAMPF Operations</c:v>
                </c:pt>
              </c:strCache>
            </c:strRef>
          </c:tx>
          <c:spPr>
            <a:solidFill>
              <a:schemeClr val="accent1"/>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Sheet1!$B$133:$J$133</c:f>
              <c:numCache>
                <c:formatCode>General</c:formatCode>
                <c:ptCount val="9"/>
                <c:pt idx="0">
                  <c:v>49.34</c:v>
                </c:pt>
                <c:pt idx="1">
                  <c:v>45.77</c:v>
                </c:pt>
                <c:pt idx="2">
                  <c:v>42.85</c:v>
                </c:pt>
                <c:pt idx="3">
                  <c:v>42.86</c:v>
                </c:pt>
                <c:pt idx="4">
                  <c:v>0</c:v>
                </c:pt>
                <c:pt idx="5">
                  <c:v>23.04</c:v>
                </c:pt>
                <c:pt idx="6">
                  <c:v>22.23</c:v>
                </c:pt>
                <c:pt idx="7">
                  <c:v>0.18</c:v>
                </c:pt>
                <c:pt idx="8">
                  <c:v>0</c:v>
                </c:pt>
              </c:numCache>
            </c:numRef>
          </c:val>
          <c:extLst>
            <c:ext xmlns:c16="http://schemas.microsoft.com/office/drawing/2014/chart" uri="{C3380CC4-5D6E-409C-BE32-E72D297353CC}">
              <c16:uniqueId val="{00000009-1802-4840-A646-F097D8ADC5EC}"/>
            </c:ext>
          </c:extLst>
        </c:ser>
        <c:ser>
          <c:idx val="10"/>
          <c:order val="10"/>
          <c:tx>
            <c:strRef>
              <c:f>Sheet1!$A$134</c:f>
              <c:strCache>
                <c:ptCount val="1"/>
                <c:pt idx="0">
                  <c:v>LAMPF (AEDP) </c:v>
                </c:pt>
              </c:strCache>
            </c:strRef>
          </c:tx>
          <c:spPr>
            <a:solidFill>
              <a:srgbClr val="C00000"/>
            </a:solidFill>
            <a:ln>
              <a:noFill/>
            </a:ln>
            <a:effectLst/>
          </c:spPr>
          <c:invertIfNegative val="0"/>
          <c:cat>
            <c:numRef>
              <c:f>Sheet1!$B$123:$J$123</c:f>
              <c:numCache>
                <c:formatCode>General</c:formatCode>
                <c:ptCount val="9"/>
                <c:pt idx="0">
                  <c:v>1989</c:v>
                </c:pt>
                <c:pt idx="1">
                  <c:v>1990</c:v>
                </c:pt>
                <c:pt idx="2">
                  <c:v>1991</c:v>
                </c:pt>
                <c:pt idx="3">
                  <c:v>1992</c:v>
                </c:pt>
                <c:pt idx="4">
                  <c:v>1993</c:v>
                </c:pt>
                <c:pt idx="5">
                  <c:v>1994</c:v>
                </c:pt>
                <c:pt idx="6">
                  <c:v>1995</c:v>
                </c:pt>
                <c:pt idx="7">
                  <c:v>1996</c:v>
                </c:pt>
                <c:pt idx="8">
                  <c:v>1997</c:v>
                </c:pt>
              </c:numCache>
            </c:numRef>
          </c:cat>
          <c:val>
            <c:numRef>
              <c:f>Sheet1!$B$134:$J$134</c:f>
              <c:numCache>
                <c:formatCode>General</c:formatCode>
                <c:ptCount val="9"/>
                <c:pt idx="0">
                  <c:v>0</c:v>
                </c:pt>
                <c:pt idx="1">
                  <c:v>0</c:v>
                </c:pt>
                <c:pt idx="2">
                  <c:v>0</c:v>
                </c:pt>
                <c:pt idx="3">
                  <c:v>0</c:v>
                </c:pt>
                <c:pt idx="4">
                  <c:v>53</c:v>
                </c:pt>
                <c:pt idx="5">
                  <c:v>0</c:v>
                </c:pt>
                <c:pt idx="6">
                  <c:v>0</c:v>
                </c:pt>
                <c:pt idx="7">
                  <c:v>0</c:v>
                </c:pt>
                <c:pt idx="8">
                  <c:v>0</c:v>
                </c:pt>
              </c:numCache>
            </c:numRef>
          </c:val>
          <c:extLst>
            <c:ext xmlns:c16="http://schemas.microsoft.com/office/drawing/2014/chart" uri="{C3380CC4-5D6E-409C-BE32-E72D297353CC}">
              <c16:uniqueId val="{0000000A-1802-4840-A646-F097D8ADC5EC}"/>
            </c:ext>
          </c:extLst>
        </c:ser>
        <c:dLbls>
          <c:showLegendKey val="0"/>
          <c:showVal val="0"/>
          <c:showCatName val="0"/>
          <c:showSerName val="0"/>
          <c:showPercent val="0"/>
          <c:showBubbleSize val="0"/>
        </c:dLbls>
        <c:gapWidth val="55"/>
        <c:overlap val="100"/>
        <c:axId val="584237120"/>
        <c:axId val="584242704"/>
      </c:barChart>
      <c:catAx>
        <c:axId val="58423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4242704"/>
        <c:crosses val="autoZero"/>
        <c:auto val="1"/>
        <c:lblAlgn val="ctr"/>
        <c:lblOffset val="100"/>
        <c:noMultiLvlLbl val="0"/>
      </c:catAx>
      <c:valAx>
        <c:axId val="58424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237120"/>
        <c:crosses val="autoZero"/>
        <c:crossBetween val="between"/>
      </c:valAx>
      <c:spPr>
        <a:noFill/>
        <a:ln>
          <a:noFill/>
        </a:ln>
        <a:effectLst/>
      </c:spPr>
    </c:plotArea>
    <c:legend>
      <c:legendPos val="r"/>
      <c:layout>
        <c:manualLayout>
          <c:xMode val="edge"/>
          <c:yMode val="edge"/>
          <c:x val="0.61490281715870065"/>
          <c:y val="0.18945814235581554"/>
          <c:w val="0.37522670275124959"/>
          <c:h val="0.6998433492062097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7B990-8764-F44A-B151-B148351D06E0}"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A0879-B1F1-4940-B5F9-6176DEEB95B8}" type="slidenum">
              <a:rPr lang="en-US" smtClean="0"/>
              <a:t>‹#›</a:t>
            </a:fld>
            <a:endParaRPr lang="en-US"/>
          </a:p>
        </p:txBody>
      </p:sp>
    </p:spTree>
    <p:extLst>
      <p:ext uri="{BB962C8B-B14F-4D97-AF65-F5344CB8AC3E}">
        <p14:creationId xmlns:p14="http://schemas.microsoft.com/office/powerpoint/2010/main" val="171922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this talk I want to give you my view of how John influenced and shaped the U.S. Nuclear Physics Program that we have today</a:t>
            </a:r>
          </a:p>
          <a:p>
            <a:endParaRPr lang="en-US" dirty="0"/>
          </a:p>
          <a:p>
            <a:r>
              <a:rPr lang="en-US" dirty="0"/>
              <a:t>I have single out four incidents that I will start with overview of his roles in the national program and then tell of four incidents in which he played decisive roles</a:t>
            </a:r>
          </a:p>
        </p:txBody>
      </p:sp>
      <p:sp>
        <p:nvSpPr>
          <p:cNvPr id="4" name="Slide Number Placeholder 3"/>
          <p:cNvSpPr>
            <a:spLocks noGrp="1"/>
          </p:cNvSpPr>
          <p:nvPr>
            <p:ph type="sldNum" sz="quarter" idx="5"/>
          </p:nvPr>
        </p:nvSpPr>
        <p:spPr/>
        <p:txBody>
          <a:bodyPr/>
          <a:lstStyle/>
          <a:p>
            <a:fld id="{22BA0879-B1F1-4940-B5F9-6176DEEB95B8}" type="slidenum">
              <a:rPr lang="en-US" smtClean="0"/>
              <a:t>1</a:t>
            </a:fld>
            <a:endParaRPr lang="en-US"/>
          </a:p>
        </p:txBody>
      </p:sp>
    </p:spTree>
    <p:extLst>
      <p:ext uri="{BB962C8B-B14F-4D97-AF65-F5344CB8AC3E}">
        <p14:creationId xmlns:p14="http://schemas.microsoft.com/office/powerpoint/2010/main" val="39909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1st NSAC that dealt with construction of large facilities and there were lessons learned by both NSAC and DOE</a:t>
            </a:r>
          </a:p>
          <a:p>
            <a:endParaRPr lang="en-US" dirty="0"/>
          </a:p>
          <a:p>
            <a:r>
              <a:rPr lang="en-US" dirty="0"/>
              <a:t>For NSAC in the LRP the completion of a project should be major recommendation if the working group agrees it has scientific priority</a:t>
            </a:r>
          </a:p>
          <a:p>
            <a:endParaRPr lang="en-US" dirty="0"/>
          </a:p>
          <a:p>
            <a:r>
              <a:rPr lang="en-US" dirty="0"/>
              <a:t>For DOE it was that Request for Proposal instead of Unsolicited Proposals should be used for the competitive process.</a:t>
            </a:r>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10</a:t>
            </a:fld>
            <a:endParaRPr lang="en-US"/>
          </a:p>
        </p:txBody>
      </p:sp>
    </p:spTree>
    <p:extLst>
      <p:ext uri="{BB962C8B-B14F-4D97-AF65-F5344CB8AC3E}">
        <p14:creationId xmlns:p14="http://schemas.microsoft.com/office/powerpoint/2010/main" val="21309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3r is the establishment RHIC</a:t>
            </a:r>
          </a:p>
          <a:p>
            <a:r>
              <a:rPr lang="en-US" dirty="0"/>
              <a:t>In 1984 RHIC was the next major facility after CEBAF</a:t>
            </a:r>
          </a:p>
          <a:p>
            <a:r>
              <a:rPr lang="en-US" dirty="0"/>
              <a:t>In the 1989 LRP Completion of CEBAF was highest priority, then RHIC and then involvement the Canadian KAON project</a:t>
            </a:r>
          </a:p>
          <a:p>
            <a:endParaRPr lang="en-US" dirty="0"/>
          </a:p>
          <a:p>
            <a:r>
              <a:rPr lang="en-US" dirty="0"/>
              <a:t>Office of Energy Research was given project Flt-Flat Dollars in the outyears</a:t>
            </a:r>
          </a:p>
          <a:p>
            <a:endParaRPr lang="en-US" dirty="0"/>
          </a:p>
          <a:p>
            <a:r>
              <a:rPr lang="en-US" dirty="0"/>
              <a:t>NP planned to terminate HHRIF at Oak Ridge and reactor at Argonne, and then operate the </a:t>
            </a:r>
            <a:r>
              <a:rPr lang="en-US" dirty="0" err="1"/>
              <a:t>Bevalac</a:t>
            </a:r>
            <a:r>
              <a:rPr lang="en-US" dirty="0"/>
              <a:t> and LAMPF to complete approved experiments and then phaseout their operations</a:t>
            </a:r>
          </a:p>
          <a:p>
            <a:endParaRPr lang="en-US" dirty="0"/>
          </a:p>
          <a:p>
            <a:r>
              <a:rPr lang="en-US" dirty="0"/>
              <a:t>Will </a:t>
            </a:r>
            <a:r>
              <a:rPr lang="en-US" dirty="0" err="1"/>
              <a:t>Happer</a:t>
            </a:r>
            <a:r>
              <a:rPr lang="en-US" dirty="0"/>
              <a:t> Director of Energy Research has the Secretary of  Energy's Advisor Board form a Taskforce to recommend priorities for ER's research programs</a:t>
            </a:r>
          </a:p>
          <a:p>
            <a:endParaRPr lang="en-US" dirty="0"/>
          </a:p>
          <a:p>
            <a:r>
              <a:rPr lang="en-US" dirty="0"/>
              <a:t>For NP they agreed with the plans for the </a:t>
            </a:r>
            <a:r>
              <a:rPr lang="en-US" dirty="0" err="1"/>
              <a:t>Bevalac</a:t>
            </a:r>
            <a:r>
              <a:rPr lang="en-US" dirty="0"/>
              <a:t> an HHIRF, and then grappled with what to say about RHIC and LAMPF.   The decision was made to send this to NSAC</a:t>
            </a:r>
          </a:p>
        </p:txBody>
      </p:sp>
      <p:sp>
        <p:nvSpPr>
          <p:cNvPr id="4" name="Slide Number Placeholder 3"/>
          <p:cNvSpPr>
            <a:spLocks noGrp="1"/>
          </p:cNvSpPr>
          <p:nvPr>
            <p:ph type="sldNum" sz="quarter" idx="5"/>
          </p:nvPr>
        </p:nvSpPr>
        <p:spPr/>
        <p:txBody>
          <a:bodyPr/>
          <a:lstStyle/>
          <a:p>
            <a:fld id="{22BA0879-B1F1-4940-B5F9-6176DEEB95B8}" type="slidenum">
              <a:rPr lang="en-US" smtClean="0"/>
              <a:t>11</a:t>
            </a:fld>
            <a:endParaRPr lang="en-US"/>
          </a:p>
        </p:txBody>
      </p:sp>
    </p:spTree>
    <p:extLst>
      <p:ext uri="{BB962C8B-B14F-4D97-AF65-F5344CB8AC3E}">
        <p14:creationId xmlns:p14="http://schemas.microsoft.com/office/powerpoint/2010/main" val="385567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the 1998 LRP within budget constraints </a:t>
            </a:r>
          </a:p>
          <a:p>
            <a:r>
              <a:rPr lang="en-US" dirty="0"/>
              <a:t>Why RHIC or LAMPF or KAON</a:t>
            </a:r>
          </a:p>
          <a:p>
            <a:r>
              <a:rPr lang="en-US" dirty="0"/>
              <a:t>RHIC was new costly project that opened new scientific frontiers</a:t>
            </a:r>
          </a:p>
          <a:p>
            <a:r>
              <a:rPr lang="en-US" dirty="0"/>
              <a:t>LAMPF was a costly operating facility with solid program for next few years</a:t>
            </a:r>
          </a:p>
          <a:p>
            <a:r>
              <a:rPr lang="en-US" dirty="0"/>
              <a:t>KAON was relatively inexpensive that also opened new scientific frontiers</a:t>
            </a:r>
          </a:p>
          <a:p>
            <a:endParaRPr lang="en-US" dirty="0"/>
          </a:p>
          <a:p>
            <a:r>
              <a:rPr lang="en-US" dirty="0"/>
              <a:t>The request was for recommendations for priorities under three budget scenarios</a:t>
            </a:r>
          </a:p>
          <a:p>
            <a:r>
              <a:rPr lang="en-US" dirty="0"/>
              <a:t>Then reaffirmed 1989 LRP that construction for CEBAF and RHIC not be impacted</a:t>
            </a:r>
          </a:p>
          <a:p>
            <a:endParaRPr lang="en-US" dirty="0"/>
          </a:p>
          <a:p>
            <a:r>
              <a:rPr lang="en-US" dirty="0"/>
              <a:t>This resulted the phaseout of LAMPF in all scenarios.  The support for the Base Program, CEBAF and RHIC depended upon how rapidly LAMPF was phaseout.</a:t>
            </a:r>
          </a:p>
          <a:p>
            <a:r>
              <a:rPr lang="en-US" dirty="0"/>
              <a:t>In Flat-Flat dollar scenarios almost immediate termination of LAMPF operations still results in a delay in RHIC.  There was possibility of KAON only in the best scenario</a:t>
            </a:r>
          </a:p>
          <a:p>
            <a:endParaRPr lang="en-US" dirty="0"/>
          </a:p>
          <a:p>
            <a:r>
              <a:rPr lang="en-US" dirty="0"/>
              <a:t>I remember a heated discussion between John and David Hendrie (head of NP at the time) when John presented the report.  I believe it had to LAMPF phaseout</a:t>
            </a:r>
          </a:p>
          <a:p>
            <a:endParaRPr lang="en-US" dirty="0"/>
          </a:p>
          <a:p>
            <a:r>
              <a:rPr lang="en-US" dirty="0"/>
              <a:t>I have shown these three budget scenarios - because they are identical to the ones that were given to NSAC for guidance on the Implementation of the 2002 and 2007 LRPs</a:t>
            </a:r>
          </a:p>
        </p:txBody>
      </p:sp>
      <p:sp>
        <p:nvSpPr>
          <p:cNvPr id="4" name="Slide Number Placeholder 3"/>
          <p:cNvSpPr>
            <a:spLocks noGrp="1"/>
          </p:cNvSpPr>
          <p:nvPr>
            <p:ph type="sldNum" sz="quarter" idx="5"/>
          </p:nvPr>
        </p:nvSpPr>
        <p:spPr/>
        <p:txBody>
          <a:bodyPr/>
          <a:lstStyle/>
          <a:p>
            <a:fld id="{22BA0879-B1F1-4940-B5F9-6176DEEB95B8}" type="slidenum">
              <a:rPr lang="en-US" smtClean="0"/>
              <a:t>12</a:t>
            </a:fld>
            <a:endParaRPr lang="en-US"/>
          </a:p>
        </p:txBody>
      </p:sp>
    </p:spTree>
    <p:extLst>
      <p:ext uri="{BB962C8B-B14F-4D97-AF65-F5344CB8AC3E}">
        <p14:creationId xmlns:p14="http://schemas.microsoft.com/office/powerpoint/2010/main" val="153491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Happened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FY93 Appropriations $53M ($46M </a:t>
            </a:r>
            <a:r>
              <a:rPr lang="en-US" dirty="0" err="1"/>
              <a:t>Lampf</a:t>
            </a:r>
            <a:r>
              <a:rPr lang="en-US" dirty="0"/>
              <a:t> </a:t>
            </a:r>
            <a:r>
              <a:rPr lang="en-US" dirty="0" err="1"/>
              <a:t>opareations</a:t>
            </a:r>
            <a:r>
              <a:rPr lang="en-US" dirty="0"/>
              <a:t> and $7M for all </a:t>
            </a:r>
            <a:r>
              <a:rPr lang="en-US" dirty="0" err="1"/>
              <a:t>Lampf</a:t>
            </a:r>
            <a:r>
              <a:rPr lang="en-US" dirty="0"/>
              <a:t> researchers) was moved out of NP to Atomic </a:t>
            </a:r>
            <a:r>
              <a:rPr lang="en-US" dirty="0" err="1"/>
              <a:t>Emergy</a:t>
            </a:r>
            <a:r>
              <a:rPr lang="en-US" dirty="0"/>
              <a:t> Defense Programs - they didn't know what to do with the money - so Sherman </a:t>
            </a:r>
            <a:r>
              <a:rPr lang="en-US" dirty="0" err="1"/>
              <a:t>Fizozinsky</a:t>
            </a:r>
            <a:r>
              <a:rPr lang="en-US" dirty="0"/>
              <a:t> in NP managed the money - apparently Lewy Rosen talked to his New Mexico Senator</a:t>
            </a:r>
          </a:p>
          <a:p>
            <a:pPr marL="171450" indent="-171450">
              <a:buFont typeface="Arial" panose="020B0604020202020204" pitchFamily="34" charset="0"/>
              <a:buChar char="•"/>
            </a:pPr>
            <a:r>
              <a:rPr lang="en-US" dirty="0"/>
              <a:t>John and Vernon Hughes went to Louis Rosen and </a:t>
            </a:r>
            <a:r>
              <a:rPr lang="en-US" dirty="0" err="1"/>
              <a:t>concivenced</a:t>
            </a:r>
            <a:r>
              <a:rPr lang="en-US" dirty="0"/>
              <a:t> him that there should a productive phaseout of LAMPF.</a:t>
            </a:r>
          </a:p>
          <a:p>
            <a:pPr marL="171450" indent="-171450">
              <a:buFont typeface="Arial" panose="020B0604020202020204" pitchFamily="34" charset="0"/>
              <a:buChar char="•"/>
            </a:pPr>
            <a:r>
              <a:rPr lang="en-US" dirty="0"/>
              <a:t>In FY94 and CF95 NP was provide $23M for LAMPF operation and the LAMPF researcher money was return to NP</a:t>
            </a:r>
          </a:p>
          <a:p>
            <a:pPr marL="171450" indent="-171450">
              <a:buFont typeface="Arial" panose="020B0604020202020204" pitchFamily="34" charset="0"/>
              <a:buChar char="•"/>
            </a:pPr>
            <a:r>
              <a:rPr lang="en-US" dirty="0"/>
              <a:t>LAMPF evolved into LANCE a facilities supported by NNSA, NE and SC BES</a:t>
            </a:r>
          </a:p>
          <a:p>
            <a:pPr marL="171450" indent="-171450">
              <a:buFont typeface="Arial" panose="020B0604020202020204" pitchFamily="34" charset="0"/>
              <a:buChar char="•"/>
            </a:pPr>
            <a:r>
              <a:rPr lang="en-US" dirty="0"/>
              <a:t>This was very good for NP since there would have been significant  D&amp;D costs. The D&amp;D for </a:t>
            </a:r>
            <a:r>
              <a:rPr lang="en-US" dirty="0" err="1"/>
              <a:t>Bevalac</a:t>
            </a:r>
            <a:r>
              <a:rPr lang="en-US" dirty="0"/>
              <a:t> was significant and lasted for years.</a:t>
            </a:r>
          </a:p>
          <a:p>
            <a:pPr marL="171450" indent="-171450">
              <a:buFont typeface="Arial" panose="020B0604020202020204" pitchFamily="34" charset="0"/>
              <a:buChar char="•"/>
            </a:pPr>
            <a:r>
              <a:rPr lang="en-US" dirty="0"/>
              <a:t>After all this the funding for NP followed the Flat-Flat Dollars Scenario: RHIC was delayed, the Pre-Ops RHIC for RHIC was insufficient, there were reductions across the program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13</a:t>
            </a:fld>
            <a:endParaRPr lang="en-US"/>
          </a:p>
        </p:txBody>
      </p:sp>
    </p:spTree>
    <p:extLst>
      <p:ext uri="{BB962C8B-B14F-4D97-AF65-F5344CB8AC3E}">
        <p14:creationId xmlns:p14="http://schemas.microsoft.com/office/powerpoint/2010/main" val="368242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the Academy's Decadal Surveys is that they are Assessments by an independent body of where the field is where it is going - for Nuclear Physics it is an assessment of how NSAC and the Agencies are doing -  it is viewed as such by </a:t>
            </a:r>
            <a:r>
              <a:rPr lang="en-US" dirty="0" err="1"/>
              <a:t>Agenties</a:t>
            </a:r>
            <a:r>
              <a:rPr lang="en-US" dirty="0"/>
              <a:t>, the Executive Branch and Congress</a:t>
            </a:r>
          </a:p>
          <a:p>
            <a:endParaRPr lang="en-US" dirty="0"/>
          </a:p>
          <a:p>
            <a:r>
              <a:rPr lang="en-US" dirty="0"/>
              <a:t>(1) John had input into the last three surveys - I don't know how much feedback John gave in his review of the 1986 survey - but chaired the 1999 Survey, and he gave a presentation to committee writing 2013 survey that I am sure provided guidance - the presentation is impressive</a:t>
            </a:r>
          </a:p>
          <a:p>
            <a:endParaRPr lang="en-US" dirty="0"/>
          </a:p>
          <a:p>
            <a:r>
              <a:rPr lang="en-US" dirty="0"/>
              <a:t>(2) The recommendations of all three Surveys for future facilities and their priorities were those of the NSAC's Long Range Plans.  However, in the case of the last Survey there is list of additional recommendations.   It is not clear what this means.  Does it mean that the NP is not managed well?  Then don't say in the text that the NP program has been managed very well.   </a:t>
            </a:r>
          </a:p>
          <a:p>
            <a:endParaRPr lang="en-US" dirty="0"/>
          </a:p>
          <a:p>
            <a:r>
              <a:rPr lang="en-US" dirty="0"/>
              <a:t>(3) The support for the RIA in the 1999 Survey came at a </a:t>
            </a:r>
            <a:r>
              <a:rPr lang="en-US" dirty="0" err="1"/>
              <a:t>criticial</a:t>
            </a:r>
            <a:r>
              <a:rPr lang="en-US" dirty="0"/>
              <a:t> time.  The path for getting approval was long and time.  I spend essential all of time as head of Nuclear Physics in trying to get approval. It was only in 2007 that I was able to approval within DOE to proceed with FRIB a project half the cost of RIS, and it what only in the fy2009 Budget request that Congress provided Construction funding.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14</a:t>
            </a:fld>
            <a:endParaRPr lang="en-US"/>
          </a:p>
        </p:txBody>
      </p:sp>
    </p:spTree>
    <p:extLst>
      <p:ext uri="{BB962C8B-B14F-4D97-AF65-F5344CB8AC3E}">
        <p14:creationId xmlns:p14="http://schemas.microsoft.com/office/powerpoint/2010/main" val="254338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Role did John play in shaping the Nation's Nuclear Physics Program</a:t>
            </a:r>
          </a:p>
          <a:p>
            <a:endParaRPr lang="en-US" dirty="0"/>
          </a:p>
          <a:p>
            <a:r>
              <a:rPr lang="en-US" dirty="0"/>
              <a:t>He played vital roles:</a:t>
            </a:r>
          </a:p>
          <a:p>
            <a:endParaRPr lang="en-US" dirty="0"/>
          </a:p>
          <a:p>
            <a:r>
              <a:rPr lang="en-US" dirty="0"/>
              <a:t>In getting NSAC established and in establishing NSAC credibility</a:t>
            </a:r>
          </a:p>
          <a:p>
            <a:r>
              <a:rPr lang="en-US" dirty="0"/>
              <a:t>In helping to get CEBAF approved, RHIC completed and FRIB started</a:t>
            </a:r>
          </a:p>
          <a:p>
            <a:r>
              <a:rPr lang="en-US" dirty="0"/>
              <a:t>In providing leadership on how a national laboratory should contribute to the national program</a:t>
            </a:r>
          </a:p>
          <a:p>
            <a:endParaRPr lang="en-US" dirty="0"/>
          </a:p>
          <a:p>
            <a:r>
              <a:rPr lang="en-US" dirty="0"/>
              <a:t>His leadership (I believe) has been taken as a model for responsible and far-sighted leadership stewardship for the the U.S. Nuclear Physics Program</a:t>
            </a:r>
          </a:p>
          <a:p>
            <a:endParaRPr lang="en-US" dirty="0"/>
          </a:p>
          <a:p>
            <a:r>
              <a:rPr lang="en-US" dirty="0"/>
              <a:t>This I believe this is his Legacy</a:t>
            </a:r>
          </a:p>
          <a:p>
            <a:endParaRPr lang="en-US" dirty="0"/>
          </a:p>
          <a:p>
            <a:r>
              <a:rPr lang="en-US" dirty="0"/>
              <a:t>When at Argonne -John was supportive and a teacher who set high standards</a:t>
            </a:r>
          </a:p>
          <a:p>
            <a:r>
              <a:rPr lang="en-US" dirty="0"/>
              <a:t>When at DOE - John was wise counsel </a:t>
            </a:r>
          </a:p>
          <a:p>
            <a:r>
              <a:rPr lang="en-US" dirty="0"/>
              <a:t>At an APS after John and my wife Mary had talked, John sent an email to Mary recommended a book that </a:t>
            </a:r>
            <a:r>
              <a:rPr lang="en-US" dirty="0" err="1"/>
              <a:t>Ceccia</a:t>
            </a:r>
            <a:r>
              <a:rPr lang="en-US" dirty="0"/>
              <a:t> had thought was good.</a:t>
            </a:r>
          </a:p>
          <a:p>
            <a:endParaRPr lang="en-US" dirty="0"/>
          </a:p>
          <a:p>
            <a:r>
              <a:rPr lang="en-US" dirty="0"/>
              <a:t>John was a supportive, a teacher, a wise counsel, sensitive, a mentor whose approval </a:t>
            </a:r>
            <a:r>
              <a:rPr lang="en-US" dirty="0" err="1"/>
              <a:t>i</a:t>
            </a:r>
            <a:r>
              <a:rPr lang="en-US" dirty="0"/>
              <a:t> valued.</a:t>
            </a:r>
          </a:p>
          <a:p>
            <a:r>
              <a:rPr lang="en-US" dirty="0"/>
              <a:t>That his Legacy for 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15</a:t>
            </a:fld>
            <a:endParaRPr lang="en-US"/>
          </a:p>
        </p:txBody>
      </p:sp>
    </p:spTree>
    <p:extLst>
      <p:ext uri="{BB962C8B-B14F-4D97-AF65-F5344CB8AC3E}">
        <p14:creationId xmlns:p14="http://schemas.microsoft.com/office/powerpoint/2010/main" val="347240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Argonne and University of Chicago John was elected a fellow or a member in science organizations</a:t>
            </a:r>
          </a:p>
          <a:p>
            <a:endParaRPr lang="en-US" dirty="0"/>
          </a:p>
          <a:p>
            <a:r>
              <a:rPr lang="en-US" dirty="0"/>
              <a:t>He took positions in the APS Division of Nuclear Physics and in AAAS and served on National Academy of Science Committees.</a:t>
            </a:r>
          </a:p>
          <a:p>
            <a:endParaRPr lang="en-US" dirty="0"/>
          </a:p>
          <a:p>
            <a:r>
              <a:rPr lang="en-US" dirty="0"/>
              <a:t>He served as Associate Editor or Editor for Nuclear Physics for several journals, notably Editor for Nuclear for Physics Letters for 25 years</a:t>
            </a:r>
          </a:p>
        </p:txBody>
      </p:sp>
      <p:sp>
        <p:nvSpPr>
          <p:cNvPr id="4" name="Slide Number Placeholder 3"/>
          <p:cNvSpPr>
            <a:spLocks noGrp="1"/>
          </p:cNvSpPr>
          <p:nvPr>
            <p:ph type="sldNum" sz="quarter" idx="5"/>
          </p:nvPr>
        </p:nvSpPr>
        <p:spPr/>
        <p:txBody>
          <a:bodyPr/>
          <a:lstStyle/>
          <a:p>
            <a:fld id="{22BA0879-B1F1-4940-B5F9-6176DEEB95B8}" type="slidenum">
              <a:rPr lang="en-US" smtClean="0"/>
              <a:t>2</a:t>
            </a:fld>
            <a:endParaRPr lang="en-US"/>
          </a:p>
        </p:txBody>
      </p:sp>
    </p:spTree>
    <p:extLst>
      <p:ext uri="{BB962C8B-B14F-4D97-AF65-F5344CB8AC3E}">
        <p14:creationId xmlns:p14="http://schemas.microsoft.com/office/powerpoint/2010/main" val="294477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was a member of the Program Advisory Committee for a number of accelerator facilities both in the U.S. and other countries from the early 1970s to the early 2000s</a:t>
            </a:r>
          </a:p>
          <a:p>
            <a:endParaRPr lang="en-US" dirty="0"/>
          </a:p>
          <a:p>
            <a:r>
              <a:rPr lang="en-US" dirty="0"/>
              <a:t>His tenure on the LAMPF PAC resulted in John and his Argonne college performing some of the first experiments at LAMPF</a:t>
            </a:r>
          </a:p>
          <a:p>
            <a:endParaRPr lang="en-US" dirty="0"/>
          </a:p>
          <a:p>
            <a:r>
              <a:rPr lang="en-US" dirty="0"/>
              <a:t>His tenure on the </a:t>
            </a:r>
            <a:r>
              <a:rPr lang="en-US" dirty="0" err="1"/>
              <a:t>Bevalac</a:t>
            </a:r>
            <a:r>
              <a:rPr lang="en-US" dirty="0"/>
              <a:t>  PAC led to his early support for RHIC</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3</a:t>
            </a:fld>
            <a:endParaRPr lang="en-US"/>
          </a:p>
        </p:txBody>
      </p:sp>
    </p:spTree>
    <p:extLst>
      <p:ext uri="{BB962C8B-B14F-4D97-AF65-F5344CB8AC3E}">
        <p14:creationId xmlns:p14="http://schemas.microsoft.com/office/powerpoint/2010/main" val="348625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served on NSF, DOE and NAS/NRC Committees of which on a portion are shown here</a:t>
            </a:r>
          </a:p>
          <a:p>
            <a:endParaRPr lang="en-US" dirty="0"/>
          </a:p>
          <a:p>
            <a:r>
              <a:rPr lang="en-US" dirty="0"/>
              <a:t>Those listed pertain to four events where John played central role.</a:t>
            </a:r>
          </a:p>
          <a:p>
            <a:endParaRPr lang="en-US" dirty="0"/>
          </a:p>
          <a:p>
            <a:r>
              <a:rPr lang="en-US" dirty="0"/>
              <a:t>The 1st involves NSF and the Friedlander Report</a:t>
            </a:r>
          </a:p>
          <a:p>
            <a:r>
              <a:rPr lang="en-US" dirty="0"/>
              <a:t>The 2nd during his term as Chair of NSAC</a:t>
            </a:r>
          </a:p>
          <a:p>
            <a:r>
              <a:rPr lang="en-US" dirty="0"/>
              <a:t>The 3rd  as the Chair of the Implementation of 1989 LRP Report</a:t>
            </a:r>
          </a:p>
          <a:p>
            <a:r>
              <a:rPr lang="en-US" dirty="0"/>
              <a:t>The 4th is the Academy's 1999 Decadal Survey that he chaired</a:t>
            </a:r>
          </a:p>
        </p:txBody>
      </p:sp>
      <p:sp>
        <p:nvSpPr>
          <p:cNvPr id="4" name="Slide Number Placeholder 3"/>
          <p:cNvSpPr>
            <a:spLocks noGrp="1"/>
          </p:cNvSpPr>
          <p:nvPr>
            <p:ph type="sldNum" sz="quarter" idx="5"/>
          </p:nvPr>
        </p:nvSpPr>
        <p:spPr/>
        <p:txBody>
          <a:bodyPr/>
          <a:lstStyle/>
          <a:p>
            <a:fld id="{22BA0879-B1F1-4940-B5F9-6176DEEB95B8}" type="slidenum">
              <a:rPr lang="en-US" smtClean="0"/>
              <a:t>4</a:t>
            </a:fld>
            <a:endParaRPr lang="en-US"/>
          </a:p>
        </p:txBody>
      </p:sp>
    </p:spTree>
    <p:extLst>
      <p:ext uri="{BB962C8B-B14F-4D97-AF65-F5344CB8AC3E}">
        <p14:creationId xmlns:p14="http://schemas.microsoft.com/office/powerpoint/2010/main" val="210316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1st: Establishment of NSAC</a:t>
            </a:r>
          </a:p>
          <a:p>
            <a:endParaRPr lang="en-US" dirty="0"/>
          </a:p>
          <a:p>
            <a:r>
              <a:rPr lang="en-US" dirty="0"/>
              <a:t>According to the article the present impetus for organizing NSAC came from </a:t>
            </a:r>
          </a:p>
          <a:p>
            <a:r>
              <a:rPr lang="en-US" dirty="0"/>
              <a:t>(1) John's presentation of NSF Physics Advisory Panel in 1975 </a:t>
            </a:r>
          </a:p>
          <a:p>
            <a:r>
              <a:rPr lang="en-US" dirty="0"/>
              <a:t>(2) The letter from the DNP that John as Chair of Executive Committee wrote</a:t>
            </a:r>
          </a:p>
          <a:p>
            <a:r>
              <a:rPr lang="en-US" dirty="0"/>
              <a:t>(3) Friedlander Committee Report (John was an active member)</a:t>
            </a:r>
          </a:p>
          <a:p>
            <a:endParaRPr lang="en-US" dirty="0"/>
          </a:p>
          <a:p>
            <a:r>
              <a:rPr lang="en-US" dirty="0"/>
              <a:t>It was in NSF legislation that NUSAC was established in 1977 </a:t>
            </a:r>
          </a:p>
          <a:p>
            <a:endParaRPr lang="en-US" dirty="0"/>
          </a:p>
          <a:p>
            <a:r>
              <a:rPr lang="en-US" dirty="0"/>
              <a:t>Apparently, John had played a significant role </a:t>
            </a:r>
          </a:p>
        </p:txBody>
      </p:sp>
      <p:sp>
        <p:nvSpPr>
          <p:cNvPr id="4" name="Slide Number Placeholder 3"/>
          <p:cNvSpPr>
            <a:spLocks noGrp="1"/>
          </p:cNvSpPr>
          <p:nvPr>
            <p:ph type="sldNum" sz="quarter" idx="5"/>
          </p:nvPr>
        </p:nvSpPr>
        <p:spPr/>
        <p:txBody>
          <a:bodyPr/>
          <a:lstStyle/>
          <a:p>
            <a:fld id="{22BA0879-B1F1-4940-B5F9-6176DEEB95B8}" type="slidenum">
              <a:rPr lang="en-US" smtClean="0"/>
              <a:t>5</a:t>
            </a:fld>
            <a:endParaRPr lang="en-US"/>
          </a:p>
        </p:txBody>
      </p:sp>
    </p:spTree>
    <p:extLst>
      <p:ext uri="{BB962C8B-B14F-4D97-AF65-F5344CB8AC3E}">
        <p14:creationId xmlns:p14="http://schemas.microsoft.com/office/powerpoint/2010/main" val="1971176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Nation's leadership role today in Nuclear Physics is the result of  </a:t>
            </a:r>
          </a:p>
          <a:p>
            <a:r>
              <a:rPr lang="en-US" dirty="0"/>
              <a:t>(1) the responsible strategic planning embodied in NSAC's Long Range Plans, and</a:t>
            </a:r>
          </a:p>
          <a:p>
            <a:r>
              <a:rPr lang="en-US" dirty="0"/>
              <a:t>(2) Federal government's decision to utilize that guidance and provide the needed funding</a:t>
            </a:r>
          </a:p>
          <a:p>
            <a:endParaRPr lang="en-US" dirty="0"/>
          </a:p>
          <a:p>
            <a:r>
              <a:rPr lang="en-US" dirty="0"/>
              <a:t>When needed funding was projected to not be available, NSAC has recommend priorities under budgetary constraints enumerating what has been lost.</a:t>
            </a:r>
          </a:p>
          <a:p>
            <a:endParaRPr lang="en-US" dirty="0"/>
          </a:p>
          <a:p>
            <a:r>
              <a:rPr lang="en-US" dirty="0"/>
              <a:t>The understanding from the being was that NSAC and the Nuclear Physics Offices in DOE and NSF had different responsibilities: NSAC job was to identify the scientific opportunities and the needed resources/capabilities to be successful: DOE/NSF job were to implement this guidance within available funding levels.</a:t>
            </a:r>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6</a:t>
            </a:fld>
            <a:endParaRPr lang="en-US"/>
          </a:p>
        </p:txBody>
      </p:sp>
    </p:spTree>
    <p:extLst>
      <p:ext uri="{BB962C8B-B14F-4D97-AF65-F5344CB8AC3E}">
        <p14:creationId xmlns:p14="http://schemas.microsoft.com/office/powerpoint/2010/main" val="19579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Establishment of a GEV CW Electron Accelerator Facility</a:t>
            </a:r>
          </a:p>
          <a:p>
            <a:endParaRPr lang="en-US" dirty="0"/>
          </a:p>
          <a:p>
            <a:r>
              <a:rPr lang="en-US" dirty="0"/>
              <a:t>The 1979 LRP recommended R&amp;D for a high energy CW electron accelerator</a:t>
            </a:r>
          </a:p>
          <a:p>
            <a:endParaRPr lang="en-US" dirty="0"/>
          </a:p>
          <a:p>
            <a:r>
              <a:rPr lang="en-US" dirty="0"/>
              <a:t>The Barnes committee recommended that it achieve an energy of 4 GeV</a:t>
            </a:r>
          </a:p>
          <a:p>
            <a:endParaRPr lang="en-US" dirty="0"/>
          </a:p>
          <a:p>
            <a:r>
              <a:rPr lang="en-US" dirty="0"/>
              <a:t>Unsolicited  proposals for electron accelerator facilities had been submitted by ANL. Univ of Illinois, MIT, National Bureau of Standards , and Southeastern Universities Research Association (SURA)</a:t>
            </a:r>
          </a:p>
          <a:p>
            <a:endParaRPr lang="en-US" dirty="0"/>
          </a:p>
          <a:p>
            <a:r>
              <a:rPr lang="en-US" dirty="0"/>
              <a:t>Allam Bromley was appointed by John to chair the Subcommittee to evaluate the proposals.  Only ANL and SURA submitted proposals for accelerators that reached 4 GeV.  Committee recommended that SURA proposal be accepted.</a:t>
            </a:r>
          </a:p>
          <a:p>
            <a:endParaRPr lang="en-US" dirty="0"/>
          </a:p>
          <a:p>
            <a:r>
              <a:rPr lang="en-US" dirty="0"/>
              <a:t>Nuclear Physics requested funding for construction of electron accelerator in its 1984 Budget Request.</a:t>
            </a:r>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7</a:t>
            </a:fld>
            <a:endParaRPr lang="en-US"/>
          </a:p>
        </p:txBody>
      </p:sp>
    </p:spTree>
    <p:extLst>
      <p:ext uri="{BB962C8B-B14F-4D97-AF65-F5344CB8AC3E}">
        <p14:creationId xmlns:p14="http://schemas.microsoft.com/office/powerpoint/2010/main" val="375701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for Construction was not approved in FY 1985 Appropriation Bill.</a:t>
            </a:r>
          </a:p>
          <a:p>
            <a:endParaRPr lang="en-US" dirty="0"/>
          </a:p>
          <a:p>
            <a:r>
              <a:rPr lang="en-US" dirty="0"/>
              <a:t> According to Article, Senator Johnson Chair of Appropriations Committee on Energy and Water Development was unhappy with the Virginian Delegation and response of Rob and Warner</a:t>
            </a:r>
          </a:p>
          <a:p>
            <a:r>
              <a:rPr lang="en-US" dirty="0"/>
              <a:t>Concerned about another Isabelle</a:t>
            </a:r>
          </a:p>
          <a:p>
            <a:endParaRPr lang="en-US" dirty="0"/>
          </a:p>
          <a:p>
            <a:r>
              <a:rPr lang="en-US" dirty="0"/>
              <a:t>Isabelle was a High Energy Project at BNL that had been delayed by problems in development of magnet needed for project, and HEPAP commitment dealing with budget constraints, identified other projects to be of higher priority and the Isabelle Project was terminated.</a:t>
            </a:r>
          </a:p>
          <a:p>
            <a:endParaRPr lang="en-US" dirty="0"/>
          </a:p>
          <a:p>
            <a:r>
              <a:rPr lang="en-US" dirty="0"/>
              <a:t>Then there were some other things </a:t>
            </a:r>
          </a:p>
          <a:p>
            <a:r>
              <a:rPr lang="en-US" dirty="0"/>
              <a:t>MIT-Bates Proposal</a:t>
            </a:r>
          </a:p>
          <a:p>
            <a:r>
              <a:rPr lang="en-US" dirty="0"/>
              <a:t>ANL's Protest</a:t>
            </a:r>
          </a:p>
          <a:p>
            <a:r>
              <a:rPr lang="en-US" dirty="0"/>
              <a:t>4 GeV was not high enough</a:t>
            </a:r>
          </a:p>
          <a:p>
            <a:r>
              <a:rPr lang="en-US" dirty="0"/>
              <a:t>1989 LRP said RHIC was highest priority - not CEBAF</a:t>
            </a:r>
          </a:p>
          <a:p>
            <a:endParaRPr lang="en-US" dirty="0"/>
          </a:p>
          <a:p>
            <a:endParaRPr lang="en-US" dirty="0"/>
          </a:p>
        </p:txBody>
      </p:sp>
      <p:sp>
        <p:nvSpPr>
          <p:cNvPr id="4" name="Slide Number Placeholder 3"/>
          <p:cNvSpPr>
            <a:spLocks noGrp="1"/>
          </p:cNvSpPr>
          <p:nvPr>
            <p:ph type="sldNum" sz="quarter" idx="5"/>
          </p:nvPr>
        </p:nvSpPr>
        <p:spPr/>
        <p:txBody>
          <a:bodyPr/>
          <a:lstStyle/>
          <a:p>
            <a:fld id="{22BA0879-B1F1-4940-B5F9-6176DEEB95B8}" type="slidenum">
              <a:rPr lang="en-US" smtClean="0"/>
              <a:t>8</a:t>
            </a:fld>
            <a:endParaRPr lang="en-US"/>
          </a:p>
        </p:txBody>
      </p:sp>
    </p:spTree>
    <p:extLst>
      <p:ext uri="{BB962C8B-B14F-4D97-AF65-F5344CB8AC3E}">
        <p14:creationId xmlns:p14="http://schemas.microsoft.com/office/powerpoint/2010/main" val="36302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a:t>
            </a:r>
            <a:r>
              <a:rPr lang="en-US" dirty="0" err="1"/>
              <a:t>Keyworth</a:t>
            </a:r>
            <a:r>
              <a:rPr lang="en-US" dirty="0"/>
              <a:t> </a:t>
            </a:r>
            <a:r>
              <a:rPr lang="en-US" dirty="0" err="1"/>
              <a:t>callled</a:t>
            </a:r>
            <a:r>
              <a:rPr lang="en-US" dirty="0"/>
              <a:t> John to his office of discuss what to do.  John knew Jay when he was a graduate student at Duke.  Jay was supportive of the electron accelerator. It was decided that NSAC needed to verify the scientific case for a 4 GeV accelerator and its priority for the NP community</a:t>
            </a:r>
          </a:p>
          <a:p>
            <a:endParaRPr lang="en-US" dirty="0"/>
          </a:p>
          <a:p>
            <a:r>
              <a:rPr lang="en-US" dirty="0"/>
              <a:t>NSAC did both</a:t>
            </a:r>
          </a:p>
          <a:p>
            <a:r>
              <a:rPr lang="en-US" dirty="0"/>
              <a:t>John wrote a letter in rebuttal to the Science Article - according to this autobiography he also testified before a House Committee</a:t>
            </a:r>
          </a:p>
          <a:p>
            <a:endParaRPr lang="en-US" dirty="0"/>
          </a:p>
          <a:p>
            <a:r>
              <a:rPr lang="en-US" dirty="0"/>
              <a:t>Herman </a:t>
            </a:r>
            <a:r>
              <a:rPr lang="en-US" dirty="0" err="1"/>
              <a:t>Grunder</a:t>
            </a:r>
            <a:r>
              <a:rPr lang="en-US" dirty="0"/>
              <a:t> became the Director put together design, chose a design, recruited staff - we changed the design to a SRF 6 GeV accelerator, CDR was approved by DOE, He make a good impression in Congress.  </a:t>
            </a:r>
          </a:p>
          <a:p>
            <a:endParaRPr lang="en-US" dirty="0"/>
          </a:p>
          <a:p>
            <a:r>
              <a:rPr lang="en-US" dirty="0"/>
              <a:t>John became involved in CEBAF</a:t>
            </a:r>
          </a:p>
          <a:p>
            <a:r>
              <a:rPr lang="en-US" dirty="0"/>
              <a:t>Was on the Search Committee to chose Herman </a:t>
            </a:r>
            <a:r>
              <a:rPr lang="en-US" dirty="0" err="1"/>
              <a:t>Grunder</a:t>
            </a:r>
            <a:endParaRPr lang="en-US" dirty="0"/>
          </a:p>
          <a:p>
            <a:r>
              <a:rPr lang="en-US" dirty="0"/>
              <a:t>Was Chairman of the CEBAF PAC for 5 years - where the decisions on the science and experiments in the 3 hall were made. He encouraged ANL physicist to get involved and they play a major role in the experiment program in the early days</a:t>
            </a:r>
          </a:p>
        </p:txBody>
      </p:sp>
      <p:sp>
        <p:nvSpPr>
          <p:cNvPr id="4" name="Slide Number Placeholder 3"/>
          <p:cNvSpPr>
            <a:spLocks noGrp="1"/>
          </p:cNvSpPr>
          <p:nvPr>
            <p:ph type="sldNum" sz="quarter" idx="5"/>
          </p:nvPr>
        </p:nvSpPr>
        <p:spPr/>
        <p:txBody>
          <a:bodyPr/>
          <a:lstStyle/>
          <a:p>
            <a:fld id="{22BA0879-B1F1-4940-B5F9-6176DEEB95B8}" type="slidenum">
              <a:rPr lang="en-US" smtClean="0"/>
              <a:t>9</a:t>
            </a:fld>
            <a:endParaRPr lang="en-US"/>
          </a:p>
        </p:txBody>
      </p:sp>
    </p:spTree>
    <p:extLst>
      <p:ext uri="{BB962C8B-B14F-4D97-AF65-F5344CB8AC3E}">
        <p14:creationId xmlns:p14="http://schemas.microsoft.com/office/powerpoint/2010/main" val="131562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B06CA-623B-7A0D-8B5C-8A7F818C60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4B631-F5F6-8A77-D25C-B5A5A380D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13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204A-B1EB-2156-A4B1-523283E129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4B567E-E603-784A-B1C8-4CBC2C8743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1A971-07D0-1284-B996-FB329FA15364}"/>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5" name="Footer Placeholder 4">
            <a:extLst>
              <a:ext uri="{FF2B5EF4-FFF2-40B4-BE49-F238E27FC236}">
                <a16:creationId xmlns:a16="http://schemas.microsoft.com/office/drawing/2014/main" id="{66411750-6EB2-BBC3-D9C0-84B333F22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71C822-1218-9B3E-DBF6-BDD63BF56FA3}"/>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178814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619F71-74C1-759C-F8F5-2DB306762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9602B-36B7-8B10-3C7E-E16267EF32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D0BFB-F66C-970B-814F-4BAEE278F08F}"/>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5" name="Footer Placeholder 4">
            <a:extLst>
              <a:ext uri="{FF2B5EF4-FFF2-40B4-BE49-F238E27FC236}">
                <a16:creationId xmlns:a16="http://schemas.microsoft.com/office/drawing/2014/main" id="{07D0B3AA-9EDA-F2BE-DFA7-B4E5D5326F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CDEB0E-31F4-D552-86A3-312BB9F40230}"/>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11052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808C-BC4F-53DD-8D19-153BAC5BAF0C}"/>
              </a:ext>
            </a:extLst>
          </p:cNvPr>
          <p:cNvSpPr>
            <a:spLocks noGrp="1"/>
          </p:cNvSpPr>
          <p:nvPr>
            <p:ph type="title"/>
          </p:nvPr>
        </p:nvSpPr>
        <p:spPr>
          <a:xfrm>
            <a:off x="838200" y="136526"/>
            <a:ext cx="10515600" cy="6947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8D6BF93-CE6D-30AC-BDAC-8261E0A35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D953-4625-B3E1-FB3D-F71D25B50B52}"/>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5" name="Footer Placeholder 4">
            <a:extLst>
              <a:ext uri="{FF2B5EF4-FFF2-40B4-BE49-F238E27FC236}">
                <a16:creationId xmlns:a16="http://schemas.microsoft.com/office/drawing/2014/main" id="{E336F8B8-D1B5-C95D-18AC-10FC9EB80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7FD9D-B045-2E1F-0954-606390AC9952}"/>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171525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D409-B307-79A2-4A0D-6C5F45323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3C8F8C-9EEB-FDE0-AAD2-BAAD8784E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618336-DCCB-3DC9-9744-694D1341A24B}"/>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5" name="Footer Placeholder 4">
            <a:extLst>
              <a:ext uri="{FF2B5EF4-FFF2-40B4-BE49-F238E27FC236}">
                <a16:creationId xmlns:a16="http://schemas.microsoft.com/office/drawing/2014/main" id="{3EBC8FFC-0F7B-48A9-B910-E39E3BA99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D71207-8704-FF37-75B8-652FDF4812E6}"/>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414607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8015-98F0-7209-455C-E85CFFA4B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30AD72-8552-B14A-CF2A-8B56FFF4E9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6AE9D-DAF0-AEDA-C434-B881EA765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643BCC-8C07-D51F-1A20-809234924CF3}"/>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6" name="Footer Placeholder 5">
            <a:extLst>
              <a:ext uri="{FF2B5EF4-FFF2-40B4-BE49-F238E27FC236}">
                <a16:creationId xmlns:a16="http://schemas.microsoft.com/office/drawing/2014/main" id="{E3CA75E7-5D25-2680-AB5B-BC49A78CC5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6C689A1-5C72-FFC2-C659-257F4C9C5BA4}"/>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22940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E26B-38B0-574B-0716-683AC5F0F4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5B53B-53EF-9E1B-71B3-C17B73908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36D18-ECD6-A886-CDAF-60BFE9A444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F68A82-C986-3C28-317D-473A89723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CA861-7552-1D17-4EC7-3EE848DB3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FFF1EF-FD46-DC9F-57B9-06C0680E4BDE}"/>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8" name="Footer Placeholder 7">
            <a:extLst>
              <a:ext uri="{FF2B5EF4-FFF2-40B4-BE49-F238E27FC236}">
                <a16:creationId xmlns:a16="http://schemas.microsoft.com/office/drawing/2014/main" id="{C923B1EE-D56F-C30B-35DF-2E37E0395B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DCBFE4B-141B-9E33-A50A-A0A338D5E5BE}"/>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175268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5F47-E179-E4D8-F219-60620333D3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280ED3-DB88-CA8D-EEDA-A7E627BF4A6C}"/>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4" name="Footer Placeholder 3">
            <a:extLst>
              <a:ext uri="{FF2B5EF4-FFF2-40B4-BE49-F238E27FC236}">
                <a16:creationId xmlns:a16="http://schemas.microsoft.com/office/drawing/2014/main" id="{F3BB1C16-1940-8CE6-0589-47391C916D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71AC414-D11B-B2F7-872F-9E9CA4CE2DEF}"/>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382473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5C71C-EED8-4A41-8669-51E27C069AFB}"/>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3" name="Footer Placeholder 2">
            <a:extLst>
              <a:ext uri="{FF2B5EF4-FFF2-40B4-BE49-F238E27FC236}">
                <a16:creationId xmlns:a16="http://schemas.microsoft.com/office/drawing/2014/main" id="{7BB39456-EB70-0887-B851-A98D8ECD96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994F620-905D-B881-F9AA-AAD4039D5330}"/>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3025343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9185-D36E-D180-FF13-857ED229D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58D38D-79B5-1D8A-187F-F1BAB2498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F1004-A6A7-59B0-56DB-E2AE69A6E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276510-C77F-A078-E0EE-7FE8806B8001}"/>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6" name="Footer Placeholder 5">
            <a:extLst>
              <a:ext uri="{FF2B5EF4-FFF2-40B4-BE49-F238E27FC236}">
                <a16:creationId xmlns:a16="http://schemas.microsoft.com/office/drawing/2014/main" id="{9F131903-9279-DE49-25C1-81D2D6BCD3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4A9C92-1F0E-7D89-263B-71C87AD57180}"/>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146537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1702-6E0B-323B-BA8B-850CFADCC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8334FA-D5EC-7617-6ACC-4B96E8D7F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2D5E6-A0B9-AA93-96F6-96990773E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F8625-E24D-83DC-35B1-D1510C5BBC97}"/>
              </a:ext>
            </a:extLst>
          </p:cNvPr>
          <p:cNvSpPr>
            <a:spLocks noGrp="1"/>
          </p:cNvSpPr>
          <p:nvPr>
            <p:ph type="dt" sz="half" idx="10"/>
          </p:nvPr>
        </p:nvSpPr>
        <p:spPr>
          <a:xfrm>
            <a:off x="838200" y="6356350"/>
            <a:ext cx="2743200" cy="365125"/>
          </a:xfrm>
          <a:prstGeom prst="rect">
            <a:avLst/>
          </a:prstGeom>
        </p:spPr>
        <p:txBody>
          <a:bodyPr/>
          <a:lstStyle/>
          <a:p>
            <a:fld id="{4D97C4FE-2251-C84A-9F59-2AC729801619}" type="datetimeFigureOut">
              <a:rPr lang="en-US" smtClean="0"/>
              <a:t>7/11/23</a:t>
            </a:fld>
            <a:endParaRPr lang="en-US"/>
          </a:p>
        </p:txBody>
      </p:sp>
      <p:sp>
        <p:nvSpPr>
          <p:cNvPr id="6" name="Footer Placeholder 5">
            <a:extLst>
              <a:ext uri="{FF2B5EF4-FFF2-40B4-BE49-F238E27FC236}">
                <a16:creationId xmlns:a16="http://schemas.microsoft.com/office/drawing/2014/main" id="{F0D22015-85E2-99A1-E1BE-8DF469AADB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84C36C-7D6D-D91F-1F88-663D1A78FFC8}"/>
              </a:ext>
            </a:extLst>
          </p:cNvPr>
          <p:cNvSpPr>
            <a:spLocks noGrp="1"/>
          </p:cNvSpPr>
          <p:nvPr>
            <p:ph type="sldNum" sz="quarter" idx="12"/>
          </p:nvPr>
        </p:nvSpPr>
        <p:spPr>
          <a:xfrm>
            <a:off x="8610600" y="6356350"/>
            <a:ext cx="2743200" cy="365125"/>
          </a:xfrm>
          <a:prstGeom prst="rect">
            <a:avLst/>
          </a:prstGeom>
        </p:spPr>
        <p:txBody>
          <a:bodyPr/>
          <a:lstStyle/>
          <a:p>
            <a:fld id="{4124F2C4-CAD3-6041-8F8A-596AEA221D43}" type="slidenum">
              <a:rPr lang="en-US" smtClean="0"/>
              <a:t>‹#›</a:t>
            </a:fld>
            <a:endParaRPr lang="en-US"/>
          </a:p>
        </p:txBody>
      </p:sp>
    </p:spTree>
    <p:extLst>
      <p:ext uri="{BB962C8B-B14F-4D97-AF65-F5344CB8AC3E}">
        <p14:creationId xmlns:p14="http://schemas.microsoft.com/office/powerpoint/2010/main" val="383938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A71551-8D44-AC62-53D9-05D8530D3379}"/>
              </a:ext>
            </a:extLst>
          </p:cNvPr>
          <p:cNvSpPr>
            <a:spLocks noGrp="1"/>
          </p:cNvSpPr>
          <p:nvPr>
            <p:ph type="title"/>
          </p:nvPr>
        </p:nvSpPr>
        <p:spPr>
          <a:xfrm>
            <a:off x="810491" y="3522"/>
            <a:ext cx="10515600" cy="69474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C23953-F729-2D44-8D4B-EFFFE5C06896}"/>
              </a:ext>
            </a:extLst>
          </p:cNvPr>
          <p:cNvSpPr>
            <a:spLocks noGrp="1"/>
          </p:cNvSpPr>
          <p:nvPr>
            <p:ph type="body" idx="1"/>
          </p:nvPr>
        </p:nvSpPr>
        <p:spPr>
          <a:xfrm>
            <a:off x="838200" y="1163794"/>
            <a:ext cx="10515600" cy="5557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4C8B3C7F-F7D6-0058-6D02-9C5C38DFEE81}"/>
              </a:ext>
            </a:extLst>
          </p:cNvPr>
          <p:cNvCxnSpPr>
            <a:cxnSpLocks/>
          </p:cNvCxnSpPr>
          <p:nvPr userDrawn="1"/>
        </p:nvCxnSpPr>
        <p:spPr>
          <a:xfrm>
            <a:off x="532015" y="831273"/>
            <a:ext cx="1107255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537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762E-DF11-C034-F960-67CD8079DA5F}"/>
              </a:ext>
            </a:extLst>
          </p:cNvPr>
          <p:cNvSpPr>
            <a:spLocks noGrp="1"/>
          </p:cNvSpPr>
          <p:nvPr>
            <p:ph type="ctrTitle"/>
          </p:nvPr>
        </p:nvSpPr>
        <p:spPr>
          <a:xfrm>
            <a:off x="1524000" y="1992086"/>
            <a:ext cx="9419771" cy="2387600"/>
          </a:xfrm>
        </p:spPr>
        <p:txBody>
          <a:bodyPr>
            <a:normAutofit fontScale="90000"/>
          </a:bodyPr>
          <a:lstStyle/>
          <a:p>
            <a:r>
              <a:rPr lang="en-US" dirty="0"/>
              <a:t>John Schiffer</a:t>
            </a:r>
            <a:br>
              <a:rPr lang="en-US" dirty="0"/>
            </a:br>
            <a:r>
              <a:rPr lang="en-US" dirty="0"/>
              <a:t>and</a:t>
            </a:r>
            <a:br>
              <a:rPr lang="en-US" dirty="0"/>
            </a:br>
            <a:r>
              <a:rPr lang="en-US" dirty="0"/>
              <a:t>the U.S. Nuclear Physics Program</a:t>
            </a:r>
          </a:p>
        </p:txBody>
      </p:sp>
    </p:spTree>
    <p:extLst>
      <p:ext uri="{BB962C8B-B14F-4D97-AF65-F5344CB8AC3E}">
        <p14:creationId xmlns:p14="http://schemas.microsoft.com/office/powerpoint/2010/main" val="32073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1E2-145C-AA37-639E-BAE5DC3DF9E2}"/>
              </a:ext>
            </a:extLst>
          </p:cNvPr>
          <p:cNvSpPr>
            <a:spLocks noGrp="1"/>
          </p:cNvSpPr>
          <p:nvPr>
            <p:ph type="title"/>
          </p:nvPr>
        </p:nvSpPr>
        <p:spPr>
          <a:xfrm>
            <a:off x="838200" y="91556"/>
            <a:ext cx="10515600" cy="694747"/>
          </a:xfrm>
        </p:spPr>
        <p:txBody>
          <a:bodyPr>
            <a:normAutofit fontScale="90000"/>
          </a:bodyPr>
          <a:lstStyle/>
          <a:p>
            <a:r>
              <a:rPr lang="en-US" dirty="0"/>
              <a:t>NSAC 1989 Long Range Plan was 1</a:t>
            </a:r>
            <a:r>
              <a:rPr lang="en-US" baseline="30000" dirty="0"/>
              <a:t>st</a:t>
            </a:r>
            <a:r>
              <a:rPr lang="en-US" dirty="0"/>
              <a:t> to deal with a Large Project</a:t>
            </a:r>
            <a:br>
              <a:rPr lang="en-US" dirty="0"/>
            </a:br>
            <a:r>
              <a:rPr lang="en-US" dirty="0"/>
              <a:t>Lessons Learned</a:t>
            </a:r>
          </a:p>
        </p:txBody>
      </p:sp>
      <p:sp>
        <p:nvSpPr>
          <p:cNvPr id="3" name="Content Placeholder 2">
            <a:extLst>
              <a:ext uri="{FF2B5EF4-FFF2-40B4-BE49-F238E27FC236}">
                <a16:creationId xmlns:a16="http://schemas.microsoft.com/office/drawing/2014/main" id="{281097B9-8726-CEAC-330E-B9417B569A7F}"/>
              </a:ext>
            </a:extLst>
          </p:cNvPr>
          <p:cNvSpPr>
            <a:spLocks noGrp="1"/>
          </p:cNvSpPr>
          <p:nvPr>
            <p:ph idx="1"/>
          </p:nvPr>
        </p:nvSpPr>
        <p:spPr>
          <a:xfrm>
            <a:off x="838200" y="1058863"/>
            <a:ext cx="10515600" cy="5557680"/>
          </a:xfrm>
        </p:spPr>
        <p:txBody>
          <a:bodyPr>
            <a:normAutofit/>
          </a:bodyPr>
          <a:lstStyle/>
          <a:p>
            <a:pPr marL="0" indent="0">
              <a:buNone/>
            </a:pPr>
            <a:r>
              <a:rPr lang="en-US" sz="1800" dirty="0"/>
              <a:t>NSAC</a:t>
            </a:r>
          </a:p>
          <a:p>
            <a:r>
              <a:rPr lang="en-US" sz="1800" dirty="0"/>
              <a:t>Even if agency tells you that a project is underway and to focus on the identifying the next major facility.       – the highest priority is to complete what has been started</a:t>
            </a:r>
          </a:p>
          <a:p>
            <a:r>
              <a:rPr lang="en-US" sz="1800" dirty="0"/>
              <a:t>There has to be agreement in the NP community of what the capabilities of a future facility should be.</a:t>
            </a:r>
          </a:p>
          <a:p>
            <a:pPr marL="0" indent="0">
              <a:buNone/>
            </a:pPr>
            <a:endParaRPr lang="en-US" sz="1800" dirty="0"/>
          </a:p>
          <a:p>
            <a:pPr marL="0" indent="0">
              <a:buNone/>
            </a:pPr>
            <a:r>
              <a:rPr lang="en-US" sz="1800" dirty="0"/>
              <a:t>DOE</a:t>
            </a:r>
          </a:p>
          <a:p>
            <a:r>
              <a:rPr lang="en-US" sz="1800" dirty="0"/>
              <a:t>To use Request for Proposals (RFPs) instead of Unsolicited Proposals in the competition process</a:t>
            </a:r>
          </a:p>
          <a:p>
            <a:pPr>
              <a:spcBef>
                <a:spcPts val="200"/>
              </a:spcBef>
            </a:pPr>
            <a:endParaRPr lang="en-US" sz="1800" b="1" dirty="0"/>
          </a:p>
          <a:p>
            <a:pPr>
              <a:spcBef>
                <a:spcPts val="200"/>
              </a:spcBef>
            </a:pPr>
            <a:r>
              <a:rPr lang="en-US" sz="1800" dirty="0"/>
              <a:t>*GAO Report		Apr 1986		 Found that CEBAF management had identified a 	                                                                                                                requested by				 superior technology, put together a good and skilled, 	 by Senator Johnson 			competent staff needed for success. 		                   on the CEBAF Project</a:t>
            </a:r>
          </a:p>
          <a:p>
            <a:pPr marL="0" indent="0">
              <a:spcBef>
                <a:spcPts val="0"/>
              </a:spcBef>
              <a:buNone/>
            </a:pPr>
            <a:r>
              <a:rPr lang="en-US" sz="1800" dirty="0"/>
              <a:t>					However, it was critical of the competition 							process (i.e., Unsolicited Proposals versus 							Request For Proposals (RFP)).</a:t>
            </a:r>
          </a:p>
          <a:p>
            <a:pPr marL="0" indent="0">
              <a:buNone/>
            </a:pPr>
            <a:r>
              <a:rPr lang="en-US" sz="1800" dirty="0"/>
              <a:t>    *GAO – Government Accounting Office</a:t>
            </a:r>
          </a:p>
        </p:txBody>
      </p:sp>
    </p:spTree>
    <p:extLst>
      <p:ext uri="{BB962C8B-B14F-4D97-AF65-F5344CB8AC3E}">
        <p14:creationId xmlns:p14="http://schemas.microsoft.com/office/powerpoint/2010/main" val="370272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272-D980-2C77-9678-76C615829257}"/>
              </a:ext>
            </a:extLst>
          </p:cNvPr>
          <p:cNvSpPr>
            <a:spLocks noGrp="1"/>
          </p:cNvSpPr>
          <p:nvPr>
            <p:ph type="title"/>
          </p:nvPr>
        </p:nvSpPr>
        <p:spPr>
          <a:xfrm>
            <a:off x="838200" y="49659"/>
            <a:ext cx="10515600" cy="731737"/>
          </a:xfrm>
        </p:spPr>
        <p:txBody>
          <a:bodyPr>
            <a:noAutofit/>
          </a:bodyPr>
          <a:lstStyle/>
          <a:p>
            <a:pPr algn="ctr"/>
            <a:r>
              <a:rPr lang="en-US" sz="2900" b="1" dirty="0">
                <a:solidFill>
                  <a:schemeClr val="accent6">
                    <a:lumMod val="75000"/>
                  </a:schemeClr>
                </a:solidFill>
              </a:rPr>
              <a:t>3. The Establishment of RHIC</a:t>
            </a:r>
            <a:br>
              <a:rPr lang="en-US" sz="2400" dirty="0"/>
            </a:br>
            <a:r>
              <a:rPr lang="en-US" sz="2400" dirty="0"/>
              <a:t>The 1989 Long Range Plan and Outyear Funding</a:t>
            </a:r>
          </a:p>
        </p:txBody>
      </p:sp>
      <p:sp>
        <p:nvSpPr>
          <p:cNvPr id="3" name="Content Placeholder 2">
            <a:extLst>
              <a:ext uri="{FF2B5EF4-FFF2-40B4-BE49-F238E27FC236}">
                <a16:creationId xmlns:a16="http://schemas.microsoft.com/office/drawing/2014/main" id="{C62B5313-3E98-8CD4-6417-0C0712E9F140}"/>
              </a:ext>
            </a:extLst>
          </p:cNvPr>
          <p:cNvSpPr>
            <a:spLocks noGrp="1"/>
          </p:cNvSpPr>
          <p:nvPr>
            <p:ph idx="1"/>
          </p:nvPr>
        </p:nvSpPr>
        <p:spPr>
          <a:xfrm>
            <a:off x="838200" y="1144844"/>
            <a:ext cx="10515600" cy="5530276"/>
          </a:xfrm>
        </p:spPr>
        <p:txBody>
          <a:bodyPr>
            <a:normAutofit lnSpcReduction="10000"/>
          </a:bodyPr>
          <a:lstStyle/>
          <a:p>
            <a:pPr marL="0" indent="0">
              <a:buNone/>
            </a:pPr>
            <a:r>
              <a:rPr lang="en-US" sz="1600" dirty="0"/>
              <a:t>NSAC Implementation of 1983 LRP	Nov 1984	Priorities for new facilities:  (1) a </a:t>
            </a:r>
            <a:r>
              <a:rPr lang="en-US" sz="1600" b="1" dirty="0"/>
              <a:t>4 GeV CW Electron Accelerator</a:t>
            </a:r>
            <a:r>
              <a:rPr lang="en-US" sz="1600" dirty="0"/>
              <a:t>, (2) (Chair: Schiffer)				a </a:t>
            </a:r>
            <a:r>
              <a:rPr lang="en-US" sz="1600" b="1" dirty="0"/>
              <a:t>relativistic Heavy-ion collider</a:t>
            </a:r>
            <a:endParaRPr lang="en-US" sz="1600" dirty="0"/>
          </a:p>
          <a:p>
            <a:pPr marL="0" indent="0">
              <a:buNone/>
            </a:pPr>
            <a:endParaRPr lang="en-US" sz="1000" dirty="0"/>
          </a:p>
          <a:p>
            <a:pPr marL="0" indent="0">
              <a:buNone/>
            </a:pPr>
            <a:r>
              <a:rPr lang="en-US" sz="1600" dirty="0"/>
              <a:t>NSAC Long Range Plan		Dec 1989	Priorities for  facilities: (1) Completion of </a:t>
            </a:r>
            <a:r>
              <a:rPr lang="en-US" sz="1600" b="1" dirty="0"/>
              <a:t>CEBAF</a:t>
            </a:r>
            <a:r>
              <a:rPr lang="en-US" sz="1600" dirty="0"/>
              <a:t>  (2) Reaffirmed (Chair: Peter Paul)				importance of </a:t>
            </a:r>
            <a:r>
              <a:rPr lang="en-US" sz="1600" b="1" dirty="0"/>
              <a:t>RHIC</a:t>
            </a:r>
            <a:r>
              <a:rPr lang="en-US" sz="1600" dirty="0"/>
              <a:t> (3) U.S. enter into negotiations with Canada to 					</a:t>
            </a:r>
            <a:r>
              <a:rPr lang="en-US" sz="1600" b="1" dirty="0"/>
              <a:t>participate in </a:t>
            </a:r>
            <a:r>
              <a:rPr lang="en-US" sz="1600" dirty="0"/>
              <a:t>the construction and use of </a:t>
            </a:r>
            <a:r>
              <a:rPr lang="en-US" sz="1600" b="1" dirty="0"/>
              <a:t>KAON</a:t>
            </a:r>
            <a:r>
              <a:rPr lang="en-US" sz="1600" dirty="0"/>
              <a:t> </a:t>
            </a:r>
          </a:p>
          <a:p>
            <a:pPr marL="0" indent="0">
              <a:buNone/>
            </a:pPr>
            <a:endParaRPr lang="en-US" sz="1600" dirty="0"/>
          </a:p>
          <a:p>
            <a:pPr marL="0" indent="0">
              <a:buNone/>
            </a:pPr>
            <a:r>
              <a:rPr lang="en-US" sz="1600" dirty="0"/>
              <a:t>Budget Enforcement  Act of 1990		Dec 1991	</a:t>
            </a:r>
            <a:r>
              <a:rPr lang="en-US" sz="1600" b="1" dirty="0"/>
              <a:t>Office of Energy Research was allocated out-year budgetary targets 					that were flat in as-spent dollars</a:t>
            </a:r>
          </a:p>
          <a:p>
            <a:pPr marL="0" indent="0">
              <a:buNone/>
            </a:pPr>
            <a:endParaRPr lang="en-US" sz="1000" b="1" dirty="0"/>
          </a:p>
          <a:p>
            <a:pPr marL="0" indent="0">
              <a:buNone/>
            </a:pPr>
            <a:r>
              <a:rPr lang="en-US" sz="1600" dirty="0"/>
              <a:t>NP FY 1993 Budget Request		Aug 1992	T</a:t>
            </a:r>
            <a:r>
              <a:rPr lang="en-US" sz="1600" b="1" dirty="0"/>
              <a:t>erminate</a:t>
            </a:r>
            <a:r>
              <a:rPr lang="en-US" sz="1600" dirty="0"/>
              <a:t> operations of </a:t>
            </a:r>
            <a:r>
              <a:rPr lang="en-US" sz="1600" b="1" dirty="0"/>
              <a:t>HHIRF</a:t>
            </a:r>
            <a:r>
              <a:rPr lang="en-US" sz="1600" dirty="0"/>
              <a:t> </a:t>
            </a:r>
            <a:r>
              <a:rPr lang="en-US" sz="1600" b="1" dirty="0"/>
              <a:t>at ORNL </a:t>
            </a:r>
            <a:r>
              <a:rPr lang="en-US" sz="1600" dirty="0"/>
              <a:t>and the </a:t>
            </a:r>
            <a:r>
              <a:rPr lang="en-US" sz="1600" b="1" dirty="0"/>
              <a:t>Fast</a:t>
            </a:r>
            <a:r>
              <a:rPr lang="en-US" sz="1600" b="1" dirty="0">
                <a:solidFill>
                  <a:schemeClr val="accent6">
                    <a:lumMod val="75000"/>
                  </a:schemeClr>
                </a:solidFill>
              </a:rPr>
              <a:t> </a:t>
            </a:r>
            <a:r>
              <a:rPr lang="en-US" sz="1600" b="1" dirty="0"/>
              <a:t>Neutron 						Generator </a:t>
            </a:r>
            <a:r>
              <a:rPr lang="en-US" sz="1600" dirty="0"/>
              <a:t>for nuclear data measurements at </a:t>
            </a:r>
            <a:r>
              <a:rPr lang="en-US" sz="1600" b="1" dirty="0"/>
              <a:t>ANL</a:t>
            </a:r>
            <a:r>
              <a:rPr lang="en-US" sz="1600" dirty="0"/>
              <a:t>.  Complete 						experiment in progress at </a:t>
            </a:r>
            <a:r>
              <a:rPr lang="en-US" sz="1600" b="1" dirty="0" err="1"/>
              <a:t>Bevalac</a:t>
            </a:r>
            <a:r>
              <a:rPr lang="en-US" sz="1600" dirty="0"/>
              <a:t> and </a:t>
            </a:r>
            <a:r>
              <a:rPr lang="en-US" sz="1600" b="1" dirty="0"/>
              <a:t>LAMPF.  </a:t>
            </a:r>
            <a:r>
              <a:rPr lang="en-US" sz="1600" dirty="0"/>
              <a:t>A transition plan will 					be developed to permit </a:t>
            </a:r>
            <a:r>
              <a:rPr lang="en-US" sz="1600" b="1" dirty="0"/>
              <a:t>an orderly phaseout</a:t>
            </a:r>
            <a:r>
              <a:rPr lang="en-US" sz="1600" dirty="0"/>
              <a:t>.</a:t>
            </a:r>
          </a:p>
          <a:p>
            <a:pPr marL="0" indent="0">
              <a:buNone/>
            </a:pPr>
            <a:endParaRPr lang="en-US" sz="1000" dirty="0"/>
          </a:p>
          <a:p>
            <a:pPr marL="0" indent="0">
              <a:buNone/>
            </a:pPr>
            <a:r>
              <a:rPr lang="en-US" sz="1600" dirty="0"/>
              <a:t>Secretary of Energy Advisory Board	Sep 1992	</a:t>
            </a:r>
            <a:r>
              <a:rPr lang="en-US" sz="1600" b="1" dirty="0"/>
              <a:t>Task Force endorsed the decision to terminate</a:t>
            </a:r>
            <a:r>
              <a:rPr lang="en-US" sz="1600" dirty="0"/>
              <a:t>  operations of the Task Force on Energy Research Priorities		</a:t>
            </a:r>
            <a:r>
              <a:rPr lang="en-US" sz="1600" b="1" dirty="0" err="1"/>
              <a:t>Bevalac</a:t>
            </a:r>
            <a:r>
              <a:rPr lang="en-US" sz="1600" b="1" dirty="0"/>
              <a:t> and HHIRF</a:t>
            </a:r>
            <a:r>
              <a:rPr lang="en-US" sz="1600" dirty="0"/>
              <a:t>, and concluded that the </a:t>
            </a:r>
            <a:r>
              <a:rPr lang="en-US" sz="1600" b="1" dirty="0"/>
              <a:t>cost of RHIC would      </a:t>
            </a:r>
            <a:r>
              <a:rPr lang="en-US" sz="1600" dirty="0"/>
              <a:t>(Director of ER: Will </a:t>
            </a:r>
            <a:r>
              <a:rPr lang="en-US" sz="1600" dirty="0" err="1"/>
              <a:t>Happer</a:t>
            </a:r>
            <a:r>
              <a:rPr lang="en-US" sz="1600" dirty="0"/>
              <a:t>)</a:t>
            </a:r>
            <a:r>
              <a:rPr lang="en-US" sz="1600" b="1" dirty="0"/>
              <a:t>			require economics in the NP program, such as in the 							operation of LAMPF</a:t>
            </a:r>
          </a:p>
          <a:p>
            <a:pPr marL="0" indent="0">
              <a:buNone/>
            </a:pPr>
            <a:r>
              <a:rPr lang="en-US" sz="1600" dirty="0"/>
              <a:t>					</a:t>
            </a:r>
            <a:r>
              <a:rPr lang="en-US" sz="1600" b="1" dirty="0"/>
              <a:t>Recommended that NSAC consider its most recent LRP in light of 						current and foreseeable budgetary stringencies</a:t>
            </a:r>
          </a:p>
        </p:txBody>
      </p:sp>
    </p:spTree>
    <p:extLst>
      <p:ext uri="{BB962C8B-B14F-4D97-AF65-F5344CB8AC3E}">
        <p14:creationId xmlns:p14="http://schemas.microsoft.com/office/powerpoint/2010/main" val="132608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3C81-C581-DE20-15E6-4267C6D15B22}"/>
              </a:ext>
            </a:extLst>
          </p:cNvPr>
          <p:cNvSpPr>
            <a:spLocks noGrp="1"/>
          </p:cNvSpPr>
          <p:nvPr>
            <p:ph type="title"/>
          </p:nvPr>
        </p:nvSpPr>
        <p:spPr>
          <a:xfrm>
            <a:off x="838200" y="18256"/>
            <a:ext cx="10515600" cy="779766"/>
          </a:xfrm>
        </p:spPr>
        <p:txBody>
          <a:bodyPr>
            <a:normAutofit fontScale="90000"/>
          </a:bodyPr>
          <a:lstStyle/>
          <a:p>
            <a:pPr algn="ctr"/>
            <a:r>
              <a:rPr lang="en-US" sz="3200" dirty="0"/>
              <a:t>Implementation of the 1989 Long Range Plan</a:t>
            </a:r>
            <a:br>
              <a:rPr lang="en-US" sz="3200" dirty="0"/>
            </a:br>
            <a:r>
              <a:rPr lang="en-US" sz="2800" dirty="0"/>
              <a:t>RHIC or LAMPF or KAON?</a:t>
            </a:r>
            <a:endParaRPr lang="en-US" sz="3200" dirty="0"/>
          </a:p>
        </p:txBody>
      </p:sp>
      <p:sp>
        <p:nvSpPr>
          <p:cNvPr id="3" name="Content Placeholder 2">
            <a:extLst>
              <a:ext uri="{FF2B5EF4-FFF2-40B4-BE49-F238E27FC236}">
                <a16:creationId xmlns:a16="http://schemas.microsoft.com/office/drawing/2014/main" id="{7A71AB1A-C162-C8FE-10C3-B52F4D3C6FF5}"/>
              </a:ext>
            </a:extLst>
          </p:cNvPr>
          <p:cNvSpPr>
            <a:spLocks noGrp="1"/>
          </p:cNvSpPr>
          <p:nvPr>
            <p:ph idx="1"/>
          </p:nvPr>
        </p:nvSpPr>
        <p:spPr>
          <a:xfrm>
            <a:off x="838200" y="1077104"/>
            <a:ext cx="10721196" cy="5375948"/>
          </a:xfrm>
        </p:spPr>
        <p:txBody>
          <a:bodyPr>
            <a:normAutofit/>
          </a:bodyPr>
          <a:lstStyle/>
          <a:p>
            <a:pPr marL="0" indent="0">
              <a:buNone/>
            </a:pPr>
            <a:r>
              <a:rPr lang="en-US" sz="1800" dirty="0"/>
              <a:t>NSAC charged to provide guidance	Jan 1992	     Priorities for expenditures under three budget scenarios    (Chair: Peter Paul)									            (Request: </a:t>
            </a:r>
            <a:r>
              <a:rPr lang="en-US" sz="1800" dirty="0" err="1"/>
              <a:t>Happer</a:t>
            </a:r>
            <a:r>
              <a:rPr lang="en-US" sz="1800" dirty="0"/>
              <a:t>/Sanchez)	     </a:t>
            </a:r>
          </a:p>
          <a:p>
            <a:pPr marL="0" indent="0">
              <a:buNone/>
            </a:pPr>
            <a:r>
              <a:rPr lang="en-US" sz="1800" dirty="0"/>
              <a:t>NSAC Subcommittee Report		Apr 1992	     “The goals of the 1989 LRP remain valid today”                  (Chair: John Schiffer)			    “…</a:t>
            </a:r>
            <a:r>
              <a:rPr lang="en-US" sz="1800" b="1" dirty="0">
                <a:solidFill>
                  <a:schemeClr val="accent6">
                    <a:lumMod val="75000"/>
                  </a:schemeClr>
                </a:solidFill>
              </a:rPr>
              <a:t>construction of CEBAF and RHIC should not be impacted</a:t>
            </a:r>
            <a:r>
              <a:rPr lang="en-US" sz="1800" dirty="0"/>
              <a:t>” </a:t>
            </a:r>
          </a:p>
          <a:p>
            <a:pPr marL="0" indent="0">
              <a:buNone/>
            </a:pPr>
            <a:r>
              <a:rPr lang="en-US" sz="1800" dirty="0"/>
              <a:t>					     Under the three Funding Scenarios </a:t>
            </a:r>
          </a:p>
          <a:p>
            <a:pPr marL="0" indent="0">
              <a:buNone/>
            </a:pPr>
            <a:r>
              <a:rPr lang="en-US" sz="1800" dirty="0"/>
              <a:t>					     (3) Assuming 3% above inflation								          o  Supports Base Program, CEBAF and RHIC                        					          o  Allows for productive </a:t>
            </a:r>
            <a:r>
              <a:rPr lang="en-US" sz="1800" b="1" dirty="0">
                <a:solidFill>
                  <a:schemeClr val="accent6">
                    <a:lumMod val="75000"/>
                  </a:schemeClr>
                </a:solidFill>
              </a:rPr>
              <a:t>phaseout of LAMPF</a:t>
            </a:r>
            <a:r>
              <a:rPr lang="en-US" sz="1800" dirty="0"/>
              <a:t>,                                					          o  </a:t>
            </a:r>
            <a:r>
              <a:rPr lang="en-US" sz="1800" b="1" dirty="0">
                <a:solidFill>
                  <a:schemeClr val="accent6">
                    <a:lumMod val="75000"/>
                  </a:schemeClr>
                </a:solidFill>
              </a:rPr>
              <a:t>Possibility for KAON </a:t>
            </a:r>
            <a:r>
              <a:rPr lang="en-US" sz="1800" dirty="0"/>
              <a:t>or new initiative in FY 96-97</a:t>
            </a:r>
          </a:p>
          <a:p>
            <a:pPr marL="0" indent="0">
              <a:buNone/>
            </a:pPr>
            <a:r>
              <a:rPr lang="en-US" sz="1800" dirty="0"/>
              <a:t>					     (2) Constant Dollars (includes inflation)							           o  Supports Base Program, CEBAF and RHIC                      					           o  Necessitates rapid </a:t>
            </a:r>
            <a:r>
              <a:rPr lang="en-US" sz="1800" b="1" dirty="0">
                <a:solidFill>
                  <a:schemeClr val="accent6">
                    <a:lumMod val="75000"/>
                  </a:schemeClr>
                </a:solidFill>
              </a:rPr>
              <a:t>phaseout of LA</a:t>
            </a:r>
            <a:r>
              <a:rPr lang="en-US" sz="1800" dirty="0"/>
              <a:t>MPF,                          					           o  </a:t>
            </a:r>
            <a:r>
              <a:rPr lang="en-US" sz="1800" b="1" dirty="0">
                <a:solidFill>
                  <a:schemeClr val="accent6">
                    <a:lumMod val="75000"/>
                  </a:schemeClr>
                </a:solidFill>
              </a:rPr>
              <a:t>No KAON </a:t>
            </a:r>
            <a:r>
              <a:rPr lang="en-US" sz="1800" dirty="0"/>
              <a:t>participation</a:t>
            </a:r>
          </a:p>
          <a:p>
            <a:pPr marL="0" indent="0">
              <a:buNone/>
            </a:pPr>
            <a:r>
              <a:rPr lang="en-US" sz="1800" dirty="0"/>
              <a:t>					      (1) Flat Actual Dollars									            o  Reduced Base Program, </a:t>
            </a:r>
            <a:r>
              <a:rPr lang="en-US" sz="1800" b="1" dirty="0">
                <a:solidFill>
                  <a:schemeClr val="accent6">
                    <a:lumMod val="75000"/>
                  </a:schemeClr>
                </a:solidFill>
              </a:rPr>
              <a:t>delayed RHIC completion </a:t>
            </a:r>
            <a:r>
              <a:rPr lang="en-US" sz="1800" dirty="0"/>
              <a:t>					            o  Accelerated </a:t>
            </a:r>
            <a:r>
              <a:rPr lang="en-US" sz="1800" b="1" dirty="0">
                <a:solidFill>
                  <a:schemeClr val="accent6">
                    <a:lumMod val="75000"/>
                  </a:schemeClr>
                </a:solidFill>
              </a:rPr>
              <a:t>phaseout of LAMPF                                     </a:t>
            </a:r>
            <a:r>
              <a:rPr lang="en-US" sz="1800" dirty="0"/>
              <a:t>					            o  </a:t>
            </a:r>
            <a:r>
              <a:rPr lang="en-US" sz="1800" b="1" dirty="0">
                <a:solidFill>
                  <a:schemeClr val="accent6">
                    <a:lumMod val="75000"/>
                  </a:schemeClr>
                </a:solidFill>
              </a:rPr>
              <a:t>No KAON </a:t>
            </a:r>
            <a:r>
              <a:rPr lang="en-US" sz="1800" dirty="0"/>
              <a:t>participation</a:t>
            </a:r>
          </a:p>
          <a:p>
            <a:pPr marL="0" indent="0">
              <a:buNone/>
            </a:pPr>
            <a:endParaRPr lang="en-US" sz="1800" dirty="0"/>
          </a:p>
        </p:txBody>
      </p:sp>
    </p:spTree>
    <p:extLst>
      <p:ext uri="{BB962C8B-B14F-4D97-AF65-F5344CB8AC3E}">
        <p14:creationId xmlns:p14="http://schemas.microsoft.com/office/powerpoint/2010/main" val="214230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56F1-0683-9A4A-CF0C-737D42E02A81}"/>
              </a:ext>
            </a:extLst>
          </p:cNvPr>
          <p:cNvSpPr>
            <a:spLocks noGrp="1"/>
          </p:cNvSpPr>
          <p:nvPr>
            <p:ph type="title"/>
          </p:nvPr>
        </p:nvSpPr>
        <p:spPr>
          <a:xfrm>
            <a:off x="838200" y="1"/>
            <a:ext cx="10515600" cy="752622"/>
          </a:xfrm>
        </p:spPr>
        <p:txBody>
          <a:bodyPr>
            <a:normAutofit/>
          </a:bodyPr>
          <a:lstStyle/>
          <a:p>
            <a:pPr algn="ctr"/>
            <a:r>
              <a:rPr lang="en-US" sz="3200" dirty="0"/>
              <a:t>What happened?</a:t>
            </a:r>
          </a:p>
        </p:txBody>
      </p:sp>
      <p:graphicFrame>
        <p:nvGraphicFramePr>
          <p:cNvPr id="7" name="Content Placeholder 6">
            <a:extLst>
              <a:ext uri="{FF2B5EF4-FFF2-40B4-BE49-F238E27FC236}">
                <a16:creationId xmlns:a16="http://schemas.microsoft.com/office/drawing/2014/main" id="{F91D41CB-4989-8D68-E3F0-6B1DDBA9CD7B}"/>
              </a:ext>
            </a:extLst>
          </p:cNvPr>
          <p:cNvGraphicFramePr>
            <a:graphicFrameLocks noGrp="1"/>
          </p:cNvGraphicFramePr>
          <p:nvPr>
            <p:ph idx="1"/>
            <p:extLst>
              <p:ext uri="{D42A27DB-BD31-4B8C-83A1-F6EECF244321}">
                <p14:modId xmlns:p14="http://schemas.microsoft.com/office/powerpoint/2010/main" val="1731291732"/>
              </p:ext>
            </p:extLst>
          </p:nvPr>
        </p:nvGraphicFramePr>
        <p:xfrm>
          <a:off x="838198" y="1066830"/>
          <a:ext cx="5731413" cy="49340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65B561E-24D0-4E1A-3591-ABD9518124F3}"/>
              </a:ext>
            </a:extLst>
          </p:cNvPr>
          <p:cNvSpPr txBox="1"/>
          <p:nvPr/>
        </p:nvSpPr>
        <p:spPr>
          <a:xfrm>
            <a:off x="7012819" y="1159594"/>
            <a:ext cx="4819744" cy="4773534"/>
          </a:xfrm>
          <a:prstGeom prst="rect">
            <a:avLst/>
          </a:prstGeom>
          <a:noFill/>
        </p:spPr>
        <p:txBody>
          <a:bodyPr wrap="square" rtlCol="0">
            <a:noAutofit/>
          </a:bodyPr>
          <a:lstStyle/>
          <a:p>
            <a:r>
              <a:rPr lang="en-US" dirty="0"/>
              <a:t>In the FY93 Appropriation:</a:t>
            </a:r>
          </a:p>
          <a:p>
            <a:pPr marL="285750" indent="-285750">
              <a:buFont typeface="Arial" panose="020B0604020202020204" pitchFamily="34" charset="0"/>
              <a:buChar char="•"/>
            </a:pPr>
            <a:r>
              <a:rPr lang="en-US" dirty="0"/>
              <a:t>$53 Million removed from NP</a:t>
            </a:r>
          </a:p>
          <a:p>
            <a:pPr marL="285750" indent="-285750">
              <a:buFont typeface="Arial" panose="020B0604020202020204" pitchFamily="34" charset="0"/>
              <a:buChar char="•"/>
            </a:pPr>
            <a:r>
              <a:rPr lang="en-US" dirty="0"/>
              <a:t>put in the DOE AEDP* for LAMPF Operations. </a:t>
            </a:r>
          </a:p>
          <a:p>
            <a:pPr marL="285750" indent="-285750">
              <a:buFont typeface="Arial" panose="020B0604020202020204" pitchFamily="34" charset="0"/>
              <a:buChar char="•"/>
            </a:pPr>
            <a:r>
              <a:rPr lang="en-US" dirty="0"/>
              <a:t>NP managed the the funds in 1993.  </a:t>
            </a:r>
          </a:p>
          <a:p>
            <a:endParaRPr lang="en-US" dirty="0"/>
          </a:p>
          <a:p>
            <a:r>
              <a:rPr lang="en-US" dirty="0"/>
              <a:t>In FY 94 and FY95 NP was provided $23M for LAMPF and research funding for LAMPF users returned.</a:t>
            </a:r>
          </a:p>
          <a:p>
            <a:endParaRPr lang="en-US" dirty="0"/>
          </a:p>
          <a:p>
            <a:r>
              <a:rPr lang="en-US" dirty="0"/>
              <a:t>LAMPF evolved to the Los Alamos Neutron Science Center (LANSCE facility) supported by NNSA, NE, and SC BES </a:t>
            </a:r>
          </a:p>
          <a:p>
            <a:endParaRPr lang="en-US" dirty="0"/>
          </a:p>
          <a:p>
            <a:r>
              <a:rPr lang="en-US" dirty="0"/>
              <a:t>NP’s Funding followed NSAC’s Scenario 1</a:t>
            </a:r>
          </a:p>
          <a:p>
            <a:r>
              <a:rPr lang="en-US" dirty="0"/>
              <a:t>     (i.e.; Flat-Flat Funding) guidance.</a:t>
            </a:r>
          </a:p>
          <a:p>
            <a:pPr marL="285750" indent="-285750">
              <a:buFont typeface="Arial" panose="020B0604020202020204" pitchFamily="34" charset="0"/>
              <a:buChar char="•"/>
            </a:pPr>
            <a:r>
              <a:rPr lang="en-US" dirty="0"/>
              <a:t>RHIC Project was stretched out </a:t>
            </a:r>
          </a:p>
          <a:p>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5AD75BA-D79D-11A7-9A5A-37BC4857400C}"/>
              </a:ext>
            </a:extLst>
          </p:cNvPr>
          <p:cNvSpPr txBox="1"/>
          <p:nvPr/>
        </p:nvSpPr>
        <p:spPr>
          <a:xfrm>
            <a:off x="838198" y="6101748"/>
            <a:ext cx="10823715" cy="784830"/>
          </a:xfrm>
          <a:prstGeom prst="rect">
            <a:avLst/>
          </a:prstGeom>
          <a:noFill/>
        </p:spPr>
        <p:txBody>
          <a:bodyPr wrap="square" rtlCol="0">
            <a:spAutoFit/>
          </a:bodyPr>
          <a:lstStyle/>
          <a:p>
            <a:r>
              <a:rPr lang="en-US" sz="1400" dirty="0"/>
              <a:t>		</a:t>
            </a:r>
            <a:r>
              <a:rPr lang="en-US" sz="1500" dirty="0"/>
              <a:t>AEDP – Atomic Energy Defense Programs.   		NNSA – National Nuclear Security Administration     </a:t>
            </a:r>
          </a:p>
          <a:p>
            <a:r>
              <a:rPr lang="en-US" sz="1500" dirty="0"/>
              <a:t> 							NE – Nuclear Energy    </a:t>
            </a:r>
          </a:p>
          <a:p>
            <a:r>
              <a:rPr lang="en-US" sz="1500" dirty="0"/>
              <a:t>							BES – Office of Science, Basic Energy Science</a:t>
            </a:r>
          </a:p>
        </p:txBody>
      </p:sp>
    </p:spTree>
    <p:extLst>
      <p:ext uri="{BB962C8B-B14F-4D97-AF65-F5344CB8AC3E}">
        <p14:creationId xmlns:p14="http://schemas.microsoft.com/office/powerpoint/2010/main" val="392580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4802-8DC1-4D62-5D84-0C07AB3E793F}"/>
              </a:ext>
            </a:extLst>
          </p:cNvPr>
          <p:cNvSpPr>
            <a:spLocks noGrp="1"/>
          </p:cNvSpPr>
          <p:nvPr>
            <p:ph type="title"/>
          </p:nvPr>
        </p:nvSpPr>
        <p:spPr>
          <a:xfrm>
            <a:off x="494675" y="0"/>
            <a:ext cx="11137692" cy="831273"/>
          </a:xfrm>
        </p:spPr>
        <p:txBody>
          <a:bodyPr>
            <a:normAutofit fontScale="90000"/>
          </a:bodyPr>
          <a:lstStyle/>
          <a:p>
            <a:r>
              <a:rPr lang="en-US" b="1" dirty="0">
                <a:solidFill>
                  <a:schemeClr val="accent6">
                    <a:lumMod val="75000"/>
                  </a:schemeClr>
                </a:solidFill>
              </a:rPr>
              <a:t>4. Importance of NAS/NRC Decadal Surveys</a:t>
            </a:r>
            <a:br>
              <a:rPr lang="en-US" sz="2800" dirty="0">
                <a:solidFill>
                  <a:schemeClr val="accent6">
                    <a:lumMod val="75000"/>
                  </a:schemeClr>
                </a:solidFill>
              </a:rPr>
            </a:br>
            <a:r>
              <a:rPr lang="en-US" sz="2700" dirty="0"/>
              <a:t>Assessments by an independent body of where the field is and where it is going</a:t>
            </a:r>
            <a:endParaRPr lang="en-US" sz="2700" b="1" dirty="0"/>
          </a:p>
        </p:txBody>
      </p:sp>
      <p:sp>
        <p:nvSpPr>
          <p:cNvPr id="3" name="Content Placeholder 2">
            <a:extLst>
              <a:ext uri="{FF2B5EF4-FFF2-40B4-BE49-F238E27FC236}">
                <a16:creationId xmlns:a16="http://schemas.microsoft.com/office/drawing/2014/main" id="{FFC8D779-CE9A-7FB7-221B-AD75A1EFD98A}"/>
              </a:ext>
            </a:extLst>
          </p:cNvPr>
          <p:cNvSpPr>
            <a:spLocks noGrp="1"/>
          </p:cNvSpPr>
          <p:nvPr>
            <p:ph idx="1"/>
          </p:nvPr>
        </p:nvSpPr>
        <p:spPr>
          <a:xfrm>
            <a:off x="639417" y="1178783"/>
            <a:ext cx="10515600" cy="5461859"/>
          </a:xfrm>
        </p:spPr>
        <p:txBody>
          <a:bodyPr>
            <a:normAutofit/>
          </a:bodyPr>
          <a:lstStyle/>
          <a:p>
            <a:pPr marL="0" indent="0">
              <a:buNone/>
            </a:pPr>
            <a:r>
              <a:rPr lang="en-US" sz="1800" dirty="0"/>
              <a:t>Nuclear Physics Panel 	     1986	The Panel on Nuclear Physics endorses                                                                 (Chair: Joe Cerny)			-   the Construction of </a:t>
            </a:r>
            <a:r>
              <a:rPr lang="en-US" sz="1800" b="1" dirty="0"/>
              <a:t>CEBAF  </a:t>
            </a:r>
            <a:r>
              <a:rPr lang="en-US" sz="1800" dirty="0"/>
              <a:t>                                                                         (</a:t>
            </a:r>
            <a:r>
              <a:rPr lang="en-US" sz="1800" b="1" dirty="0">
                <a:solidFill>
                  <a:schemeClr val="accent6"/>
                </a:solidFill>
              </a:rPr>
              <a:t>John was a reviewer</a:t>
            </a:r>
            <a:r>
              <a:rPr lang="en-US" sz="1800" dirty="0"/>
              <a:t>)		-   NSAC 1983 Long Range Plan in recommending the planning for </a:t>
            </a:r>
            <a:r>
              <a:rPr lang="en-US" sz="1800" b="1" dirty="0"/>
              <a:t>RHIC</a:t>
            </a:r>
          </a:p>
          <a:p>
            <a:pPr marL="0" indent="0">
              <a:buNone/>
            </a:pPr>
            <a:endParaRPr lang="en-US" sz="1800" dirty="0"/>
          </a:p>
          <a:p>
            <a:pPr marL="0" indent="0">
              <a:buNone/>
            </a:pPr>
            <a:r>
              <a:rPr lang="en-US" sz="1800" dirty="0"/>
              <a:t>Committee on Nuclear Physics   1999	The Committee recommends                                                                            (</a:t>
            </a:r>
            <a:r>
              <a:rPr lang="en-US" sz="1800" b="1" dirty="0">
                <a:solidFill>
                  <a:schemeClr val="accent6"/>
                </a:solidFill>
              </a:rPr>
              <a:t>Chair: John Schiffer</a:t>
            </a:r>
            <a:r>
              <a:rPr lang="en-US" sz="1800" dirty="0"/>
              <a:t>)		-    near-term allocation of resources needed for </a:t>
            </a:r>
            <a:r>
              <a:rPr lang="en-US" sz="1800" b="1" dirty="0"/>
              <a:t>CEBAF and RHIC</a:t>
            </a:r>
            <a:r>
              <a:rPr lang="en-US" sz="1800" dirty="0"/>
              <a:t>                                               				-    the construction of a </a:t>
            </a:r>
            <a:r>
              <a:rPr lang="en-US" sz="1800" b="1" dirty="0"/>
              <a:t>Rare Isotope Accelerator (RIA)</a:t>
            </a:r>
            <a:r>
              <a:rPr lang="en-US" sz="1800" dirty="0"/>
              <a:t>                                                        				-    continued </a:t>
            </a:r>
            <a:r>
              <a:rPr lang="en-US" sz="1800" b="1" dirty="0"/>
              <a:t>investment in instrumentation </a:t>
            </a:r>
            <a:r>
              <a:rPr lang="en-US" sz="1800" dirty="0"/>
              <a:t>for research                          				-    the continuation of frequent </a:t>
            </a:r>
            <a:r>
              <a:rPr lang="en-US" sz="1800" b="1" dirty="0"/>
              <a:t>NSAC Long Range Plan efforts</a:t>
            </a:r>
          </a:p>
          <a:p>
            <a:pPr marL="0" indent="0">
              <a:buNone/>
            </a:pPr>
            <a:endParaRPr lang="en-US" sz="1800" dirty="0"/>
          </a:p>
          <a:p>
            <a:pPr marL="0" indent="0">
              <a:buNone/>
            </a:pPr>
            <a:r>
              <a:rPr lang="en-US" sz="1800" dirty="0"/>
              <a:t>Committee on the Assessment   2013	The Committee recommends                                                                                 of and Outlook for Nuclear		-   exploiting strategic investment [</a:t>
            </a:r>
            <a:r>
              <a:rPr lang="en-US" sz="1800" b="1" dirty="0"/>
              <a:t>CEBAF and RHIC</a:t>
            </a:r>
            <a:r>
              <a:rPr lang="en-US" sz="1800" dirty="0"/>
              <a:t>]                         Physics				-   DOE/Michigan/ MSU work for the timely completion of </a:t>
            </a:r>
            <a:r>
              <a:rPr lang="en-US" sz="1800" b="1" dirty="0"/>
              <a:t>FRIB</a:t>
            </a:r>
            <a:r>
              <a:rPr lang="en-US" sz="1800" dirty="0"/>
              <a:t>                (Chair: Steward Freedman)		-   DOE/NSF work to implement a program of </a:t>
            </a:r>
            <a:r>
              <a:rPr lang="en-US" sz="1800" b="1" dirty="0"/>
              <a:t>underground science</a:t>
            </a:r>
            <a:r>
              <a:rPr lang="en-US" sz="1800" dirty="0"/>
              <a:t>            (</a:t>
            </a:r>
            <a:r>
              <a:rPr lang="en-US" sz="1800" b="1" dirty="0">
                <a:solidFill>
                  <a:schemeClr val="accent6"/>
                </a:solidFill>
              </a:rPr>
              <a:t>John made a presentation</a:t>
            </a:r>
            <a:r>
              <a:rPr lang="en-US" sz="1800" dirty="0"/>
              <a:t>)       	-   a </a:t>
            </a:r>
            <a:r>
              <a:rPr lang="en-US" sz="1800" b="1" dirty="0"/>
              <a:t>balance in funding </a:t>
            </a:r>
            <a:r>
              <a:rPr lang="en-US" sz="1800" dirty="0"/>
              <a:t>for facilities and university-based programs         				-   DOE/NSF should have </a:t>
            </a:r>
            <a:r>
              <a:rPr lang="en-US" sz="1800" b="1" dirty="0"/>
              <a:t>fellowship programs </a:t>
            </a:r>
            <a:r>
              <a:rPr lang="en-US" sz="1800" dirty="0"/>
              <a:t>for grads and postdocs.        				-   plan to make </a:t>
            </a:r>
            <a:r>
              <a:rPr lang="en-US" sz="1800" b="1" dirty="0"/>
              <a:t>forefront computing resources available for theorists</a:t>
            </a:r>
            <a:r>
              <a:rPr lang="en-US" sz="1800" dirty="0"/>
              <a:t>      				-   agencies should develop procedures for </a:t>
            </a:r>
            <a:r>
              <a:rPr lang="en-US" sz="1800" b="1" dirty="0"/>
              <a:t>managing small projects         </a:t>
            </a:r>
            <a:r>
              <a:rPr lang="en-US" sz="1800" dirty="0"/>
              <a:t>				-   investments in R&amp;D for an </a:t>
            </a:r>
            <a:r>
              <a:rPr lang="en-US" sz="1800" b="1" dirty="0"/>
              <a:t>electron-ion collider (EIC) </a:t>
            </a:r>
            <a:r>
              <a:rPr lang="en-US" sz="1800" dirty="0"/>
              <a:t>should continue</a:t>
            </a:r>
          </a:p>
        </p:txBody>
      </p:sp>
    </p:spTree>
    <p:extLst>
      <p:ext uri="{BB962C8B-B14F-4D97-AF65-F5344CB8AC3E}">
        <p14:creationId xmlns:p14="http://schemas.microsoft.com/office/powerpoint/2010/main" val="289995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7C13-C837-27C9-F8ED-0E074372B587}"/>
              </a:ext>
            </a:extLst>
          </p:cNvPr>
          <p:cNvSpPr>
            <a:spLocks noGrp="1"/>
          </p:cNvSpPr>
          <p:nvPr>
            <p:ph type="title"/>
          </p:nvPr>
        </p:nvSpPr>
        <p:spPr>
          <a:xfrm>
            <a:off x="838200" y="106800"/>
            <a:ext cx="10515600" cy="657972"/>
          </a:xfrm>
        </p:spPr>
        <p:txBody>
          <a:bodyPr>
            <a:normAutofit fontScale="90000"/>
          </a:bodyPr>
          <a:lstStyle/>
          <a:p>
            <a:pPr algn="ctr"/>
            <a:r>
              <a:rPr lang="en-US" dirty="0"/>
              <a:t>W</a:t>
            </a:r>
            <a:r>
              <a:rPr lang="en-US" sz="3200" dirty="0"/>
              <a:t>hat Role did John play in shaping the nation’s </a:t>
            </a:r>
            <a:br>
              <a:rPr lang="en-US" sz="3200" dirty="0"/>
            </a:br>
            <a:r>
              <a:rPr lang="en-US" sz="3200" dirty="0"/>
              <a:t>Nuclear Physics Program?</a:t>
            </a:r>
          </a:p>
        </p:txBody>
      </p:sp>
      <p:sp>
        <p:nvSpPr>
          <p:cNvPr id="3" name="Content Placeholder 2">
            <a:extLst>
              <a:ext uri="{FF2B5EF4-FFF2-40B4-BE49-F238E27FC236}">
                <a16:creationId xmlns:a16="http://schemas.microsoft.com/office/drawing/2014/main" id="{B88046B5-C105-06FB-71D8-AB83BEA57BC0}"/>
              </a:ext>
            </a:extLst>
          </p:cNvPr>
          <p:cNvSpPr>
            <a:spLocks noGrp="1"/>
          </p:cNvSpPr>
          <p:nvPr>
            <p:ph idx="1"/>
          </p:nvPr>
        </p:nvSpPr>
        <p:spPr>
          <a:xfrm>
            <a:off x="838200" y="1013892"/>
            <a:ext cx="10515600" cy="5557680"/>
          </a:xfrm>
        </p:spPr>
        <p:txBody>
          <a:bodyPr>
            <a:normAutofit/>
          </a:bodyPr>
          <a:lstStyle/>
          <a:p>
            <a:pPr marL="0" indent="0">
              <a:buNone/>
            </a:pPr>
            <a:endParaRPr lang="en-US" sz="2000" b="1" dirty="0"/>
          </a:p>
          <a:p>
            <a:pPr marL="0" indent="0">
              <a:buNone/>
            </a:pPr>
            <a:r>
              <a:rPr lang="en-US" sz="2000" b="1" dirty="0"/>
              <a:t>He played vital roles: </a:t>
            </a:r>
          </a:p>
          <a:p>
            <a:r>
              <a:rPr lang="en-US" sz="2000" b="1" dirty="0"/>
              <a:t>In getting NSAC established and in establishing NSAC’s credibility as a responsible advisory body </a:t>
            </a:r>
            <a:r>
              <a:rPr lang="en-US" sz="2000" dirty="0"/>
              <a:t>(during tenure as NSAC Chair and as the Chair of the Implementation of 1989 LRP Subcommittee)</a:t>
            </a:r>
          </a:p>
          <a:p>
            <a:r>
              <a:rPr lang="en-US" sz="2000" b="1" dirty="0"/>
              <a:t>In helping to get the CEBAF Project approved and ensuring the continuation of the RHIC Project.</a:t>
            </a:r>
            <a:r>
              <a:rPr lang="en-US" sz="2000" dirty="0"/>
              <a:t>       (and in providing early support for RIA Project (in the 1999 NAS/NRC Decadal Survey)</a:t>
            </a:r>
          </a:p>
          <a:p>
            <a:r>
              <a:rPr lang="en-US" sz="2000" b="1" dirty="0"/>
              <a:t>In providing leadership on how a national laboratory should contribute to the national program        </a:t>
            </a:r>
            <a:r>
              <a:rPr lang="en-US" sz="2000" dirty="0"/>
              <a:t>(by utilizing the capabilities of existing facilities and helping to develop new capabilities/facilities)</a:t>
            </a:r>
          </a:p>
          <a:p>
            <a:endParaRPr lang="en-US" sz="2000" dirty="0"/>
          </a:p>
          <a:p>
            <a:pPr marL="0" indent="0">
              <a:buNone/>
            </a:pPr>
            <a:r>
              <a:rPr lang="en-US" sz="2000" dirty="0"/>
              <a:t>I believe that </a:t>
            </a:r>
            <a:r>
              <a:rPr lang="en-US" sz="2000" b="1" dirty="0"/>
              <a:t>his leadership in these events </a:t>
            </a:r>
            <a:r>
              <a:rPr lang="en-US" sz="2000" dirty="0"/>
              <a:t>have been viewed by subsequent </a:t>
            </a:r>
          </a:p>
          <a:p>
            <a:r>
              <a:rPr lang="en-US" sz="2000" dirty="0"/>
              <a:t>NSAC Chairs (and members) </a:t>
            </a:r>
          </a:p>
          <a:p>
            <a:r>
              <a:rPr lang="en-US" sz="2000" dirty="0"/>
              <a:t>DOE SC NP / NSF Physics NP Leadership</a:t>
            </a:r>
          </a:p>
          <a:p>
            <a:pPr marL="0" indent="0">
              <a:buNone/>
            </a:pPr>
            <a:r>
              <a:rPr lang="en-US" sz="2000" dirty="0"/>
              <a:t>As a </a:t>
            </a:r>
            <a:r>
              <a:rPr lang="en-US" sz="2000" b="1" dirty="0"/>
              <a:t>model for responsible and far-sighted stewardship</a:t>
            </a:r>
            <a:r>
              <a:rPr lang="en-US" sz="2000" dirty="0"/>
              <a:t> of the U.S. Nuclear Physics Program</a:t>
            </a:r>
          </a:p>
          <a:p>
            <a:pPr marL="0" indent="0">
              <a:buNone/>
            </a:pPr>
            <a:endParaRPr lang="en-US" sz="2000" dirty="0"/>
          </a:p>
        </p:txBody>
      </p:sp>
    </p:spTree>
    <p:extLst>
      <p:ext uri="{BB962C8B-B14F-4D97-AF65-F5344CB8AC3E}">
        <p14:creationId xmlns:p14="http://schemas.microsoft.com/office/powerpoint/2010/main" val="66256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1755-44A8-597D-96A3-03E7F2A701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475CB7-F709-EE55-926E-04CB0694EA9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625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EBDC-7ED3-4BA0-3240-57D4E9D08F37}"/>
              </a:ext>
            </a:extLst>
          </p:cNvPr>
          <p:cNvSpPr>
            <a:spLocks noGrp="1"/>
          </p:cNvSpPr>
          <p:nvPr>
            <p:ph type="title"/>
          </p:nvPr>
        </p:nvSpPr>
        <p:spPr>
          <a:xfrm>
            <a:off x="838200" y="0"/>
            <a:ext cx="10515600" cy="694747"/>
          </a:xfrm>
        </p:spPr>
        <p:txBody>
          <a:bodyPr>
            <a:normAutofit fontScale="90000"/>
          </a:bodyPr>
          <a:lstStyle/>
          <a:p>
            <a:r>
              <a:rPr lang="en-US" sz="3600" dirty="0"/>
              <a:t>While at Argonne and University of Chicago</a:t>
            </a:r>
            <a:br>
              <a:rPr lang="en-US" sz="4000" dirty="0"/>
            </a:br>
            <a:r>
              <a:rPr lang="en-US" sz="2700" dirty="0"/>
              <a:t>John served in positions in national Physics Organizations and Journals</a:t>
            </a:r>
          </a:p>
        </p:txBody>
      </p:sp>
      <p:sp>
        <p:nvSpPr>
          <p:cNvPr id="3" name="Content Placeholder 2">
            <a:extLst>
              <a:ext uri="{FF2B5EF4-FFF2-40B4-BE49-F238E27FC236}">
                <a16:creationId xmlns:a16="http://schemas.microsoft.com/office/drawing/2014/main" id="{7BBDF947-763C-351E-7323-D6C849AE5E48}"/>
              </a:ext>
            </a:extLst>
          </p:cNvPr>
          <p:cNvSpPr>
            <a:spLocks noGrp="1"/>
          </p:cNvSpPr>
          <p:nvPr>
            <p:ph idx="1"/>
          </p:nvPr>
        </p:nvSpPr>
        <p:spPr>
          <a:xfrm>
            <a:off x="838200" y="1402333"/>
            <a:ext cx="10515600" cy="5210502"/>
          </a:xfrm>
        </p:spPr>
        <p:txBody>
          <a:bodyPr>
            <a:normAutofit/>
          </a:bodyPr>
          <a:lstStyle/>
          <a:p>
            <a:pPr marL="0" indent="0">
              <a:buNone/>
            </a:pPr>
            <a:r>
              <a:rPr lang="en-US" sz="2000" dirty="0"/>
              <a:t>APS 	Fellow (1968)		DNP Executive Committee (1972-1977), Chair (1975-1976) 				           	Divisional Councilor (1997-1999)	</a:t>
            </a:r>
          </a:p>
          <a:p>
            <a:pPr marL="0" indent="0">
              <a:buNone/>
            </a:pPr>
            <a:r>
              <a:rPr lang="en-US" sz="2000" dirty="0"/>
              <a:t>AAAS	Fellow (1984)		Member of Council (1989-1994)								Chair Section B (Physics) (1992-1993)</a:t>
            </a:r>
          </a:p>
          <a:p>
            <a:pPr marL="0" indent="0">
              <a:buNone/>
            </a:pPr>
            <a:r>
              <a:rPr lang="en-US" sz="2000" dirty="0"/>
              <a:t>NAS 	Member (1987)		Panel on the Future of Nuclear Physics (1975-1977)						Committee on Nuclear Physics (1996-1999)							Neutrino Facilities Assessment Committee (2002)                              				Etc.</a:t>
            </a:r>
          </a:p>
          <a:p>
            <a:pPr marL="0" indent="0">
              <a:buNone/>
            </a:pPr>
            <a:r>
              <a:rPr lang="en-US" sz="2000" dirty="0"/>
              <a:t>Other Organizations									 Royal Danish Academy of Arts and Sciences	 	Member (1996)			     American Academy of Arts and Sciences		Fellow (1998)				</a:t>
            </a:r>
          </a:p>
          <a:p>
            <a:pPr marL="0" indent="0">
              <a:buNone/>
            </a:pPr>
            <a:endParaRPr lang="en-US" sz="2000" dirty="0"/>
          </a:p>
          <a:p>
            <a:pPr marL="0" indent="0">
              <a:buNone/>
            </a:pPr>
            <a:r>
              <a:rPr lang="en-US" sz="2000" dirty="0"/>
              <a:t>Associate Editor/Editor for Nuclear Physics for several journals                                                             Notably, Editor for Nuclear Physics		Physics Letters	(1978-2003)</a:t>
            </a:r>
          </a:p>
        </p:txBody>
      </p:sp>
    </p:spTree>
    <p:extLst>
      <p:ext uri="{BB962C8B-B14F-4D97-AF65-F5344CB8AC3E}">
        <p14:creationId xmlns:p14="http://schemas.microsoft.com/office/powerpoint/2010/main" val="61176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5044-64B3-BB75-926A-C475DBAB4D2E}"/>
              </a:ext>
            </a:extLst>
          </p:cNvPr>
          <p:cNvSpPr>
            <a:spLocks noGrp="1"/>
          </p:cNvSpPr>
          <p:nvPr>
            <p:ph type="title"/>
          </p:nvPr>
        </p:nvSpPr>
        <p:spPr>
          <a:xfrm>
            <a:off x="838200" y="2"/>
            <a:ext cx="10515600" cy="831272"/>
          </a:xfrm>
        </p:spPr>
        <p:txBody>
          <a:bodyPr>
            <a:normAutofit/>
          </a:bodyPr>
          <a:lstStyle/>
          <a:p>
            <a:pPr algn="ctr"/>
            <a:r>
              <a:rPr lang="en-US" dirty="0"/>
              <a:t>He served on Program Advisory Committees (PACs)</a:t>
            </a:r>
          </a:p>
        </p:txBody>
      </p:sp>
      <p:sp>
        <p:nvSpPr>
          <p:cNvPr id="3" name="Content Placeholder 2">
            <a:extLst>
              <a:ext uri="{FF2B5EF4-FFF2-40B4-BE49-F238E27FC236}">
                <a16:creationId xmlns:a16="http://schemas.microsoft.com/office/drawing/2014/main" id="{0E3229B1-DCDF-2981-149E-DE52DA57E6A9}"/>
              </a:ext>
            </a:extLst>
          </p:cNvPr>
          <p:cNvSpPr>
            <a:spLocks noGrp="1"/>
          </p:cNvSpPr>
          <p:nvPr>
            <p:ph sz="half" idx="1"/>
          </p:nvPr>
        </p:nvSpPr>
        <p:spPr>
          <a:xfrm>
            <a:off x="838200" y="1446303"/>
            <a:ext cx="10515599" cy="4218215"/>
          </a:xfrm>
        </p:spPr>
        <p:txBody>
          <a:bodyPr>
            <a:normAutofit/>
          </a:bodyPr>
          <a:lstStyle/>
          <a:p>
            <a:pPr marL="0" indent="0">
              <a:buNone/>
            </a:pPr>
            <a:r>
              <a:rPr lang="en-US" sz="2400" dirty="0"/>
              <a:t>Accelerator Facilities</a:t>
            </a:r>
          </a:p>
          <a:p>
            <a:pPr marL="0" indent="0">
              <a:buNone/>
            </a:pPr>
            <a:r>
              <a:rPr lang="en-US" sz="2000" dirty="0"/>
              <a:t>LAMPF (Los Alamos Meson Physics Facility)				(1971-1973)</a:t>
            </a:r>
          </a:p>
          <a:p>
            <a:pPr marL="0" indent="0">
              <a:buNone/>
            </a:pPr>
            <a:r>
              <a:rPr lang="en-US" sz="2000" dirty="0"/>
              <a:t>ICUF (Indiana University Cyclotron Facility)				(1974-1977)</a:t>
            </a:r>
          </a:p>
          <a:p>
            <a:pPr marL="0" indent="0">
              <a:buNone/>
            </a:pPr>
            <a:r>
              <a:rPr lang="en-US" sz="2000" dirty="0"/>
              <a:t>LBNL/</a:t>
            </a:r>
            <a:r>
              <a:rPr lang="en-US" sz="2000" dirty="0" err="1"/>
              <a:t>BevaLac</a:t>
            </a:r>
            <a:r>
              <a:rPr lang="en-US" sz="2000" dirty="0"/>
              <a:t>							(1978-1980)</a:t>
            </a:r>
          </a:p>
          <a:p>
            <a:pPr marL="0" indent="0">
              <a:buNone/>
            </a:pPr>
            <a:r>
              <a:rPr lang="en-US" sz="2000" dirty="0"/>
              <a:t>BNL/ AGS (Alternating Gradient Synchrotron)			(1979-1982)</a:t>
            </a:r>
          </a:p>
          <a:p>
            <a:pPr marL="0" indent="0">
              <a:buNone/>
            </a:pPr>
            <a:r>
              <a:rPr lang="en-US" sz="2000" dirty="0"/>
              <a:t>SIN/PSI (Swiss Institute for Nuclear Research) Proton Accelerator	(1980-1984)</a:t>
            </a:r>
          </a:p>
          <a:p>
            <a:pPr marL="0" indent="0">
              <a:buNone/>
            </a:pPr>
            <a:r>
              <a:rPr lang="en-US" sz="2000" dirty="0"/>
              <a:t>MIT/Bates Linear Accelerator Center				(1984-1987)</a:t>
            </a:r>
          </a:p>
          <a:p>
            <a:pPr marL="0" indent="0">
              <a:buNone/>
            </a:pPr>
            <a:r>
              <a:rPr lang="en-US" sz="2000" dirty="0"/>
              <a:t>CEBAF (Continuous Electron Bean Accelerator Facility)		(1986-1991)</a:t>
            </a:r>
          </a:p>
          <a:p>
            <a:pPr marL="0" indent="0">
              <a:buNone/>
            </a:pPr>
            <a:r>
              <a:rPr lang="en-US" sz="2000" dirty="0"/>
              <a:t>GSI (Helmholtz Centre for Heavy Ion Research)			(1987-1988)</a:t>
            </a:r>
          </a:p>
          <a:p>
            <a:pPr marL="0" indent="0">
              <a:buNone/>
            </a:pPr>
            <a:r>
              <a:rPr lang="en-US" sz="2000" dirty="0"/>
              <a:t>RIKEN (</a:t>
            </a:r>
            <a:r>
              <a:rPr lang="en-US" sz="2000" dirty="0" err="1"/>
              <a:t>Nishina</a:t>
            </a:r>
            <a:r>
              <a:rPr lang="en-US" sz="2000" dirty="0"/>
              <a:t> Center for Accelerator-Based Science)			(1998-2004)</a:t>
            </a:r>
          </a:p>
          <a:p>
            <a:pPr marL="0" indent="0">
              <a:buNone/>
            </a:pPr>
            <a:endParaRPr lang="en-US" dirty="0"/>
          </a:p>
        </p:txBody>
      </p:sp>
    </p:spTree>
    <p:extLst>
      <p:ext uri="{BB962C8B-B14F-4D97-AF65-F5344CB8AC3E}">
        <p14:creationId xmlns:p14="http://schemas.microsoft.com/office/powerpoint/2010/main" val="112697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4621-BA98-03B3-546F-5C85C313BF90}"/>
              </a:ext>
            </a:extLst>
          </p:cNvPr>
          <p:cNvSpPr>
            <a:spLocks noGrp="1"/>
          </p:cNvSpPr>
          <p:nvPr>
            <p:ph type="title"/>
          </p:nvPr>
        </p:nvSpPr>
        <p:spPr>
          <a:xfrm>
            <a:off x="838200" y="0"/>
            <a:ext cx="10515600" cy="899934"/>
          </a:xfrm>
        </p:spPr>
        <p:txBody>
          <a:bodyPr>
            <a:normAutofit fontScale="90000"/>
          </a:bodyPr>
          <a:lstStyle/>
          <a:p>
            <a:pPr algn="ctr"/>
            <a:r>
              <a:rPr lang="en-US" sz="3600" dirty="0"/>
              <a:t>He served on NSF, DOE and NAS/NRC Committees</a:t>
            </a:r>
            <a:br>
              <a:rPr lang="en-US" dirty="0"/>
            </a:br>
            <a:r>
              <a:rPr lang="en-US" dirty="0"/>
              <a:t> </a:t>
            </a:r>
            <a:r>
              <a:rPr lang="en-US" sz="2900" dirty="0"/>
              <a:t>that developed Reports that influenced/shaped the Nuclear Physics Program</a:t>
            </a:r>
          </a:p>
        </p:txBody>
      </p:sp>
      <p:sp>
        <p:nvSpPr>
          <p:cNvPr id="3" name="Content Placeholder 2">
            <a:extLst>
              <a:ext uri="{FF2B5EF4-FFF2-40B4-BE49-F238E27FC236}">
                <a16:creationId xmlns:a16="http://schemas.microsoft.com/office/drawing/2014/main" id="{2A6B38DE-1F8A-0048-7E02-A8AC6B00339D}"/>
              </a:ext>
            </a:extLst>
          </p:cNvPr>
          <p:cNvSpPr>
            <a:spLocks noGrp="1"/>
          </p:cNvSpPr>
          <p:nvPr>
            <p:ph sz="half" idx="1"/>
          </p:nvPr>
        </p:nvSpPr>
        <p:spPr>
          <a:xfrm>
            <a:off x="652669" y="1290761"/>
            <a:ext cx="10280374" cy="5065065"/>
          </a:xfrm>
          <a:noFill/>
        </p:spPr>
        <p:txBody>
          <a:bodyPr>
            <a:noAutofit/>
          </a:bodyPr>
          <a:lstStyle/>
          <a:p>
            <a:pPr marL="0" indent="0">
              <a:buNone/>
            </a:pPr>
            <a:r>
              <a:rPr lang="en-US" sz="2000" dirty="0">
                <a:solidFill>
                  <a:schemeClr val="accent2">
                    <a:lumMod val="50000"/>
                  </a:schemeClr>
                </a:solidFill>
              </a:rPr>
              <a:t>NSF Physics Advisory Panel</a:t>
            </a:r>
            <a:r>
              <a:rPr lang="en-US" sz="2000" dirty="0">
                <a:ln>
                  <a:solidFill>
                    <a:schemeClr val="accent6">
                      <a:lumMod val="20000"/>
                      <a:lumOff val="80000"/>
                    </a:schemeClr>
                  </a:solidFill>
                </a:ln>
                <a:solidFill>
                  <a:schemeClr val="accent2">
                    <a:lumMod val="50000"/>
                  </a:schemeClr>
                </a:solidFill>
              </a:rPr>
              <a:t>	</a:t>
            </a:r>
            <a:r>
              <a:rPr lang="en-US" sz="2000" dirty="0"/>
              <a:t>				1971-1973</a:t>
            </a:r>
          </a:p>
          <a:p>
            <a:pPr marL="0" indent="0">
              <a:buNone/>
            </a:pPr>
            <a:r>
              <a:rPr lang="en-US" sz="2000" dirty="0">
                <a:solidFill>
                  <a:schemeClr val="accent5">
                    <a:lumMod val="50000"/>
                  </a:schemeClr>
                </a:solidFill>
              </a:rPr>
              <a:t>NAS/NRC Panel on the Future of Nuclear Physics</a:t>
            </a:r>
            <a:r>
              <a:rPr lang="en-US" sz="2000" dirty="0"/>
              <a:t>			1975-1977</a:t>
            </a:r>
          </a:p>
          <a:p>
            <a:pPr marL="457200" lvl="1" indent="0">
              <a:buNone/>
            </a:pPr>
            <a:r>
              <a:rPr lang="en-US" sz="1800" dirty="0">
                <a:solidFill>
                  <a:schemeClr val="accent5">
                    <a:lumMod val="50000"/>
                  </a:schemeClr>
                </a:solidFill>
              </a:rPr>
              <a:t>Future of Nuclear Science Report (Chair: Gerhart Friedlander)	</a:t>
            </a:r>
            <a:r>
              <a:rPr lang="en-US" sz="1800" dirty="0"/>
              <a:t>			1977</a:t>
            </a:r>
            <a:r>
              <a:rPr lang="en-US" sz="2000" dirty="0"/>
              <a:t>	</a:t>
            </a:r>
          </a:p>
          <a:p>
            <a:pPr marL="0" indent="0">
              <a:buNone/>
            </a:pPr>
            <a:r>
              <a:rPr lang="en-US" sz="2000" dirty="0">
                <a:solidFill>
                  <a:schemeClr val="accent6">
                    <a:lumMod val="50000"/>
                  </a:schemeClr>
                </a:solidFill>
              </a:rPr>
              <a:t>DOE/NSF NSAC</a:t>
            </a:r>
            <a:r>
              <a:rPr lang="en-US" sz="2000" dirty="0">
                <a:solidFill>
                  <a:srgbClr val="C00000"/>
                </a:solidFill>
              </a:rPr>
              <a:t>	</a:t>
            </a:r>
            <a:r>
              <a:rPr lang="en-US" sz="2000" dirty="0"/>
              <a:t>						1981-1982</a:t>
            </a:r>
          </a:p>
          <a:p>
            <a:pPr marL="0" indent="0">
              <a:buNone/>
            </a:pPr>
            <a:r>
              <a:rPr lang="en-US" sz="2000" dirty="0">
                <a:solidFill>
                  <a:schemeClr val="accent6">
                    <a:lumMod val="50000"/>
                  </a:schemeClr>
                </a:solidFill>
              </a:rPr>
              <a:t>DOE/NSF NSAC (chair)</a:t>
            </a:r>
            <a:r>
              <a:rPr lang="en-US" sz="2000" dirty="0">
                <a:solidFill>
                  <a:srgbClr val="C00000"/>
                </a:solidFill>
              </a:rPr>
              <a:t>	</a:t>
            </a:r>
            <a:r>
              <a:rPr lang="en-US" sz="2000" dirty="0"/>
              <a:t>					1983-1985</a:t>
            </a:r>
          </a:p>
          <a:p>
            <a:pPr marL="457200" lvl="1" indent="0">
              <a:buNone/>
            </a:pPr>
            <a:r>
              <a:rPr lang="en-US" sz="1800" dirty="0">
                <a:solidFill>
                  <a:schemeClr val="accent6">
                    <a:lumMod val="50000"/>
                  </a:schemeClr>
                </a:solidFill>
              </a:rPr>
              <a:t>NSAC Panel on Electron Accelerator Facilities </a:t>
            </a:r>
            <a:r>
              <a:rPr lang="en-US" sz="1800" dirty="0"/>
              <a:t>					Apr 1983</a:t>
            </a:r>
          </a:p>
          <a:p>
            <a:pPr marL="457200" lvl="1" indent="0">
              <a:buNone/>
            </a:pPr>
            <a:r>
              <a:rPr lang="en-US" sz="1800" dirty="0">
                <a:solidFill>
                  <a:schemeClr val="accent6">
                    <a:lumMod val="50000"/>
                  </a:schemeClr>
                </a:solidFill>
              </a:rPr>
              <a:t>NSAC </a:t>
            </a:r>
            <a:r>
              <a:rPr lang="en-US" sz="1800" b="1" dirty="0">
                <a:solidFill>
                  <a:schemeClr val="accent6">
                    <a:lumMod val="50000"/>
                  </a:schemeClr>
                </a:solidFill>
              </a:rPr>
              <a:t>Long Range Plan</a:t>
            </a:r>
            <a:r>
              <a:rPr lang="en-US" sz="1800" dirty="0">
                <a:solidFill>
                  <a:schemeClr val="accent6">
                    <a:lumMod val="50000"/>
                  </a:schemeClr>
                </a:solidFill>
              </a:rPr>
              <a:t> (Chair)</a:t>
            </a:r>
            <a:r>
              <a:rPr lang="en-US" sz="1800" dirty="0"/>
              <a:t>							Dec 1883</a:t>
            </a:r>
          </a:p>
          <a:p>
            <a:pPr marL="457200" lvl="1" indent="0">
              <a:buNone/>
            </a:pPr>
            <a:r>
              <a:rPr lang="en-US" sz="1800" dirty="0">
                <a:solidFill>
                  <a:schemeClr val="accent6">
                    <a:lumMod val="50000"/>
                  </a:schemeClr>
                </a:solidFill>
              </a:rPr>
              <a:t>NSAC  Subcommittee on a 4 GeV Electron Accelerator	</a:t>
            </a:r>
            <a:r>
              <a:rPr lang="en-US" sz="1800" dirty="0"/>
              <a:t>				Sep 1984</a:t>
            </a:r>
          </a:p>
          <a:p>
            <a:pPr marL="457200" lvl="1" indent="0">
              <a:buNone/>
            </a:pPr>
            <a:r>
              <a:rPr lang="en-US" sz="1800" dirty="0">
                <a:solidFill>
                  <a:schemeClr val="accent6">
                    <a:lumMod val="50000"/>
                  </a:schemeClr>
                </a:solidFill>
              </a:rPr>
              <a:t>NSAC </a:t>
            </a:r>
            <a:r>
              <a:rPr lang="en-US" sz="1800" b="1" dirty="0">
                <a:solidFill>
                  <a:schemeClr val="accent6">
                    <a:lumMod val="50000"/>
                  </a:schemeClr>
                </a:solidFill>
              </a:rPr>
              <a:t>Review of the 1983 Long Range Plan</a:t>
            </a:r>
            <a:r>
              <a:rPr lang="en-US" sz="1800" dirty="0">
                <a:solidFill>
                  <a:schemeClr val="accent6">
                    <a:lumMod val="50000"/>
                  </a:schemeClr>
                </a:solidFill>
              </a:rPr>
              <a:t> (Chair)</a:t>
            </a:r>
            <a:r>
              <a:rPr lang="en-US" sz="1800" dirty="0"/>
              <a:t>					Nov 1984</a:t>
            </a:r>
          </a:p>
          <a:p>
            <a:pPr marL="457200" lvl="1" indent="0">
              <a:buNone/>
            </a:pPr>
            <a:endParaRPr lang="en-US" sz="400" dirty="0"/>
          </a:p>
          <a:p>
            <a:pPr marL="457200" lvl="1" indent="0">
              <a:buNone/>
            </a:pPr>
            <a:r>
              <a:rPr lang="en-US" sz="1800" dirty="0">
                <a:solidFill>
                  <a:schemeClr val="accent6">
                    <a:lumMod val="50000"/>
                  </a:schemeClr>
                </a:solidFill>
              </a:rPr>
              <a:t>NSAC Subcommittee on </a:t>
            </a:r>
            <a:r>
              <a:rPr lang="en-US" sz="1800" b="1" dirty="0">
                <a:solidFill>
                  <a:schemeClr val="accent6">
                    <a:lumMod val="50000"/>
                  </a:schemeClr>
                </a:solidFill>
              </a:rPr>
              <a:t>Implementation of the 1989 LRP</a:t>
            </a:r>
            <a:r>
              <a:rPr lang="en-US" sz="1800" dirty="0">
                <a:solidFill>
                  <a:schemeClr val="accent6">
                    <a:lumMod val="50000"/>
                  </a:schemeClr>
                </a:solidFill>
              </a:rPr>
              <a:t> (Chair)	</a:t>
            </a:r>
            <a:r>
              <a:rPr lang="en-US" sz="1800" dirty="0"/>
              <a:t>		Apr 1992</a:t>
            </a:r>
          </a:p>
          <a:p>
            <a:pPr marL="0" indent="0">
              <a:buNone/>
            </a:pPr>
            <a:r>
              <a:rPr lang="en-US" sz="2000" dirty="0">
                <a:solidFill>
                  <a:schemeClr val="accent5">
                    <a:lumMod val="50000"/>
                  </a:schemeClr>
                </a:solidFill>
              </a:rPr>
              <a:t>NAS Committee on Nuclear Physics	</a:t>
            </a:r>
            <a:r>
              <a:rPr lang="en-US" sz="2000" dirty="0"/>
              <a:t>				1996-1999</a:t>
            </a:r>
          </a:p>
          <a:p>
            <a:pPr marL="457200" lvl="1" indent="0">
              <a:buNone/>
            </a:pPr>
            <a:r>
              <a:rPr lang="en-US" sz="1800" dirty="0">
                <a:solidFill>
                  <a:schemeClr val="accent5">
                    <a:lumMod val="50000"/>
                  </a:schemeClr>
                </a:solidFill>
              </a:rPr>
              <a:t>NAS/NRC  </a:t>
            </a:r>
            <a:r>
              <a:rPr lang="en-US" sz="1800" b="1" dirty="0">
                <a:solidFill>
                  <a:schemeClr val="accent5">
                    <a:lumMod val="50000"/>
                  </a:schemeClr>
                </a:solidFill>
              </a:rPr>
              <a:t>Decadal Survey of Nuclear Physics</a:t>
            </a:r>
            <a:r>
              <a:rPr lang="en-US" sz="1800" dirty="0">
                <a:solidFill>
                  <a:schemeClr val="accent5">
                    <a:lumMod val="50000"/>
                  </a:schemeClr>
                </a:solidFill>
              </a:rPr>
              <a:t> (chair)	</a:t>
            </a:r>
            <a:r>
              <a:rPr lang="en-US" sz="1800" dirty="0"/>
              <a:t>				1999</a:t>
            </a:r>
          </a:p>
        </p:txBody>
      </p:sp>
      <p:sp>
        <p:nvSpPr>
          <p:cNvPr id="5" name="Right Bracket 4">
            <a:extLst>
              <a:ext uri="{FF2B5EF4-FFF2-40B4-BE49-F238E27FC236}">
                <a16:creationId xmlns:a16="http://schemas.microsoft.com/office/drawing/2014/main" id="{38E7A82A-2199-FEC3-13A9-EA433B445152}"/>
              </a:ext>
            </a:extLst>
          </p:cNvPr>
          <p:cNvSpPr/>
          <p:nvPr/>
        </p:nvSpPr>
        <p:spPr>
          <a:xfrm>
            <a:off x="10858093" y="1291746"/>
            <a:ext cx="428050" cy="1046922"/>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1</a:t>
            </a:r>
          </a:p>
        </p:txBody>
      </p:sp>
      <p:sp>
        <p:nvSpPr>
          <p:cNvPr id="7" name="Right Bracket 6">
            <a:extLst>
              <a:ext uri="{FF2B5EF4-FFF2-40B4-BE49-F238E27FC236}">
                <a16:creationId xmlns:a16="http://schemas.microsoft.com/office/drawing/2014/main" id="{8E099885-1092-7FEF-3E6C-9D67EE81C8BA}"/>
              </a:ext>
            </a:extLst>
          </p:cNvPr>
          <p:cNvSpPr/>
          <p:nvPr/>
        </p:nvSpPr>
        <p:spPr>
          <a:xfrm>
            <a:off x="10956168" y="3174170"/>
            <a:ext cx="428049" cy="1225551"/>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2</a:t>
            </a:r>
          </a:p>
        </p:txBody>
      </p:sp>
      <p:sp>
        <p:nvSpPr>
          <p:cNvPr id="10" name="Right Bracket 9">
            <a:extLst>
              <a:ext uri="{FF2B5EF4-FFF2-40B4-BE49-F238E27FC236}">
                <a16:creationId xmlns:a16="http://schemas.microsoft.com/office/drawing/2014/main" id="{11330FE8-DF40-9CB4-126B-1999649D9C3E}"/>
              </a:ext>
            </a:extLst>
          </p:cNvPr>
          <p:cNvSpPr/>
          <p:nvPr/>
        </p:nvSpPr>
        <p:spPr>
          <a:xfrm>
            <a:off x="10915177" y="5179670"/>
            <a:ext cx="407506" cy="369332"/>
          </a:xfrm>
          <a:prstGeom prst="rightBracket">
            <a:avLst>
              <a:gd name="adj"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4</a:t>
            </a:r>
          </a:p>
        </p:txBody>
      </p:sp>
      <p:sp>
        <p:nvSpPr>
          <p:cNvPr id="11" name="Right Bracket 10">
            <a:extLst>
              <a:ext uri="{FF2B5EF4-FFF2-40B4-BE49-F238E27FC236}">
                <a16:creationId xmlns:a16="http://schemas.microsoft.com/office/drawing/2014/main" id="{494E1959-8E4F-65C1-3E91-79386AAB9F31}"/>
              </a:ext>
            </a:extLst>
          </p:cNvPr>
          <p:cNvSpPr/>
          <p:nvPr/>
        </p:nvSpPr>
        <p:spPr>
          <a:xfrm>
            <a:off x="10956835" y="4552124"/>
            <a:ext cx="407506" cy="369332"/>
          </a:xfrm>
          <a:prstGeom prst="rightBracket">
            <a:avLst>
              <a:gd name="adj"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3</a:t>
            </a:r>
          </a:p>
        </p:txBody>
      </p:sp>
    </p:spTree>
    <p:extLst>
      <p:ext uri="{BB962C8B-B14F-4D97-AF65-F5344CB8AC3E}">
        <p14:creationId xmlns:p14="http://schemas.microsoft.com/office/powerpoint/2010/main" val="11973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F1AC-A6AB-1810-1CD5-57793EBF8BBF}"/>
              </a:ext>
            </a:extLst>
          </p:cNvPr>
          <p:cNvSpPr>
            <a:spLocks noGrp="1"/>
          </p:cNvSpPr>
          <p:nvPr>
            <p:ph type="title"/>
          </p:nvPr>
        </p:nvSpPr>
        <p:spPr>
          <a:xfrm>
            <a:off x="838200" y="48376"/>
            <a:ext cx="10515600" cy="706998"/>
          </a:xfrm>
        </p:spPr>
        <p:txBody>
          <a:bodyPr>
            <a:normAutofit fontScale="90000"/>
          </a:bodyPr>
          <a:lstStyle/>
          <a:p>
            <a:pPr algn="ctr"/>
            <a:r>
              <a:rPr lang="en-US" sz="3600" b="1" dirty="0">
                <a:solidFill>
                  <a:schemeClr val="accent6">
                    <a:lumMod val="50000"/>
                  </a:schemeClr>
                </a:solidFill>
              </a:rPr>
              <a:t>1. Establishment of NSAC</a:t>
            </a:r>
            <a:br>
              <a:rPr lang="en-US" sz="3200" dirty="0"/>
            </a:br>
            <a:r>
              <a:rPr lang="en-US" sz="3100" dirty="0"/>
              <a:t>John played a significant role</a:t>
            </a:r>
          </a:p>
        </p:txBody>
      </p:sp>
      <p:pic>
        <p:nvPicPr>
          <p:cNvPr id="4" name="Content Placeholder 3">
            <a:extLst>
              <a:ext uri="{FF2B5EF4-FFF2-40B4-BE49-F238E27FC236}">
                <a16:creationId xmlns:a16="http://schemas.microsoft.com/office/drawing/2014/main" id="{9CECF71F-D8E6-3BBC-729F-9D4757C4FDE8}"/>
              </a:ext>
            </a:extLst>
          </p:cNvPr>
          <p:cNvPicPr>
            <a:picLocks noGrp="1" noChangeAspect="1"/>
          </p:cNvPicPr>
          <p:nvPr>
            <p:ph idx="1"/>
          </p:nvPr>
        </p:nvPicPr>
        <p:blipFill>
          <a:blip r:embed="rId3"/>
          <a:stretch>
            <a:fillRect/>
          </a:stretch>
        </p:blipFill>
        <p:spPr>
          <a:xfrm>
            <a:off x="599660" y="1168191"/>
            <a:ext cx="5101524" cy="4584287"/>
          </a:xfrm>
          <a:prstGeom prst="rect">
            <a:avLst/>
          </a:prstGeom>
        </p:spPr>
      </p:pic>
      <p:sp>
        <p:nvSpPr>
          <p:cNvPr id="5" name="TextBox 4">
            <a:extLst>
              <a:ext uri="{FF2B5EF4-FFF2-40B4-BE49-F238E27FC236}">
                <a16:creationId xmlns:a16="http://schemas.microsoft.com/office/drawing/2014/main" id="{20ED1333-79F6-11F4-DC08-B9C73D90C248}"/>
              </a:ext>
            </a:extLst>
          </p:cNvPr>
          <p:cNvSpPr txBox="1"/>
          <p:nvPr/>
        </p:nvSpPr>
        <p:spPr>
          <a:xfrm>
            <a:off x="6557317" y="1299842"/>
            <a:ext cx="5101522" cy="4524315"/>
          </a:xfrm>
          <a:prstGeom prst="rect">
            <a:avLst/>
          </a:prstGeom>
          <a:noFill/>
        </p:spPr>
        <p:txBody>
          <a:bodyPr wrap="square" rtlCol="0">
            <a:spAutoFit/>
          </a:bodyPr>
          <a:lstStyle/>
          <a:p>
            <a:r>
              <a:rPr lang="en-US" sz="1600" dirty="0"/>
              <a:t>“According to </a:t>
            </a:r>
            <a:r>
              <a:rPr lang="en-US" sz="1600" dirty="0" err="1"/>
              <a:t>Howel</a:t>
            </a:r>
            <a:r>
              <a:rPr lang="en-US" sz="1600" dirty="0"/>
              <a:t> Pugh, head of the nuclear science section at NSF, the </a:t>
            </a:r>
            <a:r>
              <a:rPr lang="en-US" sz="1600" b="1" dirty="0"/>
              <a:t>present impetus was for organizing NUSAC</a:t>
            </a:r>
            <a:r>
              <a:rPr lang="en-US" sz="1600" dirty="0"/>
              <a:t> came from several directions.  </a:t>
            </a:r>
          </a:p>
          <a:p>
            <a:endParaRPr lang="en-US" sz="1600" dirty="0"/>
          </a:p>
          <a:p>
            <a:r>
              <a:rPr lang="en-US" sz="1600" dirty="0"/>
              <a:t>First, there had been several </a:t>
            </a:r>
            <a:r>
              <a:rPr lang="en-US" sz="1600" b="1" dirty="0"/>
              <a:t>strong recommendation recently for a permanent committee by </a:t>
            </a:r>
            <a:r>
              <a:rPr lang="en-US" sz="1600" b="1" dirty="0">
                <a:solidFill>
                  <a:srgbClr val="FF0000"/>
                </a:solidFill>
              </a:rPr>
              <a:t>John Schiffer </a:t>
            </a:r>
            <a:r>
              <a:rPr lang="en-US" sz="1600" b="1" dirty="0"/>
              <a:t>(Argonne) at the NSF Physics Advisory Committee in December 1975</a:t>
            </a:r>
            <a:r>
              <a:rPr lang="en-US" sz="1600" dirty="0"/>
              <a:t>, by a </a:t>
            </a:r>
            <a:r>
              <a:rPr lang="en-US" sz="1600" b="1" dirty="0"/>
              <a:t>resolution of the Division of Nuclear Physics</a:t>
            </a:r>
            <a:r>
              <a:rPr lang="en-US" sz="1600" dirty="0"/>
              <a:t> </a:t>
            </a:r>
            <a:r>
              <a:rPr lang="en-US" sz="1600" b="1" dirty="0"/>
              <a:t>of the American Physical Society sent to NSF and ERDA in the spring of 1976, and by the Ad Hoc Panel this year.</a:t>
            </a:r>
          </a:p>
          <a:p>
            <a:endParaRPr lang="en-US" sz="1600" dirty="0"/>
          </a:p>
          <a:p>
            <a:r>
              <a:rPr lang="en-US" sz="1600" dirty="0"/>
              <a:t>Secondly, </a:t>
            </a:r>
            <a:r>
              <a:rPr lang="en-US" sz="1600" b="1" dirty="0"/>
              <a:t>the Ad Hoc Panel, which was headed by Gerhart Friedlander (Brookhaven), demonstrated that a nuclear science committee could function smoothly, and it served as model for for how a permanent committee could be organized</a:t>
            </a:r>
            <a:r>
              <a:rPr lang="en-US" sz="1600" dirty="0"/>
              <a:t>, given the intrinsic differences between a permanent and an ad hoc panel.”</a:t>
            </a:r>
          </a:p>
        </p:txBody>
      </p:sp>
      <p:sp>
        <p:nvSpPr>
          <p:cNvPr id="3" name="Rectangle 2">
            <a:extLst>
              <a:ext uri="{FF2B5EF4-FFF2-40B4-BE49-F238E27FC236}">
                <a16:creationId xmlns:a16="http://schemas.microsoft.com/office/drawing/2014/main" id="{33CA182D-CBAC-B2A1-D761-EC389EEB8A2E}"/>
              </a:ext>
            </a:extLst>
          </p:cNvPr>
          <p:cNvSpPr/>
          <p:nvPr/>
        </p:nvSpPr>
        <p:spPr>
          <a:xfrm>
            <a:off x="6490817" y="1166843"/>
            <a:ext cx="5101522" cy="48284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8537AF-914D-5E61-58D0-3B29751E96EE}"/>
              </a:ext>
            </a:extLst>
          </p:cNvPr>
          <p:cNvSpPr txBox="1"/>
          <p:nvPr/>
        </p:nvSpPr>
        <p:spPr>
          <a:xfrm>
            <a:off x="1319135" y="5824157"/>
            <a:ext cx="4039054" cy="369332"/>
          </a:xfrm>
          <a:prstGeom prst="rect">
            <a:avLst/>
          </a:prstGeom>
          <a:noFill/>
        </p:spPr>
        <p:txBody>
          <a:bodyPr wrap="none" rtlCol="0">
            <a:spAutoFit/>
          </a:bodyPr>
          <a:lstStyle/>
          <a:p>
            <a:r>
              <a:rPr lang="en-US" dirty="0"/>
              <a:t>NSAC (NUSAC): Established Sep 23 1977</a:t>
            </a:r>
          </a:p>
        </p:txBody>
      </p:sp>
    </p:spTree>
    <p:extLst>
      <p:ext uri="{BB962C8B-B14F-4D97-AF65-F5344CB8AC3E}">
        <p14:creationId xmlns:p14="http://schemas.microsoft.com/office/powerpoint/2010/main" val="14917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46D0-5C5C-669D-5512-049E4B90B795}"/>
              </a:ext>
            </a:extLst>
          </p:cNvPr>
          <p:cNvSpPr>
            <a:spLocks noGrp="1"/>
          </p:cNvSpPr>
          <p:nvPr>
            <p:ph type="title"/>
          </p:nvPr>
        </p:nvSpPr>
        <p:spPr>
          <a:xfrm>
            <a:off x="838200" y="0"/>
            <a:ext cx="10515600" cy="831273"/>
          </a:xfrm>
        </p:spPr>
        <p:txBody>
          <a:bodyPr>
            <a:normAutofit fontScale="90000"/>
          </a:bodyPr>
          <a:lstStyle/>
          <a:p>
            <a:r>
              <a:rPr lang="en-US" sz="2800" dirty="0"/>
              <a:t>Importance of NSAC over the years to the US Nuclear Physics Program</a:t>
            </a:r>
            <a:br>
              <a:rPr lang="en-US" sz="2800" dirty="0"/>
            </a:br>
            <a:r>
              <a:rPr lang="en-US" sz="2800" dirty="0"/>
              <a:t>cannot be overestimated</a:t>
            </a:r>
          </a:p>
        </p:txBody>
      </p:sp>
      <p:pic>
        <p:nvPicPr>
          <p:cNvPr id="5" name="Picture 7">
            <a:extLst>
              <a:ext uri="{FF2B5EF4-FFF2-40B4-BE49-F238E27FC236}">
                <a16:creationId xmlns:a16="http://schemas.microsoft.com/office/drawing/2014/main" id="{5038D410-44BD-69AA-3409-FE8AB04ED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608" y="1508139"/>
            <a:ext cx="1736026" cy="2265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23C047BC-B332-F8B8-FB9A-30678D103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24" y="1473990"/>
            <a:ext cx="1779207" cy="23349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a:extLst>
              <a:ext uri="{FF2B5EF4-FFF2-40B4-BE49-F238E27FC236}">
                <a16:creationId xmlns:a16="http://schemas.microsoft.com/office/drawing/2014/main" id="{546A8389-4BFF-9CD4-E65E-5B1CF488F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852" y="1478159"/>
            <a:ext cx="1779206" cy="23138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4FAD34-1C9D-F0EE-4829-C0FF7B54AC97}"/>
              </a:ext>
            </a:extLst>
          </p:cNvPr>
          <p:cNvSpPr>
            <a:spLocks noGrp="1"/>
          </p:cNvSpPr>
          <p:nvPr>
            <p:ph idx="1"/>
          </p:nvPr>
        </p:nvSpPr>
        <p:spPr>
          <a:xfrm>
            <a:off x="609600" y="1163794"/>
            <a:ext cx="4959927" cy="5557680"/>
          </a:xfrm>
        </p:spPr>
        <p:txBody>
          <a:bodyPr>
            <a:normAutofit/>
          </a:bodyPr>
          <a:lstStyle/>
          <a:p>
            <a:pPr marL="0" indent="0">
              <a:buNone/>
            </a:pPr>
            <a:r>
              <a:rPr lang="en-US" sz="1900" dirty="0"/>
              <a:t>The NSAC Long Range Plans have</a:t>
            </a:r>
          </a:p>
          <a:p>
            <a:pPr>
              <a:spcBef>
                <a:spcPts val="400"/>
              </a:spcBef>
            </a:pPr>
            <a:r>
              <a:rPr lang="en-US" sz="1900" dirty="0"/>
              <a:t>Described the science and relevance</a:t>
            </a:r>
          </a:p>
          <a:p>
            <a:pPr>
              <a:spcBef>
                <a:spcPts val="400"/>
              </a:spcBef>
            </a:pPr>
            <a:r>
              <a:rPr lang="en-US" sz="1900" dirty="0"/>
              <a:t>Identified the scientific opportunities</a:t>
            </a:r>
          </a:p>
          <a:p>
            <a:pPr>
              <a:spcBef>
                <a:spcPts val="400"/>
              </a:spcBef>
            </a:pPr>
            <a:r>
              <a:rPr lang="en-US" sz="1900" dirty="0"/>
              <a:t>Recommended scientific priorities</a:t>
            </a:r>
          </a:p>
          <a:p>
            <a:pPr marL="0" indent="0">
              <a:buNone/>
            </a:pPr>
            <a:endParaRPr lang="en-US" sz="1900" dirty="0"/>
          </a:p>
          <a:p>
            <a:pPr marL="0" indent="0">
              <a:buNone/>
            </a:pPr>
            <a:r>
              <a:rPr lang="en-US" sz="1900" dirty="0"/>
              <a:t>NSAC committees have recommended</a:t>
            </a:r>
          </a:p>
          <a:p>
            <a:pPr>
              <a:spcBef>
                <a:spcPts val="400"/>
              </a:spcBef>
            </a:pPr>
            <a:r>
              <a:rPr lang="en-US" sz="1900" dirty="0"/>
              <a:t>Priorities under budgetary constraints</a:t>
            </a:r>
          </a:p>
          <a:p>
            <a:pPr marL="0" indent="0">
              <a:spcBef>
                <a:spcPts val="400"/>
              </a:spcBef>
              <a:buNone/>
            </a:pPr>
            <a:r>
              <a:rPr lang="en-US" sz="1900" dirty="0"/>
              <a:t>    enumerating what is lost and gained and</a:t>
            </a:r>
          </a:p>
          <a:p>
            <a:pPr marL="0" indent="0">
              <a:spcBef>
                <a:spcPts val="400"/>
              </a:spcBef>
              <a:buNone/>
            </a:pPr>
            <a:r>
              <a:rPr lang="en-US" sz="1900" dirty="0"/>
              <a:t>    their impact on the program</a:t>
            </a:r>
          </a:p>
          <a:p>
            <a:pPr marL="0" indent="0">
              <a:spcBef>
                <a:spcPts val="400"/>
              </a:spcBef>
              <a:buNone/>
            </a:pPr>
            <a:endParaRPr lang="en-US" sz="1900" dirty="0"/>
          </a:p>
          <a:p>
            <a:pPr marL="0" indent="0">
              <a:buNone/>
            </a:pPr>
            <a:r>
              <a:rPr lang="en-US" sz="1900" dirty="0"/>
              <a:t>NSAC’s credibility as a responsible advisory body focused on advancement of nuclear physics in the U.S. is now recognized by </a:t>
            </a:r>
          </a:p>
          <a:p>
            <a:r>
              <a:rPr lang="en-US" sz="1900" dirty="0"/>
              <a:t>the NP community</a:t>
            </a:r>
          </a:p>
          <a:p>
            <a:pPr>
              <a:spcBef>
                <a:spcPts val="400"/>
              </a:spcBef>
            </a:pPr>
            <a:r>
              <a:rPr lang="en-US" sz="1900" dirty="0"/>
              <a:t>DOE &amp; NSF</a:t>
            </a:r>
          </a:p>
          <a:p>
            <a:pPr>
              <a:spcBef>
                <a:spcPts val="400"/>
              </a:spcBef>
            </a:pPr>
            <a:r>
              <a:rPr lang="en-US" sz="1900" dirty="0"/>
              <a:t>the Administration</a:t>
            </a:r>
          </a:p>
          <a:p>
            <a:pPr>
              <a:spcBef>
                <a:spcPts val="400"/>
              </a:spcBef>
            </a:pPr>
            <a:r>
              <a:rPr lang="en-US" sz="1900" dirty="0"/>
              <a:t>Congress.</a:t>
            </a:r>
          </a:p>
          <a:p>
            <a:endParaRPr lang="en-US" sz="1900" dirty="0"/>
          </a:p>
        </p:txBody>
      </p:sp>
      <p:pic>
        <p:nvPicPr>
          <p:cNvPr id="8" name="Picture 10">
            <a:extLst>
              <a:ext uri="{FF2B5EF4-FFF2-40B4-BE49-F238E27FC236}">
                <a16:creationId xmlns:a16="http://schemas.microsoft.com/office/drawing/2014/main" id="{9E23EA46-112A-DDB8-C128-1BFA38B3AC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946" y="1484630"/>
            <a:ext cx="1736026" cy="2300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a:extLst>
              <a:ext uri="{FF2B5EF4-FFF2-40B4-BE49-F238E27FC236}">
                <a16:creationId xmlns:a16="http://schemas.microsoft.com/office/drawing/2014/main" id="{924E34FC-D2C9-90ED-9FA6-44004C5128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046" y="4377271"/>
            <a:ext cx="1779207" cy="230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B76ACDA-E512-B3D4-89DF-4367CF7D2FCC}"/>
              </a:ext>
            </a:extLst>
          </p:cNvPr>
          <p:cNvPicPr>
            <a:picLocks noChangeAspect="1"/>
          </p:cNvPicPr>
          <p:nvPr/>
        </p:nvPicPr>
        <p:blipFill>
          <a:blip r:embed="rId8"/>
          <a:stretch>
            <a:fillRect/>
          </a:stretch>
        </p:blipFill>
        <p:spPr>
          <a:xfrm>
            <a:off x="9927386" y="4365242"/>
            <a:ext cx="1780586" cy="2304288"/>
          </a:xfrm>
          <a:prstGeom prst="rect">
            <a:avLst/>
          </a:prstGeom>
        </p:spPr>
      </p:pic>
      <p:sp>
        <p:nvSpPr>
          <p:cNvPr id="14" name="Rectangle 13">
            <a:extLst>
              <a:ext uri="{FF2B5EF4-FFF2-40B4-BE49-F238E27FC236}">
                <a16:creationId xmlns:a16="http://schemas.microsoft.com/office/drawing/2014/main" id="{15204122-A9E1-F63A-1D28-CC23E9895455}"/>
              </a:ext>
            </a:extLst>
          </p:cNvPr>
          <p:cNvSpPr/>
          <p:nvPr/>
        </p:nvSpPr>
        <p:spPr>
          <a:xfrm>
            <a:off x="9913086" y="4386837"/>
            <a:ext cx="1779206" cy="2272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B1CFA49-AFA6-806D-3B7D-57CCC2E740F6}"/>
              </a:ext>
            </a:extLst>
          </p:cNvPr>
          <p:cNvSpPr txBox="1"/>
          <p:nvPr/>
        </p:nvSpPr>
        <p:spPr>
          <a:xfrm>
            <a:off x="6030354" y="891798"/>
            <a:ext cx="5621880" cy="646331"/>
          </a:xfrm>
          <a:prstGeom prst="rect">
            <a:avLst/>
          </a:prstGeom>
          <a:noFill/>
        </p:spPr>
        <p:txBody>
          <a:bodyPr wrap="square" rtlCol="0">
            <a:spAutoFit/>
          </a:bodyPr>
          <a:lstStyle/>
          <a:p>
            <a:r>
              <a:rPr lang="en-US" dirty="0"/>
              <a:t>         1979	 1983                 1989             1996</a:t>
            </a:r>
          </a:p>
          <a:p>
            <a:r>
              <a:rPr lang="en-US" dirty="0" err="1"/>
              <a:t>Feshbach</a:t>
            </a:r>
            <a:r>
              <a:rPr lang="en-US" dirty="0"/>
              <a:t>           Schiffer	       Paul	             Moniz</a:t>
            </a:r>
          </a:p>
        </p:txBody>
      </p:sp>
      <p:sp>
        <p:nvSpPr>
          <p:cNvPr id="16" name="TextBox 15">
            <a:extLst>
              <a:ext uri="{FF2B5EF4-FFF2-40B4-BE49-F238E27FC236}">
                <a16:creationId xmlns:a16="http://schemas.microsoft.com/office/drawing/2014/main" id="{DD3DED21-76AC-962E-8A21-070C6355A124}"/>
              </a:ext>
            </a:extLst>
          </p:cNvPr>
          <p:cNvSpPr txBox="1"/>
          <p:nvPr/>
        </p:nvSpPr>
        <p:spPr>
          <a:xfrm>
            <a:off x="6360035" y="3777902"/>
            <a:ext cx="5621880" cy="646331"/>
          </a:xfrm>
          <a:prstGeom prst="rect">
            <a:avLst/>
          </a:prstGeom>
          <a:noFill/>
        </p:spPr>
        <p:txBody>
          <a:bodyPr wrap="square" rtlCol="0">
            <a:spAutoFit/>
          </a:bodyPr>
          <a:lstStyle/>
          <a:p>
            <a:r>
              <a:rPr lang="en-US" dirty="0"/>
              <a:t>      2002	                      2007	                       2015</a:t>
            </a:r>
          </a:p>
          <a:p>
            <a:r>
              <a:rPr lang="en-US" dirty="0"/>
              <a:t>Symons		    </a:t>
            </a:r>
            <a:r>
              <a:rPr lang="en-US" dirty="0" err="1"/>
              <a:t>Tripple</a:t>
            </a:r>
            <a:r>
              <a:rPr lang="en-US" dirty="0"/>
              <a:t>		   </a:t>
            </a:r>
            <a:r>
              <a:rPr lang="en-US" dirty="0" err="1"/>
              <a:t>Geesaman</a:t>
            </a:r>
            <a:endParaRPr lang="en-US" dirty="0"/>
          </a:p>
        </p:txBody>
      </p:sp>
      <p:pic>
        <p:nvPicPr>
          <p:cNvPr id="1027" name="Picture 3" descr="page1image29748288">
            <a:extLst>
              <a:ext uri="{FF2B5EF4-FFF2-40B4-BE49-F238E27FC236}">
                <a16:creationId xmlns:a16="http://schemas.microsoft.com/office/drawing/2014/main" id="{E03BCC53-34EB-924E-E525-D9D3CD6988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29749056">
            <a:extLst>
              <a:ext uri="{FF2B5EF4-FFF2-40B4-BE49-F238E27FC236}">
                <a16:creationId xmlns:a16="http://schemas.microsoft.com/office/drawing/2014/main" id="{8BA22CA1-40A1-B859-6995-3D92F744A8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286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29749248">
            <a:extLst>
              <a:ext uri="{FF2B5EF4-FFF2-40B4-BE49-F238E27FC236}">
                <a16:creationId xmlns:a16="http://schemas.microsoft.com/office/drawing/2014/main" id="{8489F586-27EF-AEF3-E163-0D3006BEF8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39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29749440">
            <a:extLst>
              <a:ext uri="{FF2B5EF4-FFF2-40B4-BE49-F238E27FC236}">
                <a16:creationId xmlns:a16="http://schemas.microsoft.com/office/drawing/2014/main" id="{B684B43F-3483-7C42-8857-443C27E5CA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533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2392064">
            <a:extLst>
              <a:ext uri="{FF2B5EF4-FFF2-40B4-BE49-F238E27FC236}">
                <a16:creationId xmlns:a16="http://schemas.microsoft.com/office/drawing/2014/main" id="{5202A5F2-0E05-7FD1-83EF-B43B080986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7BD045-D836-14E9-C6F5-EACED2BCD10F}"/>
              </a:ext>
            </a:extLst>
          </p:cNvPr>
          <p:cNvPicPr>
            <a:picLocks noChangeAspect="1"/>
          </p:cNvPicPr>
          <p:nvPr/>
        </p:nvPicPr>
        <p:blipFill>
          <a:blip r:embed="rId14"/>
          <a:stretch>
            <a:fillRect/>
          </a:stretch>
        </p:blipFill>
        <p:spPr>
          <a:xfrm>
            <a:off x="7899204" y="4291094"/>
            <a:ext cx="1919354" cy="2483870"/>
          </a:xfrm>
          <a:prstGeom prst="rect">
            <a:avLst/>
          </a:prstGeom>
        </p:spPr>
      </p:pic>
    </p:spTree>
    <p:extLst>
      <p:ext uri="{BB962C8B-B14F-4D97-AF65-F5344CB8AC3E}">
        <p14:creationId xmlns:p14="http://schemas.microsoft.com/office/powerpoint/2010/main" val="49554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A08D-922A-7DE8-2489-EBB4EDB558D4}"/>
              </a:ext>
            </a:extLst>
          </p:cNvPr>
          <p:cNvSpPr>
            <a:spLocks noGrp="1"/>
          </p:cNvSpPr>
          <p:nvPr>
            <p:ph type="title"/>
          </p:nvPr>
        </p:nvSpPr>
        <p:spPr>
          <a:xfrm>
            <a:off x="838200" y="0"/>
            <a:ext cx="10515600" cy="814647"/>
          </a:xfrm>
        </p:spPr>
        <p:txBody>
          <a:bodyPr>
            <a:normAutofit fontScale="90000"/>
          </a:bodyPr>
          <a:lstStyle/>
          <a:p>
            <a:pPr algn="ctr"/>
            <a:r>
              <a:rPr lang="en-US" sz="3200" b="1" dirty="0">
                <a:solidFill>
                  <a:schemeClr val="accent6">
                    <a:lumMod val="50000"/>
                  </a:schemeClr>
                </a:solidFill>
              </a:rPr>
              <a:t>2. Establishment of a GeV CW Electron Accelerator Facility</a:t>
            </a:r>
            <a:br>
              <a:rPr lang="en-US" sz="3200" dirty="0"/>
            </a:br>
            <a:r>
              <a:rPr lang="en-US" sz="2800" dirty="0"/>
              <a:t>Background</a:t>
            </a:r>
            <a:endParaRPr lang="en-US" sz="3200" dirty="0"/>
          </a:p>
        </p:txBody>
      </p:sp>
      <p:sp>
        <p:nvSpPr>
          <p:cNvPr id="3" name="Content Placeholder 2">
            <a:extLst>
              <a:ext uri="{FF2B5EF4-FFF2-40B4-BE49-F238E27FC236}">
                <a16:creationId xmlns:a16="http://schemas.microsoft.com/office/drawing/2014/main" id="{50809DCA-539A-FF15-6872-C7E9F7E23746}"/>
              </a:ext>
            </a:extLst>
          </p:cNvPr>
          <p:cNvSpPr>
            <a:spLocks noGrp="1"/>
          </p:cNvSpPr>
          <p:nvPr>
            <p:ph idx="1"/>
          </p:nvPr>
        </p:nvSpPr>
        <p:spPr>
          <a:xfrm>
            <a:off x="838200" y="1001446"/>
            <a:ext cx="10515600" cy="5689432"/>
          </a:xfrm>
        </p:spPr>
        <p:txBody>
          <a:bodyPr>
            <a:noAutofit/>
          </a:bodyPr>
          <a:lstStyle/>
          <a:p>
            <a:pPr marL="0" indent="0">
              <a:buNone/>
            </a:pPr>
            <a:r>
              <a:rPr lang="en-US" sz="1800" dirty="0"/>
              <a:t>NSAC (Chair: Herman </a:t>
            </a:r>
            <a:r>
              <a:rPr lang="en-US" sz="1800" dirty="0" err="1"/>
              <a:t>Feshbach</a:t>
            </a:r>
            <a:r>
              <a:rPr lang="en-US" sz="1800" dirty="0"/>
              <a:t> , 1979-1983)</a:t>
            </a:r>
          </a:p>
          <a:p>
            <a:pPr marL="457200" lvl="1" indent="0">
              <a:buNone/>
            </a:pPr>
            <a:r>
              <a:rPr lang="en-US" sz="1800" dirty="0"/>
              <a:t>Long Range Plan(Chair: </a:t>
            </a:r>
            <a:r>
              <a:rPr lang="en-US" sz="1800" dirty="0" err="1"/>
              <a:t>Feshbach</a:t>
            </a:r>
            <a:r>
              <a:rPr lang="en-US" sz="1800" dirty="0"/>
              <a:t>)		Dec 1979	     “The </a:t>
            </a:r>
            <a:r>
              <a:rPr lang="en-US" sz="1800" dirty="0">
                <a:solidFill>
                  <a:schemeClr val="accent6">
                    <a:lumMod val="50000"/>
                  </a:schemeClr>
                </a:solidFill>
              </a:rPr>
              <a:t>R&amp;D for the </a:t>
            </a:r>
            <a:r>
              <a:rPr lang="en-US" sz="1800" b="1" dirty="0">
                <a:solidFill>
                  <a:schemeClr val="accent6">
                    <a:lumMod val="50000"/>
                  </a:schemeClr>
                </a:solidFill>
              </a:rPr>
              <a:t>high energy CW electron 							        accelerator</a:t>
            </a:r>
            <a:r>
              <a:rPr lang="en-US" sz="1800" dirty="0">
                <a:solidFill>
                  <a:schemeClr val="accent6">
                    <a:lumMod val="50000"/>
                  </a:schemeClr>
                </a:solidFill>
              </a:rPr>
              <a:t>…was assigned high priority”</a:t>
            </a:r>
          </a:p>
          <a:p>
            <a:pPr marL="457200" lvl="1" indent="0">
              <a:buNone/>
            </a:pPr>
            <a:endParaRPr lang="en-US" sz="1000" dirty="0"/>
          </a:p>
          <a:p>
            <a:pPr marL="457200" lvl="1" indent="0">
              <a:buNone/>
            </a:pPr>
            <a:r>
              <a:rPr lang="en-US" sz="1800" dirty="0"/>
              <a:t>Panel on Electromagnetic Interactions	Apr 1982	     “an electron beam facility at both high intensity (Chair: Peter Barnes) 				       and high duty factor, and able to</a:t>
            </a:r>
            <a:r>
              <a:rPr lang="en-US" sz="1800" dirty="0">
                <a:solidFill>
                  <a:srgbClr val="C00000"/>
                </a:solidFill>
              </a:rPr>
              <a:t> </a:t>
            </a:r>
            <a:r>
              <a:rPr lang="en-US" sz="1800" b="1" dirty="0">
                <a:solidFill>
                  <a:schemeClr val="accent6">
                    <a:lumMod val="50000"/>
                  </a:schemeClr>
                </a:solidFill>
              </a:rPr>
              <a:t>achieve an 							       electron energy of about 4 GeV …”</a:t>
            </a:r>
          </a:p>
          <a:p>
            <a:pPr marL="457200" lvl="1" indent="0">
              <a:buNone/>
            </a:pPr>
            <a:endParaRPr lang="en-US" sz="1000" dirty="0"/>
          </a:p>
          <a:p>
            <a:pPr marL="0" indent="0">
              <a:buNone/>
            </a:pPr>
            <a:r>
              <a:rPr lang="en-US" sz="1800" dirty="0"/>
              <a:t>NSAC (Chair: John Schiffer, 1983-1985)</a:t>
            </a:r>
          </a:p>
          <a:p>
            <a:pPr marL="457200" lvl="1" indent="0">
              <a:buNone/>
            </a:pPr>
            <a:r>
              <a:rPr lang="en-US" sz="1800" dirty="0"/>
              <a:t>Panel on Electron Accelerator Facilities	Apr 1983	      </a:t>
            </a:r>
            <a:r>
              <a:rPr lang="en-US" sz="1800" dirty="0">
                <a:solidFill>
                  <a:schemeClr val="accent6">
                    <a:lumMod val="50000"/>
                  </a:schemeClr>
                </a:solidFill>
              </a:rPr>
              <a:t>To review and evaluate electron accelerator                   </a:t>
            </a:r>
            <a:r>
              <a:rPr lang="en-US" sz="1800" dirty="0"/>
              <a:t>Chair: Allan Bromley</a:t>
            </a:r>
            <a:r>
              <a:rPr lang="en-US" sz="1800" dirty="0">
                <a:solidFill>
                  <a:schemeClr val="accent6">
                    <a:lumMod val="50000"/>
                  </a:schemeClr>
                </a:solidFill>
              </a:rPr>
              <a:t>				      </a:t>
            </a:r>
            <a:r>
              <a:rPr lang="en-US" sz="1800" b="1" dirty="0">
                <a:solidFill>
                  <a:schemeClr val="accent6">
                    <a:lumMod val="50000"/>
                  </a:schemeClr>
                </a:solidFill>
              </a:rPr>
              <a:t>proposals</a:t>
            </a:r>
            <a:r>
              <a:rPr lang="en-US" sz="1800" dirty="0">
                <a:solidFill>
                  <a:schemeClr val="accent6">
                    <a:lumMod val="50000"/>
                  </a:schemeClr>
                </a:solidFill>
              </a:rPr>
              <a:t> submitted by </a:t>
            </a:r>
            <a:r>
              <a:rPr lang="en-US" sz="1800" b="1" dirty="0">
                <a:solidFill>
                  <a:schemeClr val="accent6">
                    <a:lumMod val="50000"/>
                  </a:schemeClr>
                </a:solidFill>
              </a:rPr>
              <a:t>[ANL, U of Illinois</a:t>
            </a:r>
            <a:r>
              <a:rPr lang="en-US" sz="1800" dirty="0">
                <a:solidFill>
                  <a:schemeClr val="accent6">
                    <a:lumMod val="50000"/>
                  </a:schemeClr>
                </a:solidFill>
              </a:rPr>
              <a:t>,    </a:t>
            </a:r>
            <a:r>
              <a:rPr lang="en-US" sz="1800" dirty="0"/>
              <a:t>Chair: Tech. </a:t>
            </a:r>
            <a:r>
              <a:rPr lang="en-US" sz="1800" dirty="0" err="1"/>
              <a:t>Subcom</a:t>
            </a:r>
            <a:r>
              <a:rPr lang="en-US" sz="1800" dirty="0"/>
              <a:t>: Herman </a:t>
            </a:r>
            <a:r>
              <a:rPr lang="en-US" sz="1800" dirty="0" err="1"/>
              <a:t>Grunder</a:t>
            </a:r>
            <a:r>
              <a:rPr lang="en-US" sz="1800" dirty="0"/>
              <a:t>	</a:t>
            </a:r>
            <a:r>
              <a:rPr lang="en-US" sz="1800" dirty="0">
                <a:solidFill>
                  <a:schemeClr val="accent6">
                    <a:lumMod val="50000"/>
                  </a:schemeClr>
                </a:solidFill>
              </a:rPr>
              <a:t>	      </a:t>
            </a:r>
            <a:r>
              <a:rPr lang="en-US" sz="1800" b="1" dirty="0">
                <a:solidFill>
                  <a:schemeClr val="accent6">
                    <a:lumMod val="50000"/>
                  </a:schemeClr>
                </a:solidFill>
              </a:rPr>
              <a:t>MIT, NBS, and SURA]</a:t>
            </a:r>
          </a:p>
          <a:p>
            <a:pPr marL="457200" lvl="1" indent="0">
              <a:buNone/>
            </a:pPr>
            <a:endParaRPr lang="en-US" sz="1000" b="1" dirty="0">
              <a:solidFill>
                <a:schemeClr val="accent6">
                  <a:lumMod val="75000"/>
                </a:schemeClr>
              </a:solidFill>
            </a:endParaRPr>
          </a:p>
          <a:p>
            <a:pPr marL="457200" lvl="1" indent="0">
              <a:buNone/>
            </a:pPr>
            <a:r>
              <a:rPr lang="en-US" sz="1800" dirty="0"/>
              <a:t>						      The Panel</a:t>
            </a:r>
            <a:r>
              <a:rPr lang="en-US" sz="1800" b="1" dirty="0">
                <a:solidFill>
                  <a:schemeClr val="accent6">
                    <a:lumMod val="50000"/>
                  </a:schemeClr>
                </a:solidFill>
              </a:rPr>
              <a:t> recommended that the proposal of 						      [SURA]</a:t>
            </a:r>
            <a:r>
              <a:rPr lang="en-US" sz="1800" dirty="0"/>
              <a:t> ….</a:t>
            </a:r>
            <a:r>
              <a:rPr lang="en-US" sz="1800" b="1" dirty="0">
                <a:solidFill>
                  <a:schemeClr val="accent6">
                    <a:lumMod val="50000"/>
                  </a:schemeClr>
                </a:solidFill>
              </a:rPr>
              <a:t>be accepted</a:t>
            </a:r>
            <a:endParaRPr lang="en-US" sz="1800" dirty="0">
              <a:solidFill>
                <a:schemeClr val="accent6">
                  <a:lumMod val="50000"/>
                </a:schemeClr>
              </a:solidFill>
            </a:endParaRPr>
          </a:p>
          <a:p>
            <a:pPr marL="0" indent="0">
              <a:buNone/>
            </a:pPr>
            <a:r>
              <a:rPr lang="en-US" sz="1800" dirty="0"/>
              <a:t>DOE agreed to support the Project</a:t>
            </a:r>
          </a:p>
          <a:p>
            <a:pPr marL="0" indent="0">
              <a:buNone/>
            </a:pPr>
            <a:r>
              <a:rPr lang="en-US" sz="1800" dirty="0"/>
              <a:t>In the Nuclear Physics’ 1985 Budget Request	Jul 1983	      Funding was requested for Construction of the 						      Electron Accelerator</a:t>
            </a:r>
          </a:p>
          <a:p>
            <a:pPr marL="0" indent="0">
              <a:buNone/>
            </a:pPr>
            <a:r>
              <a:rPr lang="en-US" sz="1800" dirty="0"/>
              <a:t>        Long Range Plan (Schiffer)		Dec 1983	      Recommends  “the relativistic heavy ion collider 						      as highest priority for next major facility”</a:t>
            </a:r>
          </a:p>
        </p:txBody>
      </p:sp>
    </p:spTree>
    <p:extLst>
      <p:ext uri="{BB962C8B-B14F-4D97-AF65-F5344CB8AC3E}">
        <p14:creationId xmlns:p14="http://schemas.microsoft.com/office/powerpoint/2010/main" val="83119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F727-A5B3-D343-A8BB-5E98D555849B}"/>
              </a:ext>
            </a:extLst>
          </p:cNvPr>
          <p:cNvSpPr>
            <a:spLocks noGrp="1"/>
          </p:cNvSpPr>
          <p:nvPr>
            <p:ph type="title"/>
          </p:nvPr>
        </p:nvSpPr>
        <p:spPr>
          <a:xfrm>
            <a:off x="838200" y="64146"/>
            <a:ext cx="10515600" cy="784781"/>
          </a:xfrm>
        </p:spPr>
        <p:txBody>
          <a:bodyPr>
            <a:normAutofit fontScale="90000"/>
          </a:bodyPr>
          <a:lstStyle/>
          <a:p>
            <a:pPr algn="ctr"/>
            <a:r>
              <a:rPr lang="en-US" sz="3100" dirty="0"/>
              <a:t>Construction of the Electron Accelerator </a:t>
            </a:r>
            <a:br>
              <a:rPr lang="en-US" sz="2800" dirty="0"/>
            </a:br>
            <a:r>
              <a:rPr lang="en-US" sz="2800" dirty="0"/>
              <a:t>hits a speedbump in the Senate </a:t>
            </a:r>
          </a:p>
        </p:txBody>
      </p:sp>
      <p:pic>
        <p:nvPicPr>
          <p:cNvPr id="8" name="Content Placeholder 7">
            <a:extLst>
              <a:ext uri="{FF2B5EF4-FFF2-40B4-BE49-F238E27FC236}">
                <a16:creationId xmlns:a16="http://schemas.microsoft.com/office/drawing/2014/main" id="{85BB66F1-BE71-2A54-2CF1-E6AE18BD1063}"/>
              </a:ext>
            </a:extLst>
          </p:cNvPr>
          <p:cNvPicPr>
            <a:picLocks noGrp="1" noChangeAspect="1"/>
          </p:cNvPicPr>
          <p:nvPr>
            <p:ph idx="1"/>
          </p:nvPr>
        </p:nvPicPr>
        <p:blipFill>
          <a:blip r:embed="rId3"/>
          <a:stretch>
            <a:fillRect/>
          </a:stretch>
        </p:blipFill>
        <p:spPr>
          <a:xfrm>
            <a:off x="485421" y="1642745"/>
            <a:ext cx="4491173" cy="4351338"/>
          </a:xfrm>
          <a:prstGeom prst="rect">
            <a:avLst/>
          </a:prstGeom>
        </p:spPr>
      </p:pic>
      <p:sp>
        <p:nvSpPr>
          <p:cNvPr id="9" name="TextBox 8">
            <a:extLst>
              <a:ext uri="{FF2B5EF4-FFF2-40B4-BE49-F238E27FC236}">
                <a16:creationId xmlns:a16="http://schemas.microsoft.com/office/drawing/2014/main" id="{8A0A9A88-43CB-92BB-9CA6-3582B7025B8E}"/>
              </a:ext>
            </a:extLst>
          </p:cNvPr>
          <p:cNvSpPr txBox="1"/>
          <p:nvPr/>
        </p:nvSpPr>
        <p:spPr>
          <a:xfrm>
            <a:off x="694944" y="1135327"/>
            <a:ext cx="3588290" cy="307777"/>
          </a:xfrm>
          <a:prstGeom prst="rect">
            <a:avLst/>
          </a:prstGeom>
          <a:noFill/>
        </p:spPr>
        <p:txBody>
          <a:bodyPr wrap="none" rtlCol="0">
            <a:spAutoFit/>
          </a:bodyPr>
          <a:lstStyle/>
          <a:p>
            <a:r>
              <a:rPr lang="en-US" sz="1400" dirty="0"/>
              <a:t>Science , Volume 225, Issue 4663, 17 Aug 1984</a:t>
            </a:r>
          </a:p>
        </p:txBody>
      </p:sp>
      <p:sp>
        <p:nvSpPr>
          <p:cNvPr id="10" name="TextBox 9">
            <a:extLst>
              <a:ext uri="{FF2B5EF4-FFF2-40B4-BE49-F238E27FC236}">
                <a16:creationId xmlns:a16="http://schemas.microsoft.com/office/drawing/2014/main" id="{19FDD7AD-118F-BC0E-8CD0-00AD3BC7BEE3}"/>
              </a:ext>
            </a:extLst>
          </p:cNvPr>
          <p:cNvSpPr txBox="1"/>
          <p:nvPr/>
        </p:nvSpPr>
        <p:spPr>
          <a:xfrm>
            <a:off x="5415841" y="1135327"/>
            <a:ext cx="6081215" cy="5709255"/>
          </a:xfrm>
          <a:prstGeom prst="rect">
            <a:avLst/>
          </a:prstGeom>
          <a:noFill/>
        </p:spPr>
        <p:txBody>
          <a:bodyPr wrap="square" rtlCol="0">
            <a:spAutoFit/>
          </a:bodyPr>
          <a:lstStyle/>
          <a:p>
            <a:r>
              <a:rPr lang="en-US" sz="1600" b="1" dirty="0"/>
              <a:t>Senator Bennett Johnson </a:t>
            </a:r>
            <a:r>
              <a:rPr lang="en-US" sz="1600" dirty="0"/>
              <a:t>(D. Louisiana) Chair of Appropriations </a:t>
            </a:r>
          </a:p>
          <a:p>
            <a:r>
              <a:rPr lang="en-US" sz="1600" dirty="0"/>
              <a:t>Committee on Energy and Water Development </a:t>
            </a:r>
            <a:r>
              <a:rPr lang="en-US" sz="1600" b="1" dirty="0"/>
              <a:t>was unhappy with</a:t>
            </a:r>
            <a:r>
              <a:rPr lang="en-US" sz="1600" dirty="0"/>
              <a:t>:</a:t>
            </a:r>
          </a:p>
          <a:p>
            <a:endParaRPr lang="en-US" sz="800" dirty="0"/>
          </a:p>
          <a:p>
            <a:pPr marL="285750" indent="-285750">
              <a:buFont typeface="Arial" panose="020B0604020202020204" pitchFamily="34" charset="0"/>
              <a:buChar char="•"/>
            </a:pPr>
            <a:r>
              <a:rPr lang="en-US" sz="1500" b="1" dirty="0"/>
              <a:t>Virginian Delegation’s attempt to fast track the construction project</a:t>
            </a:r>
          </a:p>
          <a:p>
            <a:pPr marL="285750" indent="-285750">
              <a:buFont typeface="Arial" panose="020B0604020202020204" pitchFamily="34" charset="0"/>
              <a:buChar char="•"/>
            </a:pPr>
            <a:endParaRPr lang="en-US" sz="800" b="1" dirty="0"/>
          </a:p>
          <a:p>
            <a:pPr marL="285750" indent="-285750">
              <a:buFont typeface="Arial" panose="020B0604020202020204" pitchFamily="34" charset="0"/>
              <a:buChar char="•"/>
            </a:pPr>
            <a:r>
              <a:rPr lang="en-US" sz="1500" b="1" dirty="0"/>
              <a:t>Responses of Virginia’s Governor Charles Robb and Senator Mark Warner to questions about the facility</a:t>
            </a:r>
          </a:p>
          <a:p>
            <a:pPr marL="285750" indent="-285750">
              <a:buFont typeface="Arial" panose="020B0604020202020204" pitchFamily="34" charset="0"/>
              <a:buChar char="•"/>
            </a:pPr>
            <a:endParaRPr lang="en-US" sz="800" b="1" dirty="0"/>
          </a:p>
          <a:p>
            <a:r>
              <a:rPr lang="en-US" sz="1600" dirty="0"/>
              <a:t>He was </a:t>
            </a:r>
            <a:r>
              <a:rPr lang="en-US" sz="1600" b="1" dirty="0"/>
              <a:t>concerned about whether this project would become another “Isabelle</a:t>
            </a:r>
            <a:r>
              <a:rPr lang="en-US" sz="1600" dirty="0"/>
              <a:t>”.</a:t>
            </a:r>
          </a:p>
          <a:p>
            <a:endParaRPr lang="en-US" sz="800" dirty="0"/>
          </a:p>
          <a:p>
            <a:r>
              <a:rPr lang="en-US" sz="1600" b="1" dirty="0"/>
              <a:t>R&amp;D, but no Construction funding provided in FY 1985 Appropriations </a:t>
            </a:r>
          </a:p>
          <a:p>
            <a:pPr marL="285750" indent="-285750">
              <a:buFont typeface="Arial" panose="020B0604020202020204" pitchFamily="34" charset="0"/>
              <a:buChar char="•"/>
            </a:pPr>
            <a:endParaRPr lang="en-US" sz="1600" dirty="0"/>
          </a:p>
          <a:p>
            <a:r>
              <a:rPr lang="en-US" sz="1600" dirty="0"/>
              <a:t>Then there were some other things </a:t>
            </a:r>
          </a:p>
          <a:p>
            <a:pPr marL="285750" indent="-285750">
              <a:buFont typeface="Arial" panose="020B0604020202020204" pitchFamily="34" charset="0"/>
              <a:buChar char="•"/>
            </a:pPr>
            <a:r>
              <a:rPr lang="en-US" sz="1600" b="1" dirty="0"/>
              <a:t>MIT, U. of Illinois, and NBS proposals were less than 4 GeV</a:t>
            </a:r>
          </a:p>
          <a:p>
            <a:pPr marL="285750" indent="-285750">
              <a:buFont typeface="Arial" panose="020B0604020202020204" pitchFamily="34" charset="0"/>
              <a:buChar char="•"/>
            </a:pPr>
            <a:r>
              <a:rPr lang="en-US" sz="1600" b="1" dirty="0"/>
              <a:t>Protest from ANL Director (Walter Massey) :</a:t>
            </a:r>
            <a:r>
              <a:rPr lang="en-US" sz="1600" dirty="0"/>
              <a:t>ANL design was just as </a:t>
            </a:r>
          </a:p>
          <a:p>
            <a:r>
              <a:rPr lang="en-US" sz="1600" dirty="0"/>
              <a:t>      good and less expensive, should not create a new National Lab</a:t>
            </a:r>
          </a:p>
          <a:p>
            <a:pPr marL="285750" indent="-285750">
              <a:buFont typeface="Arial" panose="020B0604020202020204" pitchFamily="34" charset="0"/>
              <a:buChar char="•"/>
            </a:pPr>
            <a:r>
              <a:rPr lang="en-US" sz="1600" dirty="0"/>
              <a:t>A paper appeared from </a:t>
            </a:r>
            <a:r>
              <a:rPr lang="en-US" sz="1600" b="1" dirty="0"/>
              <a:t>some theorists that 4 GeV was not high enough </a:t>
            </a:r>
            <a:r>
              <a:rPr lang="en-US" sz="1600" dirty="0"/>
              <a:t>to study quark effects</a:t>
            </a:r>
          </a:p>
          <a:p>
            <a:pPr marL="285750" indent="-285750">
              <a:buFont typeface="Arial" panose="020B0604020202020204" pitchFamily="34" charset="0"/>
              <a:buChar char="•"/>
            </a:pPr>
            <a:r>
              <a:rPr lang="en-US" sz="1600" dirty="0"/>
              <a:t>Argument that </a:t>
            </a:r>
            <a:r>
              <a:rPr lang="en-US" sz="1600" b="1" dirty="0"/>
              <a:t>NSAC 1983 LRP named a high energy heavy ion collider as highest priority for next major facility</a:t>
            </a:r>
            <a:endParaRPr lang="en-US" sz="1600" dirty="0"/>
          </a:p>
          <a:p>
            <a:pPr marL="285750" indent="-285750">
              <a:buFont typeface="Arial" panose="020B0604020202020204" pitchFamily="34" charset="0"/>
              <a:buChar char="•"/>
            </a:pPr>
            <a:r>
              <a:rPr lang="en-US" sz="1600" dirty="0"/>
              <a:t>Etc.</a:t>
            </a:r>
          </a:p>
          <a:p>
            <a:endParaRPr lang="en-US" sz="1600" dirty="0"/>
          </a:p>
          <a:p>
            <a:r>
              <a:rPr lang="en-US" sz="1600" dirty="0"/>
              <a:t>(See Jul 1983 Physics Today and “The Founding of CEBAF 1979 to (1987”), Catherine Westfall and CEBAF , Sep 1994))</a:t>
            </a:r>
          </a:p>
        </p:txBody>
      </p:sp>
      <p:sp>
        <p:nvSpPr>
          <p:cNvPr id="3" name="Rectangle 2">
            <a:extLst>
              <a:ext uri="{FF2B5EF4-FFF2-40B4-BE49-F238E27FC236}">
                <a16:creationId xmlns:a16="http://schemas.microsoft.com/office/drawing/2014/main" id="{827FDEA2-6373-7FBA-5718-F688D8C469DB}"/>
              </a:ext>
            </a:extLst>
          </p:cNvPr>
          <p:cNvSpPr/>
          <p:nvPr/>
        </p:nvSpPr>
        <p:spPr>
          <a:xfrm>
            <a:off x="485422" y="1080463"/>
            <a:ext cx="4686654" cy="50488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93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16B0-C1C1-0A9B-8B96-268BEFF09495}"/>
              </a:ext>
            </a:extLst>
          </p:cNvPr>
          <p:cNvSpPr>
            <a:spLocks noGrp="1"/>
          </p:cNvSpPr>
          <p:nvPr>
            <p:ph type="title"/>
          </p:nvPr>
        </p:nvSpPr>
        <p:spPr>
          <a:xfrm>
            <a:off x="838200" y="43761"/>
            <a:ext cx="10515600" cy="694747"/>
          </a:xfrm>
        </p:spPr>
        <p:txBody>
          <a:bodyPr>
            <a:noAutofit/>
          </a:bodyPr>
          <a:lstStyle/>
          <a:p>
            <a:r>
              <a:rPr lang="en-US" sz="2800" dirty="0"/>
              <a:t>John played an important role in getting the CEBAF Project approved </a:t>
            </a:r>
            <a:br>
              <a:rPr lang="en-US" sz="2800" dirty="0"/>
            </a:br>
            <a:r>
              <a:rPr lang="en-US" sz="2600" dirty="0"/>
              <a:t>and getting its Research Program star</a:t>
            </a:r>
            <a:r>
              <a:rPr lang="en-US" sz="2400" dirty="0"/>
              <a:t>ted</a:t>
            </a:r>
          </a:p>
        </p:txBody>
      </p:sp>
      <p:sp>
        <p:nvSpPr>
          <p:cNvPr id="3" name="Content Placeholder 2">
            <a:extLst>
              <a:ext uri="{FF2B5EF4-FFF2-40B4-BE49-F238E27FC236}">
                <a16:creationId xmlns:a16="http://schemas.microsoft.com/office/drawing/2014/main" id="{DAADFDF5-CBEA-830E-5E76-818E3646F940}"/>
              </a:ext>
            </a:extLst>
          </p:cNvPr>
          <p:cNvSpPr>
            <a:spLocks noGrp="1"/>
          </p:cNvSpPr>
          <p:nvPr>
            <p:ph idx="1"/>
          </p:nvPr>
        </p:nvSpPr>
        <p:spPr>
          <a:xfrm>
            <a:off x="612912" y="990300"/>
            <a:ext cx="11004465" cy="5609283"/>
          </a:xfrm>
        </p:spPr>
        <p:txBody>
          <a:bodyPr>
            <a:noAutofit/>
          </a:bodyPr>
          <a:lstStyle/>
          <a:p>
            <a:pPr marL="0" indent="0">
              <a:buNone/>
            </a:pPr>
            <a:r>
              <a:rPr lang="en-US" sz="1800" b="1" dirty="0"/>
              <a:t>Jay </a:t>
            </a:r>
            <a:r>
              <a:rPr lang="en-US" sz="1800" b="1" dirty="0" err="1"/>
              <a:t>Keyworth</a:t>
            </a:r>
            <a:r>
              <a:rPr lang="en-US" sz="1800" b="1" dirty="0"/>
              <a:t> (President’s Science Advisor, OSTP) gets involved</a:t>
            </a:r>
          </a:p>
          <a:p>
            <a:r>
              <a:rPr lang="en-US" sz="1800" dirty="0"/>
              <a:t>Jul 1984	Charged NSAC (Ch. Schiffer) to verify the scientific justification and priority of the Accelerator</a:t>
            </a:r>
          </a:p>
          <a:p>
            <a:pPr>
              <a:spcBef>
                <a:spcPts val="400"/>
              </a:spcBef>
            </a:pPr>
            <a:r>
              <a:rPr lang="en-US" sz="1800" dirty="0"/>
              <a:t>Sep 1984 	NSAC Erich Vogt Subcommittee </a:t>
            </a:r>
            <a:r>
              <a:rPr lang="en-US" sz="1800" b="1" dirty="0"/>
              <a:t>reaffirmed the scientific case for a 4 GeV accelerator                                                  </a:t>
            </a:r>
          </a:p>
          <a:p>
            <a:pPr>
              <a:spcBef>
                <a:spcPts val="200"/>
              </a:spcBef>
            </a:pPr>
            <a:r>
              <a:rPr lang="en-US" sz="1800" dirty="0"/>
              <a:t>Nov 1984	NSAC Review of 1983 LRP (Ch. Schiffer): CEBAF was ”</a:t>
            </a:r>
            <a:r>
              <a:rPr lang="en-US" sz="1800" b="1" dirty="0"/>
              <a:t>first priority for major construction”</a:t>
            </a:r>
          </a:p>
          <a:p>
            <a:pPr marL="0" indent="0">
              <a:buNone/>
            </a:pPr>
            <a:r>
              <a:rPr lang="en-US" sz="1800" b="1" dirty="0"/>
              <a:t>John wrote a letter in rebuttal of the Aug 1984 Science Article</a:t>
            </a:r>
          </a:p>
          <a:p>
            <a:r>
              <a:rPr lang="en-US" sz="1800" dirty="0"/>
              <a:t>Oct 1984 	reaffirming CEBAF’s priority for the NP community and criticizing the author for 			“concentrating on political hearsay and selecting information to make a juicy story”</a:t>
            </a:r>
            <a:endParaRPr lang="en-US" sz="1800" b="1" dirty="0"/>
          </a:p>
          <a:p>
            <a:pPr marL="0" indent="0">
              <a:buNone/>
            </a:pPr>
            <a:r>
              <a:rPr lang="en-US" sz="1800" b="1" dirty="0"/>
              <a:t>Herman </a:t>
            </a:r>
            <a:r>
              <a:rPr lang="en-US" sz="1800" b="1" dirty="0" err="1"/>
              <a:t>Grunder</a:t>
            </a:r>
            <a:r>
              <a:rPr lang="en-US" sz="1800" b="1" dirty="0"/>
              <a:t> became Director, put together a design team, chose a design, recruited staff</a:t>
            </a:r>
          </a:p>
          <a:p>
            <a:r>
              <a:rPr lang="en-US" sz="1800" dirty="0"/>
              <a:t>1985-1986	Changed the design to a SRF 6 GeV accelerator. The Conceptual Design Report was 			approved by DOE. Herman made a good impression on Capital Hill.  </a:t>
            </a:r>
            <a:endParaRPr lang="en-US" sz="1800" b="1" dirty="0"/>
          </a:p>
          <a:p>
            <a:pPr marL="0" indent="0">
              <a:buNone/>
            </a:pPr>
            <a:r>
              <a:rPr lang="en-US" sz="1800" b="1" dirty="0"/>
              <a:t>Construction funds for the project was provided by Congress in the 1986 Budget.</a:t>
            </a:r>
          </a:p>
          <a:p>
            <a:pPr marL="0" indent="0">
              <a:buNone/>
            </a:pPr>
            <a:endParaRPr lang="en-US" sz="1800" dirty="0"/>
          </a:p>
          <a:p>
            <a:pPr marL="0" indent="0">
              <a:buNone/>
            </a:pPr>
            <a:r>
              <a:rPr lang="en-US" sz="1800" b="1" dirty="0">
                <a:solidFill>
                  <a:schemeClr val="accent6">
                    <a:lumMod val="75000"/>
                  </a:schemeClr>
                </a:solidFill>
              </a:rPr>
              <a:t>John became involved in CEBAF and the start of its Research Program</a:t>
            </a:r>
          </a:p>
          <a:p>
            <a:r>
              <a:rPr lang="en-US" sz="1800" dirty="0"/>
              <a:t>Oct 1984 	He became a member of the Search Committee that chose Herman </a:t>
            </a:r>
            <a:r>
              <a:rPr lang="en-US" sz="1800" dirty="0" err="1"/>
              <a:t>Grunder</a:t>
            </a:r>
            <a:r>
              <a:rPr lang="en-US" sz="1800" dirty="0"/>
              <a:t> to be Director</a:t>
            </a:r>
          </a:p>
          <a:p>
            <a:pPr>
              <a:spcBef>
                <a:spcPts val="400"/>
              </a:spcBef>
            </a:pPr>
            <a:r>
              <a:rPr lang="en-US" sz="1800" dirty="0"/>
              <a:t>1986-1991	He served as Chairman of the CEBAF PAC. </a:t>
            </a:r>
          </a:p>
          <a:p>
            <a:pPr marL="0" indent="0">
              <a:spcBef>
                <a:spcPts val="400"/>
              </a:spcBef>
              <a:buNone/>
            </a:pPr>
            <a:endParaRPr lang="en-US" sz="1800" dirty="0">
              <a:solidFill>
                <a:schemeClr val="accent6">
                  <a:lumMod val="75000"/>
                </a:schemeClr>
              </a:solidFill>
            </a:endParaRPr>
          </a:p>
        </p:txBody>
      </p:sp>
    </p:spTree>
    <p:extLst>
      <p:ext uri="{BB962C8B-B14F-4D97-AF65-F5344CB8AC3E}">
        <p14:creationId xmlns:p14="http://schemas.microsoft.com/office/powerpoint/2010/main" val="3721817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60111</TotalTime>
  <Words>4803</Words>
  <Application>Microsoft Macintosh PowerPoint</Application>
  <PresentationFormat>Widescreen</PresentationFormat>
  <Paragraphs>335</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John Schiffer and the U.S. Nuclear Physics Program</vt:lpstr>
      <vt:lpstr>While at Argonne and University of Chicago John served in positions in national Physics Organizations and Journals</vt:lpstr>
      <vt:lpstr>He served on Program Advisory Committees (PACs)</vt:lpstr>
      <vt:lpstr>He served on NSF, DOE and NAS/NRC Committees  that developed Reports that influenced/shaped the Nuclear Physics Program</vt:lpstr>
      <vt:lpstr>1. Establishment of NSAC John played a significant role</vt:lpstr>
      <vt:lpstr>Importance of NSAC over the years to the US Nuclear Physics Program cannot be overestimated</vt:lpstr>
      <vt:lpstr>2. Establishment of a GeV CW Electron Accelerator Facility Background</vt:lpstr>
      <vt:lpstr>Construction of the Electron Accelerator  hits a speedbump in the Senate </vt:lpstr>
      <vt:lpstr>John played an important role in getting the CEBAF Project approved  and getting its Research Program started</vt:lpstr>
      <vt:lpstr>NSAC 1989 Long Range Plan was 1st to deal with a Large Project Lessons Learned</vt:lpstr>
      <vt:lpstr>3. The Establishment of RHIC The 1989 Long Range Plan and Outyear Funding</vt:lpstr>
      <vt:lpstr>Implementation of the 1989 Long Range Plan RHIC or LAMPF or KAON?</vt:lpstr>
      <vt:lpstr>What happened?</vt:lpstr>
      <vt:lpstr>4. Importance of NAS/NRC Decadal Surveys Assessments by an independent body of where the field is and where it is going</vt:lpstr>
      <vt:lpstr>What Role did John play in shaping the nation’s  Nuclear Physics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Schiffer and the U.S. Nuclear Physics Program</dc:title>
  <dc:creator>Dennis Kovar</dc:creator>
  <cp:lastModifiedBy>Dennis Kovar</cp:lastModifiedBy>
  <cp:revision>68</cp:revision>
  <dcterms:created xsi:type="dcterms:W3CDTF">2023-05-11T22:48:48Z</dcterms:created>
  <dcterms:modified xsi:type="dcterms:W3CDTF">2023-07-11T13:28:32Z</dcterms:modified>
</cp:coreProperties>
</file>