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5" r:id="rId4"/>
    <p:sldId id="258" r:id="rId5"/>
    <p:sldId id="259" r:id="rId6"/>
    <p:sldId id="260" r:id="rId7"/>
    <p:sldId id="263" r:id="rId8"/>
    <p:sldId id="264"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8"/>
    <p:restoredTop sz="95934"/>
  </p:normalViewPr>
  <p:slideViewPr>
    <p:cSldViewPr snapToGrid="0">
      <p:cViewPr varScale="1">
        <p:scale>
          <a:sx n="93" d="100"/>
          <a:sy n="93" d="100"/>
        </p:scale>
        <p:origin x="208"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35D7-DF3F-77EB-9C36-B41A43F393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CF4662-2432-A606-6FF1-395FE66AF6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86EFDD-B50F-7838-D7B0-1F0764049B1B}"/>
              </a:ext>
            </a:extLst>
          </p:cNvPr>
          <p:cNvSpPr>
            <a:spLocks noGrp="1"/>
          </p:cNvSpPr>
          <p:nvPr>
            <p:ph type="dt" sz="half" idx="10"/>
          </p:nvPr>
        </p:nvSpPr>
        <p:spPr/>
        <p:txBody>
          <a:bodyPr/>
          <a:lstStyle/>
          <a:p>
            <a:fld id="{48611F4F-FF4D-384E-91A6-A866F572A081}" type="datetimeFigureOut">
              <a:rPr lang="en-US" smtClean="0"/>
              <a:t>7/9/23</a:t>
            </a:fld>
            <a:endParaRPr lang="en-US" dirty="0"/>
          </a:p>
        </p:txBody>
      </p:sp>
      <p:sp>
        <p:nvSpPr>
          <p:cNvPr id="5" name="Footer Placeholder 4">
            <a:extLst>
              <a:ext uri="{FF2B5EF4-FFF2-40B4-BE49-F238E27FC236}">
                <a16:creationId xmlns:a16="http://schemas.microsoft.com/office/drawing/2014/main" id="{17485F0B-746A-A6AF-5CA7-C2B496CE70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66B2E7-D7D5-F55C-D5B7-B15850555610}"/>
              </a:ext>
            </a:extLst>
          </p:cNvPr>
          <p:cNvSpPr>
            <a:spLocks noGrp="1"/>
          </p:cNvSpPr>
          <p:nvPr>
            <p:ph type="sldNum" sz="quarter" idx="12"/>
          </p:nvPr>
        </p:nvSpPr>
        <p:spPr/>
        <p:txBody>
          <a:bodyPr/>
          <a:lstStyle/>
          <a:p>
            <a:fld id="{E7347AC5-0FF1-C547-AE2B-FBA5077D181C}" type="slidenum">
              <a:rPr lang="en-US" smtClean="0"/>
              <a:t>‹#›</a:t>
            </a:fld>
            <a:endParaRPr lang="en-US" dirty="0"/>
          </a:p>
        </p:txBody>
      </p:sp>
    </p:spTree>
    <p:extLst>
      <p:ext uri="{BB962C8B-B14F-4D97-AF65-F5344CB8AC3E}">
        <p14:creationId xmlns:p14="http://schemas.microsoft.com/office/powerpoint/2010/main" val="80355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6588-A495-A61F-927E-EE34495AD3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3BBCF3-CDCA-4240-3802-FFF7E13ECB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ECCED-E700-E7A4-963F-87DBE912FF08}"/>
              </a:ext>
            </a:extLst>
          </p:cNvPr>
          <p:cNvSpPr>
            <a:spLocks noGrp="1"/>
          </p:cNvSpPr>
          <p:nvPr>
            <p:ph type="dt" sz="half" idx="10"/>
          </p:nvPr>
        </p:nvSpPr>
        <p:spPr/>
        <p:txBody>
          <a:bodyPr/>
          <a:lstStyle/>
          <a:p>
            <a:fld id="{48611F4F-FF4D-384E-91A6-A866F572A081}" type="datetimeFigureOut">
              <a:rPr lang="en-US" smtClean="0"/>
              <a:t>7/9/23</a:t>
            </a:fld>
            <a:endParaRPr lang="en-US" dirty="0"/>
          </a:p>
        </p:txBody>
      </p:sp>
      <p:sp>
        <p:nvSpPr>
          <p:cNvPr id="5" name="Footer Placeholder 4">
            <a:extLst>
              <a:ext uri="{FF2B5EF4-FFF2-40B4-BE49-F238E27FC236}">
                <a16:creationId xmlns:a16="http://schemas.microsoft.com/office/drawing/2014/main" id="{32F69E5B-6821-A960-284A-8650C1CFC9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BD50A2-D20F-B469-2FB8-88EDA1FC1D87}"/>
              </a:ext>
            </a:extLst>
          </p:cNvPr>
          <p:cNvSpPr>
            <a:spLocks noGrp="1"/>
          </p:cNvSpPr>
          <p:nvPr>
            <p:ph type="sldNum" sz="quarter" idx="12"/>
          </p:nvPr>
        </p:nvSpPr>
        <p:spPr/>
        <p:txBody>
          <a:bodyPr/>
          <a:lstStyle/>
          <a:p>
            <a:fld id="{E7347AC5-0FF1-C547-AE2B-FBA5077D181C}" type="slidenum">
              <a:rPr lang="en-US" smtClean="0"/>
              <a:t>‹#›</a:t>
            </a:fld>
            <a:endParaRPr lang="en-US" dirty="0"/>
          </a:p>
        </p:txBody>
      </p:sp>
    </p:spTree>
    <p:extLst>
      <p:ext uri="{BB962C8B-B14F-4D97-AF65-F5344CB8AC3E}">
        <p14:creationId xmlns:p14="http://schemas.microsoft.com/office/powerpoint/2010/main" val="30526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955A3D-FD9D-EE73-5981-B233E7C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10B437-8931-237E-7B2F-AD1BA747D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18E1A8-1492-4C74-751D-DC4C04BEE49F}"/>
              </a:ext>
            </a:extLst>
          </p:cNvPr>
          <p:cNvSpPr>
            <a:spLocks noGrp="1"/>
          </p:cNvSpPr>
          <p:nvPr>
            <p:ph type="dt" sz="half" idx="10"/>
          </p:nvPr>
        </p:nvSpPr>
        <p:spPr/>
        <p:txBody>
          <a:bodyPr/>
          <a:lstStyle/>
          <a:p>
            <a:fld id="{48611F4F-FF4D-384E-91A6-A866F572A081}" type="datetimeFigureOut">
              <a:rPr lang="en-US" smtClean="0"/>
              <a:t>7/9/23</a:t>
            </a:fld>
            <a:endParaRPr lang="en-US" dirty="0"/>
          </a:p>
        </p:txBody>
      </p:sp>
      <p:sp>
        <p:nvSpPr>
          <p:cNvPr id="5" name="Footer Placeholder 4">
            <a:extLst>
              <a:ext uri="{FF2B5EF4-FFF2-40B4-BE49-F238E27FC236}">
                <a16:creationId xmlns:a16="http://schemas.microsoft.com/office/drawing/2014/main" id="{5D1337E1-EC7D-A53D-7FA8-0A17E9626C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2A0940-6872-1690-DAAD-5003BD93E74F}"/>
              </a:ext>
            </a:extLst>
          </p:cNvPr>
          <p:cNvSpPr>
            <a:spLocks noGrp="1"/>
          </p:cNvSpPr>
          <p:nvPr>
            <p:ph type="sldNum" sz="quarter" idx="12"/>
          </p:nvPr>
        </p:nvSpPr>
        <p:spPr/>
        <p:txBody>
          <a:bodyPr/>
          <a:lstStyle/>
          <a:p>
            <a:fld id="{E7347AC5-0FF1-C547-AE2B-FBA5077D181C}" type="slidenum">
              <a:rPr lang="en-US" smtClean="0"/>
              <a:t>‹#›</a:t>
            </a:fld>
            <a:endParaRPr lang="en-US" dirty="0"/>
          </a:p>
        </p:txBody>
      </p:sp>
    </p:spTree>
    <p:extLst>
      <p:ext uri="{BB962C8B-B14F-4D97-AF65-F5344CB8AC3E}">
        <p14:creationId xmlns:p14="http://schemas.microsoft.com/office/powerpoint/2010/main" val="188811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D2FC-D504-5503-D233-87DBD95AF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6B7D5A-3FC5-D955-1845-2359DD1412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53DEB-8F65-64CA-6140-C1DA3C819D0D}"/>
              </a:ext>
            </a:extLst>
          </p:cNvPr>
          <p:cNvSpPr>
            <a:spLocks noGrp="1"/>
          </p:cNvSpPr>
          <p:nvPr>
            <p:ph type="dt" sz="half" idx="10"/>
          </p:nvPr>
        </p:nvSpPr>
        <p:spPr/>
        <p:txBody>
          <a:bodyPr/>
          <a:lstStyle/>
          <a:p>
            <a:fld id="{48611F4F-FF4D-384E-91A6-A866F572A081}" type="datetimeFigureOut">
              <a:rPr lang="en-US" smtClean="0"/>
              <a:t>7/9/23</a:t>
            </a:fld>
            <a:endParaRPr lang="en-US" dirty="0"/>
          </a:p>
        </p:txBody>
      </p:sp>
      <p:sp>
        <p:nvSpPr>
          <p:cNvPr id="5" name="Footer Placeholder 4">
            <a:extLst>
              <a:ext uri="{FF2B5EF4-FFF2-40B4-BE49-F238E27FC236}">
                <a16:creationId xmlns:a16="http://schemas.microsoft.com/office/drawing/2014/main" id="{9CE403B6-AD45-23D7-BFC4-3F87CE8F76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4610A2-BBD7-CA64-1BCE-C2B8295B9D3C}"/>
              </a:ext>
            </a:extLst>
          </p:cNvPr>
          <p:cNvSpPr>
            <a:spLocks noGrp="1"/>
          </p:cNvSpPr>
          <p:nvPr>
            <p:ph type="sldNum" sz="quarter" idx="12"/>
          </p:nvPr>
        </p:nvSpPr>
        <p:spPr/>
        <p:txBody>
          <a:bodyPr/>
          <a:lstStyle/>
          <a:p>
            <a:fld id="{E7347AC5-0FF1-C547-AE2B-FBA5077D181C}" type="slidenum">
              <a:rPr lang="en-US" smtClean="0"/>
              <a:t>‹#›</a:t>
            </a:fld>
            <a:endParaRPr lang="en-US" dirty="0"/>
          </a:p>
        </p:txBody>
      </p:sp>
    </p:spTree>
    <p:extLst>
      <p:ext uri="{BB962C8B-B14F-4D97-AF65-F5344CB8AC3E}">
        <p14:creationId xmlns:p14="http://schemas.microsoft.com/office/powerpoint/2010/main" val="10033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8A153-846B-2E70-B348-9CD26F13B2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DB964C-C69B-884D-4D4A-080430F02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D1E7DA-F9D6-2A64-E120-FBB02A8B3FF1}"/>
              </a:ext>
            </a:extLst>
          </p:cNvPr>
          <p:cNvSpPr>
            <a:spLocks noGrp="1"/>
          </p:cNvSpPr>
          <p:nvPr>
            <p:ph type="dt" sz="half" idx="10"/>
          </p:nvPr>
        </p:nvSpPr>
        <p:spPr/>
        <p:txBody>
          <a:bodyPr/>
          <a:lstStyle/>
          <a:p>
            <a:fld id="{48611F4F-FF4D-384E-91A6-A866F572A081}" type="datetimeFigureOut">
              <a:rPr lang="en-US" smtClean="0"/>
              <a:t>7/9/23</a:t>
            </a:fld>
            <a:endParaRPr lang="en-US" dirty="0"/>
          </a:p>
        </p:txBody>
      </p:sp>
      <p:sp>
        <p:nvSpPr>
          <p:cNvPr id="5" name="Footer Placeholder 4">
            <a:extLst>
              <a:ext uri="{FF2B5EF4-FFF2-40B4-BE49-F238E27FC236}">
                <a16:creationId xmlns:a16="http://schemas.microsoft.com/office/drawing/2014/main" id="{D845686B-8C7A-1E49-9474-DBE92B5D19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5EF0C4-0DCB-690C-2329-2C797F4BE82B}"/>
              </a:ext>
            </a:extLst>
          </p:cNvPr>
          <p:cNvSpPr>
            <a:spLocks noGrp="1"/>
          </p:cNvSpPr>
          <p:nvPr>
            <p:ph type="sldNum" sz="quarter" idx="12"/>
          </p:nvPr>
        </p:nvSpPr>
        <p:spPr/>
        <p:txBody>
          <a:bodyPr/>
          <a:lstStyle/>
          <a:p>
            <a:fld id="{E7347AC5-0FF1-C547-AE2B-FBA5077D181C}" type="slidenum">
              <a:rPr lang="en-US" smtClean="0"/>
              <a:t>‹#›</a:t>
            </a:fld>
            <a:endParaRPr lang="en-US" dirty="0"/>
          </a:p>
        </p:txBody>
      </p:sp>
    </p:spTree>
    <p:extLst>
      <p:ext uri="{BB962C8B-B14F-4D97-AF65-F5344CB8AC3E}">
        <p14:creationId xmlns:p14="http://schemas.microsoft.com/office/powerpoint/2010/main" val="242518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D646-90B4-E6C8-ECFD-761B37C32F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D8066-35A8-3235-FC05-0FB6F9575E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533635-B8E4-71D9-EF1C-CFA8B8A1AA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F7DF28-9C11-5A0D-DF8D-85859A490784}"/>
              </a:ext>
            </a:extLst>
          </p:cNvPr>
          <p:cNvSpPr>
            <a:spLocks noGrp="1"/>
          </p:cNvSpPr>
          <p:nvPr>
            <p:ph type="dt" sz="half" idx="10"/>
          </p:nvPr>
        </p:nvSpPr>
        <p:spPr/>
        <p:txBody>
          <a:bodyPr/>
          <a:lstStyle/>
          <a:p>
            <a:fld id="{48611F4F-FF4D-384E-91A6-A866F572A081}" type="datetimeFigureOut">
              <a:rPr lang="en-US" smtClean="0"/>
              <a:t>7/9/23</a:t>
            </a:fld>
            <a:endParaRPr lang="en-US" dirty="0"/>
          </a:p>
        </p:txBody>
      </p:sp>
      <p:sp>
        <p:nvSpPr>
          <p:cNvPr id="6" name="Footer Placeholder 5">
            <a:extLst>
              <a:ext uri="{FF2B5EF4-FFF2-40B4-BE49-F238E27FC236}">
                <a16:creationId xmlns:a16="http://schemas.microsoft.com/office/drawing/2014/main" id="{C85A239A-067B-1098-DBB5-092032D66F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184FF0-76E5-ACFD-A6DE-BA79D98693E9}"/>
              </a:ext>
            </a:extLst>
          </p:cNvPr>
          <p:cNvSpPr>
            <a:spLocks noGrp="1"/>
          </p:cNvSpPr>
          <p:nvPr>
            <p:ph type="sldNum" sz="quarter" idx="12"/>
          </p:nvPr>
        </p:nvSpPr>
        <p:spPr/>
        <p:txBody>
          <a:bodyPr/>
          <a:lstStyle/>
          <a:p>
            <a:fld id="{E7347AC5-0FF1-C547-AE2B-FBA5077D181C}" type="slidenum">
              <a:rPr lang="en-US" smtClean="0"/>
              <a:t>‹#›</a:t>
            </a:fld>
            <a:endParaRPr lang="en-US" dirty="0"/>
          </a:p>
        </p:txBody>
      </p:sp>
    </p:spTree>
    <p:extLst>
      <p:ext uri="{BB962C8B-B14F-4D97-AF65-F5344CB8AC3E}">
        <p14:creationId xmlns:p14="http://schemas.microsoft.com/office/powerpoint/2010/main" val="405852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6AE5C-4F35-BDA1-FB63-CCFF62A00D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BE6F8C-9298-0D37-F4EE-B506045360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D5CF4-E8CD-8AB4-3546-4F20396C5E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9C471A-4BAB-AB2E-0857-566F2981FF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BC7264-152F-BD42-5458-208E4DA59B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0C00DE-1520-B8EF-5F2C-8918D637F9DB}"/>
              </a:ext>
            </a:extLst>
          </p:cNvPr>
          <p:cNvSpPr>
            <a:spLocks noGrp="1"/>
          </p:cNvSpPr>
          <p:nvPr>
            <p:ph type="dt" sz="half" idx="10"/>
          </p:nvPr>
        </p:nvSpPr>
        <p:spPr/>
        <p:txBody>
          <a:bodyPr/>
          <a:lstStyle/>
          <a:p>
            <a:fld id="{48611F4F-FF4D-384E-91A6-A866F572A081}" type="datetimeFigureOut">
              <a:rPr lang="en-US" smtClean="0"/>
              <a:t>7/9/23</a:t>
            </a:fld>
            <a:endParaRPr lang="en-US" dirty="0"/>
          </a:p>
        </p:txBody>
      </p:sp>
      <p:sp>
        <p:nvSpPr>
          <p:cNvPr id="8" name="Footer Placeholder 7">
            <a:extLst>
              <a:ext uri="{FF2B5EF4-FFF2-40B4-BE49-F238E27FC236}">
                <a16:creationId xmlns:a16="http://schemas.microsoft.com/office/drawing/2014/main" id="{D677F0A5-E2FC-802C-9DFF-4C35190336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B9E2DB1-650D-CBEB-989E-055F4EB9904D}"/>
              </a:ext>
            </a:extLst>
          </p:cNvPr>
          <p:cNvSpPr>
            <a:spLocks noGrp="1"/>
          </p:cNvSpPr>
          <p:nvPr>
            <p:ph type="sldNum" sz="quarter" idx="12"/>
          </p:nvPr>
        </p:nvSpPr>
        <p:spPr/>
        <p:txBody>
          <a:bodyPr/>
          <a:lstStyle/>
          <a:p>
            <a:fld id="{E7347AC5-0FF1-C547-AE2B-FBA5077D181C}" type="slidenum">
              <a:rPr lang="en-US" smtClean="0"/>
              <a:t>‹#›</a:t>
            </a:fld>
            <a:endParaRPr lang="en-US" dirty="0"/>
          </a:p>
        </p:txBody>
      </p:sp>
    </p:spTree>
    <p:extLst>
      <p:ext uri="{BB962C8B-B14F-4D97-AF65-F5344CB8AC3E}">
        <p14:creationId xmlns:p14="http://schemas.microsoft.com/office/powerpoint/2010/main" val="163686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BF38-C400-D773-EDD2-8CCE08F2E0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F35810-6B43-F3F5-DB0E-9BB7D3642E23}"/>
              </a:ext>
            </a:extLst>
          </p:cNvPr>
          <p:cNvSpPr>
            <a:spLocks noGrp="1"/>
          </p:cNvSpPr>
          <p:nvPr>
            <p:ph type="dt" sz="half" idx="10"/>
          </p:nvPr>
        </p:nvSpPr>
        <p:spPr/>
        <p:txBody>
          <a:bodyPr/>
          <a:lstStyle/>
          <a:p>
            <a:fld id="{48611F4F-FF4D-384E-91A6-A866F572A081}" type="datetimeFigureOut">
              <a:rPr lang="en-US" smtClean="0"/>
              <a:t>7/9/23</a:t>
            </a:fld>
            <a:endParaRPr lang="en-US" dirty="0"/>
          </a:p>
        </p:txBody>
      </p:sp>
      <p:sp>
        <p:nvSpPr>
          <p:cNvPr id="4" name="Footer Placeholder 3">
            <a:extLst>
              <a:ext uri="{FF2B5EF4-FFF2-40B4-BE49-F238E27FC236}">
                <a16:creationId xmlns:a16="http://schemas.microsoft.com/office/drawing/2014/main" id="{FAC54CE0-32B2-A4A7-236E-EF639767C3C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61195BB-FDF7-3037-D5E6-4F28EC76F300}"/>
              </a:ext>
            </a:extLst>
          </p:cNvPr>
          <p:cNvSpPr>
            <a:spLocks noGrp="1"/>
          </p:cNvSpPr>
          <p:nvPr>
            <p:ph type="sldNum" sz="quarter" idx="12"/>
          </p:nvPr>
        </p:nvSpPr>
        <p:spPr/>
        <p:txBody>
          <a:bodyPr/>
          <a:lstStyle/>
          <a:p>
            <a:fld id="{E7347AC5-0FF1-C547-AE2B-FBA5077D181C}" type="slidenum">
              <a:rPr lang="en-US" smtClean="0"/>
              <a:t>‹#›</a:t>
            </a:fld>
            <a:endParaRPr lang="en-US" dirty="0"/>
          </a:p>
        </p:txBody>
      </p:sp>
    </p:spTree>
    <p:extLst>
      <p:ext uri="{BB962C8B-B14F-4D97-AF65-F5344CB8AC3E}">
        <p14:creationId xmlns:p14="http://schemas.microsoft.com/office/powerpoint/2010/main" val="40684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EB05E-B036-6133-DED7-0D862A8A2064}"/>
              </a:ext>
            </a:extLst>
          </p:cNvPr>
          <p:cNvSpPr>
            <a:spLocks noGrp="1"/>
          </p:cNvSpPr>
          <p:nvPr>
            <p:ph type="dt" sz="half" idx="10"/>
          </p:nvPr>
        </p:nvSpPr>
        <p:spPr/>
        <p:txBody>
          <a:bodyPr/>
          <a:lstStyle/>
          <a:p>
            <a:fld id="{48611F4F-FF4D-384E-91A6-A866F572A081}" type="datetimeFigureOut">
              <a:rPr lang="en-US" smtClean="0"/>
              <a:t>7/9/23</a:t>
            </a:fld>
            <a:endParaRPr lang="en-US" dirty="0"/>
          </a:p>
        </p:txBody>
      </p:sp>
      <p:sp>
        <p:nvSpPr>
          <p:cNvPr id="3" name="Footer Placeholder 2">
            <a:extLst>
              <a:ext uri="{FF2B5EF4-FFF2-40B4-BE49-F238E27FC236}">
                <a16:creationId xmlns:a16="http://schemas.microsoft.com/office/drawing/2014/main" id="{2D4DCE4A-2FE0-7363-EC5F-10A470558D3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A59761C-09FC-E3DD-7C5C-E9279AA3DBA3}"/>
              </a:ext>
            </a:extLst>
          </p:cNvPr>
          <p:cNvSpPr>
            <a:spLocks noGrp="1"/>
          </p:cNvSpPr>
          <p:nvPr>
            <p:ph type="sldNum" sz="quarter" idx="12"/>
          </p:nvPr>
        </p:nvSpPr>
        <p:spPr/>
        <p:txBody>
          <a:bodyPr/>
          <a:lstStyle/>
          <a:p>
            <a:fld id="{E7347AC5-0FF1-C547-AE2B-FBA5077D181C}" type="slidenum">
              <a:rPr lang="en-US" smtClean="0"/>
              <a:t>‹#›</a:t>
            </a:fld>
            <a:endParaRPr lang="en-US" dirty="0"/>
          </a:p>
        </p:txBody>
      </p:sp>
    </p:spTree>
    <p:extLst>
      <p:ext uri="{BB962C8B-B14F-4D97-AF65-F5344CB8AC3E}">
        <p14:creationId xmlns:p14="http://schemas.microsoft.com/office/powerpoint/2010/main" val="341338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AB32-DC3A-73FB-312F-047C2FAEB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BED909-51B9-8118-B1F1-D56E12F14C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D87647-C64C-3826-A592-D3D478C8B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9AABC-8AC2-AF25-C86A-84CDFD5800FD}"/>
              </a:ext>
            </a:extLst>
          </p:cNvPr>
          <p:cNvSpPr>
            <a:spLocks noGrp="1"/>
          </p:cNvSpPr>
          <p:nvPr>
            <p:ph type="dt" sz="half" idx="10"/>
          </p:nvPr>
        </p:nvSpPr>
        <p:spPr/>
        <p:txBody>
          <a:bodyPr/>
          <a:lstStyle/>
          <a:p>
            <a:fld id="{48611F4F-FF4D-384E-91A6-A866F572A081}" type="datetimeFigureOut">
              <a:rPr lang="en-US" smtClean="0"/>
              <a:t>7/9/23</a:t>
            </a:fld>
            <a:endParaRPr lang="en-US" dirty="0"/>
          </a:p>
        </p:txBody>
      </p:sp>
      <p:sp>
        <p:nvSpPr>
          <p:cNvPr id="6" name="Footer Placeholder 5">
            <a:extLst>
              <a:ext uri="{FF2B5EF4-FFF2-40B4-BE49-F238E27FC236}">
                <a16:creationId xmlns:a16="http://schemas.microsoft.com/office/drawing/2014/main" id="{726DEB72-804A-99E1-EBC4-18C2F64361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771E21-19AA-E75A-9847-FCB5036AFE56}"/>
              </a:ext>
            </a:extLst>
          </p:cNvPr>
          <p:cNvSpPr>
            <a:spLocks noGrp="1"/>
          </p:cNvSpPr>
          <p:nvPr>
            <p:ph type="sldNum" sz="quarter" idx="12"/>
          </p:nvPr>
        </p:nvSpPr>
        <p:spPr/>
        <p:txBody>
          <a:bodyPr/>
          <a:lstStyle/>
          <a:p>
            <a:fld id="{E7347AC5-0FF1-C547-AE2B-FBA5077D181C}" type="slidenum">
              <a:rPr lang="en-US" smtClean="0"/>
              <a:t>‹#›</a:t>
            </a:fld>
            <a:endParaRPr lang="en-US" dirty="0"/>
          </a:p>
        </p:txBody>
      </p:sp>
    </p:spTree>
    <p:extLst>
      <p:ext uri="{BB962C8B-B14F-4D97-AF65-F5344CB8AC3E}">
        <p14:creationId xmlns:p14="http://schemas.microsoft.com/office/powerpoint/2010/main" val="364547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41B0-18F4-D4A9-85B2-37618AAFD0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A40DB-31EC-93A7-2BA5-1222298BF4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FC1DDAF-9044-A988-69FF-07DB96FFB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202C8-2A94-09D5-4A6B-4E3F8E133CEE}"/>
              </a:ext>
            </a:extLst>
          </p:cNvPr>
          <p:cNvSpPr>
            <a:spLocks noGrp="1"/>
          </p:cNvSpPr>
          <p:nvPr>
            <p:ph type="dt" sz="half" idx="10"/>
          </p:nvPr>
        </p:nvSpPr>
        <p:spPr/>
        <p:txBody>
          <a:bodyPr/>
          <a:lstStyle/>
          <a:p>
            <a:fld id="{48611F4F-FF4D-384E-91A6-A866F572A081}" type="datetimeFigureOut">
              <a:rPr lang="en-US" smtClean="0"/>
              <a:t>7/9/23</a:t>
            </a:fld>
            <a:endParaRPr lang="en-US" dirty="0"/>
          </a:p>
        </p:txBody>
      </p:sp>
      <p:sp>
        <p:nvSpPr>
          <p:cNvPr id="6" name="Footer Placeholder 5">
            <a:extLst>
              <a:ext uri="{FF2B5EF4-FFF2-40B4-BE49-F238E27FC236}">
                <a16:creationId xmlns:a16="http://schemas.microsoft.com/office/drawing/2014/main" id="{11EA1B0F-81DA-D248-9BD5-9C9351A8DA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7BECA5-A538-4C1C-876E-E04EF6724536}"/>
              </a:ext>
            </a:extLst>
          </p:cNvPr>
          <p:cNvSpPr>
            <a:spLocks noGrp="1"/>
          </p:cNvSpPr>
          <p:nvPr>
            <p:ph type="sldNum" sz="quarter" idx="12"/>
          </p:nvPr>
        </p:nvSpPr>
        <p:spPr/>
        <p:txBody>
          <a:bodyPr/>
          <a:lstStyle/>
          <a:p>
            <a:fld id="{E7347AC5-0FF1-C547-AE2B-FBA5077D181C}" type="slidenum">
              <a:rPr lang="en-US" smtClean="0"/>
              <a:t>‹#›</a:t>
            </a:fld>
            <a:endParaRPr lang="en-US" dirty="0"/>
          </a:p>
        </p:txBody>
      </p:sp>
    </p:spTree>
    <p:extLst>
      <p:ext uri="{BB962C8B-B14F-4D97-AF65-F5344CB8AC3E}">
        <p14:creationId xmlns:p14="http://schemas.microsoft.com/office/powerpoint/2010/main" val="419333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6BB10-F0F6-46D4-5E7B-061656859E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FBB9F4-B0C2-60E4-DB84-3AC20A7BC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27AC4-7E93-BE28-D761-3D3ACB48BA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11F4F-FF4D-384E-91A6-A866F572A081}" type="datetimeFigureOut">
              <a:rPr lang="en-US" smtClean="0"/>
              <a:t>7/9/23</a:t>
            </a:fld>
            <a:endParaRPr lang="en-US" dirty="0"/>
          </a:p>
        </p:txBody>
      </p:sp>
      <p:sp>
        <p:nvSpPr>
          <p:cNvPr id="5" name="Footer Placeholder 4">
            <a:extLst>
              <a:ext uri="{FF2B5EF4-FFF2-40B4-BE49-F238E27FC236}">
                <a16:creationId xmlns:a16="http://schemas.microsoft.com/office/drawing/2014/main" id="{618887F3-159D-EE35-8A05-1A7E8634B9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1741F25-87EB-C833-7BE0-6C222AE0AD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47AC5-0FF1-C547-AE2B-FBA5077D181C}" type="slidenum">
              <a:rPr lang="en-US" smtClean="0"/>
              <a:t>‹#›</a:t>
            </a:fld>
            <a:endParaRPr lang="en-US" dirty="0"/>
          </a:p>
        </p:txBody>
      </p:sp>
    </p:spTree>
    <p:extLst>
      <p:ext uri="{BB962C8B-B14F-4D97-AF65-F5344CB8AC3E}">
        <p14:creationId xmlns:p14="http://schemas.microsoft.com/office/powerpoint/2010/main" val="312736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www.researchgate.net/publications/238765343" TargetMode="Externa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7FD6C3-2A5A-464A-A7E6-49B8F2122E4E}"/>
              </a:ext>
            </a:extLst>
          </p:cNvPr>
          <p:cNvSpPr>
            <a:spLocks noGrp="1"/>
          </p:cNvSpPr>
          <p:nvPr>
            <p:ph type="ctrTitle"/>
          </p:nvPr>
        </p:nvSpPr>
        <p:spPr>
          <a:xfrm>
            <a:off x="233777" y="1704105"/>
            <a:ext cx="5100223" cy="1650231"/>
          </a:xfrm>
        </p:spPr>
        <p:txBody>
          <a:bodyPr anchor="b">
            <a:normAutofit fontScale="90000"/>
          </a:bodyPr>
          <a:lstStyle/>
          <a:p>
            <a:pPr algn="r"/>
            <a:r>
              <a:rPr lang="en-US" sz="4400" dirty="0">
                <a:solidFill>
                  <a:srgbClr val="FFFFFF"/>
                </a:solidFill>
              </a:rPr>
              <a:t>John Schiffer: Crystallizing Ion Beams</a:t>
            </a:r>
          </a:p>
        </p:txBody>
      </p:sp>
      <p:sp>
        <p:nvSpPr>
          <p:cNvPr id="3" name="Subtitle 2">
            <a:extLst>
              <a:ext uri="{FF2B5EF4-FFF2-40B4-BE49-F238E27FC236}">
                <a16:creationId xmlns:a16="http://schemas.microsoft.com/office/drawing/2014/main" id="{47E3EA67-1212-A1AD-34B0-06FB1B69BB13}"/>
              </a:ext>
            </a:extLst>
          </p:cNvPr>
          <p:cNvSpPr>
            <a:spLocks noGrp="1"/>
          </p:cNvSpPr>
          <p:nvPr>
            <p:ph type="subTitle" idx="1"/>
          </p:nvPr>
        </p:nvSpPr>
        <p:spPr>
          <a:xfrm>
            <a:off x="945791" y="4745317"/>
            <a:ext cx="4126272" cy="2059011"/>
          </a:xfrm>
        </p:spPr>
        <p:txBody>
          <a:bodyPr>
            <a:normAutofit fontScale="85000" lnSpcReduction="20000"/>
          </a:bodyPr>
          <a:lstStyle/>
          <a:p>
            <a:pPr algn="r"/>
            <a:endParaRPr lang="en-US" dirty="0">
              <a:solidFill>
                <a:srgbClr val="FFFFFF"/>
              </a:solidFill>
            </a:endParaRPr>
          </a:p>
          <a:p>
            <a:pPr algn="r"/>
            <a:r>
              <a:rPr lang="en-US" sz="2800" dirty="0">
                <a:solidFill>
                  <a:srgbClr val="FFFFFF"/>
                </a:solidFill>
              </a:rPr>
              <a:t>Robert Rosner</a:t>
            </a:r>
          </a:p>
          <a:p>
            <a:pPr algn="r"/>
            <a:r>
              <a:rPr lang="en-US" dirty="0">
                <a:solidFill>
                  <a:srgbClr val="FFFFFF"/>
                </a:solidFill>
              </a:rPr>
              <a:t>University of Chicago</a:t>
            </a:r>
          </a:p>
          <a:p>
            <a:pPr algn="r"/>
            <a:endParaRPr lang="en-US" dirty="0">
              <a:solidFill>
                <a:srgbClr val="FFFFFF"/>
              </a:solidFill>
            </a:endParaRPr>
          </a:p>
          <a:p>
            <a:pPr algn="r"/>
            <a:r>
              <a:rPr lang="en-US" dirty="0">
                <a:solidFill>
                  <a:srgbClr val="FFFFFF"/>
                </a:solidFill>
              </a:rPr>
              <a:t>Nuclear Physics in the 2020s and Beyond: Celebrating John Schiffer  </a:t>
            </a:r>
          </a:p>
        </p:txBody>
      </p:sp>
      <p:pic>
        <p:nvPicPr>
          <p:cNvPr id="4" name="Picture 3" descr="A close-up of a graph&#10;&#10;Description automatically generated">
            <a:extLst>
              <a:ext uri="{FF2B5EF4-FFF2-40B4-BE49-F238E27FC236}">
                <a16:creationId xmlns:a16="http://schemas.microsoft.com/office/drawing/2014/main" id="{B21E62D5-F13D-50D0-FECD-0BAB726556EB}"/>
              </a:ext>
            </a:extLst>
          </p:cNvPr>
          <p:cNvPicPr>
            <a:picLocks noChangeAspect="1"/>
          </p:cNvPicPr>
          <p:nvPr/>
        </p:nvPicPr>
        <p:blipFill>
          <a:blip r:embed="rId2"/>
          <a:stretch>
            <a:fillRect/>
          </a:stretch>
        </p:blipFill>
        <p:spPr>
          <a:xfrm>
            <a:off x="6096000" y="1359739"/>
            <a:ext cx="5608320" cy="4094072"/>
          </a:xfrm>
          <a:prstGeom prst="rect">
            <a:avLst/>
          </a:prstGeom>
        </p:spPr>
      </p:pic>
      <p:sp>
        <p:nvSpPr>
          <p:cNvPr id="6" name="TextBox 5">
            <a:extLst>
              <a:ext uri="{FF2B5EF4-FFF2-40B4-BE49-F238E27FC236}">
                <a16:creationId xmlns:a16="http://schemas.microsoft.com/office/drawing/2014/main" id="{762ED2AE-67D2-4577-751E-5114B80D854A}"/>
              </a:ext>
            </a:extLst>
          </p:cNvPr>
          <p:cNvSpPr txBox="1"/>
          <p:nvPr/>
        </p:nvSpPr>
        <p:spPr>
          <a:xfrm>
            <a:off x="6073724" y="5477212"/>
            <a:ext cx="3871829" cy="369332"/>
          </a:xfrm>
          <a:prstGeom prst="rect">
            <a:avLst/>
          </a:prstGeom>
          <a:noFill/>
        </p:spPr>
        <p:txBody>
          <a:bodyPr wrap="none" rtlCol="0">
            <a:spAutoFit/>
          </a:bodyPr>
          <a:lstStyle/>
          <a:p>
            <a:r>
              <a:rPr lang="en-US" dirty="0">
                <a:latin typeface="+mj-lt"/>
              </a:rPr>
              <a:t>T. </a:t>
            </a:r>
            <a:r>
              <a:rPr lang="en-US" dirty="0" err="1">
                <a:latin typeface="+mj-lt"/>
              </a:rPr>
              <a:t>Sch</a:t>
            </a:r>
            <a:r>
              <a:rPr lang="en-US" b="0" i="0" u="none" strike="noStrike" dirty="0" err="1">
                <a:solidFill>
                  <a:srgbClr val="222222"/>
                </a:solidFill>
                <a:effectLst/>
                <a:latin typeface="+mj-lt"/>
              </a:rPr>
              <a:t>ä</a:t>
            </a:r>
            <a:r>
              <a:rPr lang="en-US" dirty="0" err="1">
                <a:latin typeface="+mj-lt"/>
              </a:rPr>
              <a:t>tz</a:t>
            </a:r>
            <a:r>
              <a:rPr lang="en-US" dirty="0">
                <a:latin typeface="+mj-lt"/>
              </a:rPr>
              <a:t>, U. Schramm &amp; D. </a:t>
            </a:r>
            <a:r>
              <a:rPr lang="en-US" dirty="0" err="1">
                <a:latin typeface="+mj-lt"/>
              </a:rPr>
              <a:t>Habs</a:t>
            </a:r>
            <a:r>
              <a:rPr lang="en-US" dirty="0">
                <a:latin typeface="+mj-lt"/>
              </a:rPr>
              <a:t> (2001)</a:t>
            </a:r>
          </a:p>
        </p:txBody>
      </p:sp>
    </p:spTree>
    <p:extLst>
      <p:ext uri="{BB962C8B-B14F-4D97-AF65-F5344CB8AC3E}">
        <p14:creationId xmlns:p14="http://schemas.microsoft.com/office/powerpoint/2010/main" val="1365002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6781-6341-F9AB-FBD0-3B0B0C35CA67}"/>
              </a:ext>
            </a:extLst>
          </p:cNvPr>
          <p:cNvSpPr>
            <a:spLocks noGrp="1"/>
          </p:cNvSpPr>
          <p:nvPr>
            <p:ph type="title"/>
          </p:nvPr>
        </p:nvSpPr>
        <p:spPr/>
        <p:txBody>
          <a:bodyPr/>
          <a:lstStyle/>
          <a:p>
            <a:r>
              <a:rPr lang="en-US" dirty="0"/>
              <a:t>Questions? Discussion!</a:t>
            </a:r>
          </a:p>
        </p:txBody>
      </p:sp>
    </p:spTree>
    <p:extLst>
      <p:ext uri="{BB962C8B-B14F-4D97-AF65-F5344CB8AC3E}">
        <p14:creationId xmlns:p14="http://schemas.microsoft.com/office/powerpoint/2010/main" val="149653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C826-C80A-C906-B125-70BD899B3269}"/>
              </a:ext>
            </a:extLst>
          </p:cNvPr>
          <p:cNvSpPr>
            <a:spLocks noGrp="1"/>
          </p:cNvSpPr>
          <p:nvPr>
            <p:ph type="title"/>
          </p:nvPr>
        </p:nvSpPr>
        <p:spPr/>
        <p:txBody>
          <a:bodyPr/>
          <a:lstStyle/>
          <a:p>
            <a:r>
              <a:rPr lang="en-US" dirty="0"/>
              <a:t>Why this topic?</a:t>
            </a:r>
          </a:p>
        </p:txBody>
      </p:sp>
      <p:sp>
        <p:nvSpPr>
          <p:cNvPr id="3" name="Content Placeholder 2">
            <a:extLst>
              <a:ext uri="{FF2B5EF4-FFF2-40B4-BE49-F238E27FC236}">
                <a16:creationId xmlns:a16="http://schemas.microsoft.com/office/drawing/2014/main" id="{BDF0A169-5254-80AC-CD16-627AFC92756A}"/>
              </a:ext>
            </a:extLst>
          </p:cNvPr>
          <p:cNvSpPr>
            <a:spLocks noGrp="1"/>
          </p:cNvSpPr>
          <p:nvPr>
            <p:ph idx="1"/>
          </p:nvPr>
        </p:nvSpPr>
        <p:spPr/>
        <p:txBody>
          <a:bodyPr/>
          <a:lstStyle/>
          <a:p>
            <a:r>
              <a:rPr lang="en-US" dirty="0"/>
              <a:t>I first heard about the possibility of crystallizing ion beams in late 1987 or early 1988 …</a:t>
            </a:r>
          </a:p>
          <a:p>
            <a:r>
              <a:rPr lang="en-US" dirty="0"/>
              <a:t>The occasion was a lecture by John Schiffer, as part of the regular Physics Dept. colloquium series at UChicago …</a:t>
            </a:r>
          </a:p>
          <a:p>
            <a:r>
              <a:rPr lang="en-US" dirty="0"/>
              <a:t>… and I was mesmerized!</a:t>
            </a:r>
          </a:p>
          <a:p>
            <a:pPr lvl="1"/>
            <a:r>
              <a:rPr lang="en-US" dirty="0"/>
              <a:t>It was the first time I encountered John … he was a great lecturer!</a:t>
            </a:r>
          </a:p>
          <a:p>
            <a:pPr lvl="1"/>
            <a:r>
              <a:rPr lang="en-US" dirty="0"/>
              <a:t>It was the first time I learned in some detail about some of the science being done at Argonne …</a:t>
            </a:r>
          </a:p>
          <a:p>
            <a:pPr lvl="1"/>
            <a:r>
              <a:rPr lang="en-US" dirty="0"/>
              <a:t>And the topic was really fascinating, to someone who had spent most of his career on the physics of neutral plasmas at temperature above 0.1 keV …</a:t>
            </a:r>
          </a:p>
        </p:txBody>
      </p:sp>
    </p:spTree>
    <p:extLst>
      <p:ext uri="{BB962C8B-B14F-4D97-AF65-F5344CB8AC3E}">
        <p14:creationId xmlns:p14="http://schemas.microsoft.com/office/powerpoint/2010/main" val="66988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F020-F4A0-5790-3462-D32E2F5C57CB}"/>
              </a:ext>
            </a:extLst>
          </p:cNvPr>
          <p:cNvSpPr>
            <a:spLocks noGrp="1"/>
          </p:cNvSpPr>
          <p:nvPr>
            <p:ph type="title"/>
          </p:nvPr>
        </p:nvSpPr>
        <p:spPr>
          <a:xfrm>
            <a:off x="588818" y="365125"/>
            <a:ext cx="11603182" cy="1325563"/>
          </a:xfrm>
        </p:spPr>
        <p:txBody>
          <a:bodyPr/>
          <a:lstStyle/>
          <a:p>
            <a:r>
              <a:rPr lang="en-US" dirty="0"/>
              <a:t>But John also had a much more personal impact …</a:t>
            </a:r>
          </a:p>
        </p:txBody>
      </p:sp>
      <p:sp>
        <p:nvSpPr>
          <p:cNvPr id="3" name="Content Placeholder 2">
            <a:extLst>
              <a:ext uri="{FF2B5EF4-FFF2-40B4-BE49-F238E27FC236}">
                <a16:creationId xmlns:a16="http://schemas.microsoft.com/office/drawing/2014/main" id="{E29B8C89-3F12-0EAA-B541-9B9F468FDFE1}"/>
              </a:ext>
            </a:extLst>
          </p:cNvPr>
          <p:cNvSpPr>
            <a:spLocks noGrp="1"/>
          </p:cNvSpPr>
          <p:nvPr>
            <p:ph idx="1"/>
          </p:nvPr>
        </p:nvSpPr>
        <p:spPr>
          <a:xfrm>
            <a:off x="838199" y="1714785"/>
            <a:ext cx="10979727" cy="4667250"/>
          </a:xfrm>
        </p:spPr>
        <p:txBody>
          <a:bodyPr>
            <a:normAutofit lnSpcReduction="10000"/>
          </a:bodyPr>
          <a:lstStyle/>
          <a:p>
            <a:r>
              <a:rPr lang="en-US" dirty="0"/>
              <a:t>As I got to know more about Argonne – and its relationship to UChicago – John served as an exemplar to me of what it can mean to have a productive Lab-University relationship</a:t>
            </a:r>
          </a:p>
          <a:p>
            <a:pPr lvl="1"/>
            <a:r>
              <a:rPr lang="en-US" dirty="0"/>
              <a:t>He was a superb scientist …</a:t>
            </a:r>
          </a:p>
          <a:p>
            <a:pPr lvl="1"/>
            <a:r>
              <a:rPr lang="en-US" dirty="0"/>
              <a:t>He knew how to navigate the “nerdy” (and frankly elitist) academic culture of UChicago and its physics department …</a:t>
            </a:r>
          </a:p>
          <a:p>
            <a:pPr lvl="1"/>
            <a:r>
              <a:rPr lang="en-US" dirty="0"/>
              <a:t>He knew exactly how to exploit the enormous experimental and theoretical/computational resources at the Lab …</a:t>
            </a:r>
          </a:p>
          <a:p>
            <a:r>
              <a:rPr lang="en-US" dirty="0"/>
              <a:t>It was John – and an unfortunately rather small additional group of excellent Argonne scientists – that were my “proof of principle” that a productive relationship between the Lab and the University could be re-established … and it turned out that most of the changes needed to be done at the University …</a:t>
            </a:r>
          </a:p>
        </p:txBody>
      </p:sp>
    </p:spTree>
    <p:extLst>
      <p:ext uri="{BB962C8B-B14F-4D97-AF65-F5344CB8AC3E}">
        <p14:creationId xmlns:p14="http://schemas.microsoft.com/office/powerpoint/2010/main" val="1468066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C6112-1A44-D341-F031-78FF0ED17CD1}"/>
              </a:ext>
            </a:extLst>
          </p:cNvPr>
          <p:cNvSpPr>
            <a:spLocks noGrp="1"/>
          </p:cNvSpPr>
          <p:nvPr>
            <p:ph type="title"/>
          </p:nvPr>
        </p:nvSpPr>
        <p:spPr>
          <a:xfrm>
            <a:off x="574960" y="365125"/>
            <a:ext cx="11617039" cy="1325563"/>
          </a:xfrm>
        </p:spPr>
        <p:txBody>
          <a:bodyPr/>
          <a:lstStyle/>
          <a:p>
            <a:r>
              <a:rPr lang="en-US" dirty="0"/>
              <a:t>Now, returning to the science: Some background …</a:t>
            </a:r>
          </a:p>
        </p:txBody>
      </p:sp>
      <p:sp>
        <p:nvSpPr>
          <p:cNvPr id="3" name="Content Placeholder 2">
            <a:extLst>
              <a:ext uri="{FF2B5EF4-FFF2-40B4-BE49-F238E27FC236}">
                <a16:creationId xmlns:a16="http://schemas.microsoft.com/office/drawing/2014/main" id="{94FFBAF3-BE98-19BC-3C64-AC04B97FFA4F}"/>
              </a:ext>
            </a:extLst>
          </p:cNvPr>
          <p:cNvSpPr>
            <a:spLocks noGrp="1"/>
          </p:cNvSpPr>
          <p:nvPr>
            <p:ph idx="1"/>
          </p:nvPr>
        </p:nvSpPr>
        <p:spPr>
          <a:xfrm>
            <a:off x="838199" y="1825625"/>
            <a:ext cx="10751127" cy="4351338"/>
          </a:xfrm>
        </p:spPr>
        <p:txBody>
          <a:bodyPr/>
          <a:lstStyle/>
          <a:p>
            <a:r>
              <a:rPr lang="en-US" dirty="0"/>
              <a:t>The idea of forming crystalline structures using low spatial density ensembles of heavy ions goes back to E. Wigner</a:t>
            </a:r>
            <a:r>
              <a:rPr lang="en-US" baseline="30000" dirty="0"/>
              <a:t>1</a:t>
            </a:r>
            <a:r>
              <a:rPr lang="en-US" dirty="0"/>
              <a:t>, and the notion of what are now called Wigner lattices.</a:t>
            </a:r>
          </a:p>
          <a:p>
            <a:r>
              <a:rPr lang="en-US" dirty="0"/>
              <a:t>Approximations of such lattices have been experimentally realized</a:t>
            </a:r>
            <a:r>
              <a:rPr lang="en-US" baseline="30000" dirty="0"/>
              <a:t>2</a:t>
            </a:r>
            <a:r>
              <a:rPr lang="en-US" dirty="0"/>
              <a:t> in Paul and Penning traps …</a:t>
            </a:r>
          </a:p>
          <a:p>
            <a:r>
              <a:rPr lang="en-US" dirty="0"/>
              <a:t>In 1985, John Schiffer (with P. </a:t>
            </a:r>
            <a:r>
              <a:rPr lang="en-US" dirty="0" err="1"/>
              <a:t>Kienle</a:t>
            </a:r>
            <a:r>
              <a:rPr lang="en-US" dirty="0"/>
              <a:t>)</a:t>
            </a:r>
            <a:r>
              <a:rPr lang="en-US" baseline="30000" dirty="0"/>
              <a:t>3</a:t>
            </a:r>
            <a:r>
              <a:rPr lang="en-US" dirty="0"/>
              <a:t> proposed that such structures could also be formed in ion beams, and in particular, in storage rings … that paper, together with a follow-up paper with A. Rahman</a:t>
            </a:r>
            <a:r>
              <a:rPr lang="en-US" baseline="30000" dirty="0"/>
              <a:t>3</a:t>
            </a:r>
            <a:r>
              <a:rPr lang="en-US" dirty="0"/>
              <a:t>, started a virtual industry of attempts to crystallize ion beams …</a:t>
            </a:r>
            <a:endParaRPr lang="en-US" baseline="30000" dirty="0"/>
          </a:p>
        </p:txBody>
      </p:sp>
      <p:sp>
        <p:nvSpPr>
          <p:cNvPr id="4" name="TextBox 3">
            <a:extLst>
              <a:ext uri="{FF2B5EF4-FFF2-40B4-BE49-F238E27FC236}">
                <a16:creationId xmlns:a16="http://schemas.microsoft.com/office/drawing/2014/main" id="{699ADAAA-8F95-28F1-B285-E1193B5328DC}"/>
              </a:ext>
            </a:extLst>
          </p:cNvPr>
          <p:cNvSpPr txBox="1"/>
          <p:nvPr/>
        </p:nvSpPr>
        <p:spPr>
          <a:xfrm>
            <a:off x="838200" y="5794865"/>
            <a:ext cx="10751127" cy="923330"/>
          </a:xfrm>
          <a:prstGeom prst="rect">
            <a:avLst/>
          </a:prstGeom>
          <a:noFill/>
        </p:spPr>
        <p:txBody>
          <a:bodyPr wrap="square" rtlCol="0">
            <a:spAutoFit/>
          </a:bodyPr>
          <a:lstStyle/>
          <a:p>
            <a:r>
              <a:rPr lang="en-US" sz="1800" baseline="30000" dirty="0">
                <a:effectLst/>
                <a:latin typeface="Times New Roman" panose="02020603050405020304" pitchFamily="18" charset="0"/>
                <a:cs typeface="Times New Roman" panose="02020603050405020304" pitchFamily="18" charset="0"/>
              </a:rPr>
              <a:t>1 </a:t>
            </a:r>
            <a:r>
              <a:rPr lang="en-US" sz="1800" dirty="0">
                <a:effectLst/>
                <a:latin typeface="Times New Roman" panose="02020603050405020304" pitchFamily="18" charset="0"/>
                <a:cs typeface="Times New Roman" panose="02020603050405020304" pitchFamily="18" charset="0"/>
              </a:rPr>
              <a:t>E.P. Wigner, Physical Review 46, 1002 (1934)</a:t>
            </a:r>
          </a:p>
          <a:p>
            <a:r>
              <a:rPr lang="en-US" baseline="30000"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R.F. </a:t>
            </a:r>
            <a:r>
              <a:rPr lang="en-US" dirty="0" err="1">
                <a:latin typeface="Times New Roman" panose="02020603050405020304" pitchFamily="18" charset="0"/>
                <a:cs typeface="Times New Roman" panose="02020603050405020304" pitchFamily="18" charset="0"/>
              </a:rPr>
              <a:t>Wuelker</a:t>
            </a:r>
            <a:r>
              <a:rPr lang="en-US" dirty="0">
                <a:latin typeface="Times New Roman" panose="02020603050405020304" pitchFamily="18" charset="0"/>
                <a:cs typeface="Times New Roman" panose="02020603050405020304" pitchFamily="18" charset="0"/>
              </a:rPr>
              <a:t> et al. J. Appl. Phys. 30, 342 (1959); more recently, cf. Andrei, E.Y. et al. PRL </a:t>
            </a:r>
            <a:r>
              <a:rPr lang="en-US" u="none" strike="noStrike" dirty="0">
                <a:solidFill>
                  <a:srgbClr val="202122"/>
                </a:solidFill>
                <a:effectLst/>
                <a:latin typeface="Times New Roman" panose="02020603050405020304" pitchFamily="18" charset="0"/>
                <a:cs typeface="Times New Roman" panose="02020603050405020304" pitchFamily="18" charset="0"/>
              </a:rPr>
              <a:t>60(26), 2765 (1988)</a:t>
            </a:r>
          </a:p>
          <a:p>
            <a:r>
              <a:rPr lang="en-US" baseline="30000" dirty="0">
                <a:effectLst/>
                <a:latin typeface="Times New Roman" panose="02020603050405020304" pitchFamily="18" charset="0"/>
                <a:cs typeface="Times New Roman" panose="02020603050405020304" pitchFamily="18" charset="0"/>
              </a:rPr>
              <a:t>3 </a:t>
            </a:r>
            <a:r>
              <a:rPr lang="en-US" dirty="0">
                <a:effectLst/>
                <a:latin typeface="Times New Roman" panose="02020603050405020304" pitchFamily="18" charset="0"/>
                <a:cs typeface="Times New Roman" panose="02020603050405020304" pitchFamily="18" charset="0"/>
              </a:rPr>
              <a:t>J.P. Schiffer &amp; P. </a:t>
            </a:r>
            <a:r>
              <a:rPr lang="en-US" dirty="0" err="1">
                <a:latin typeface="Times New Roman" panose="02020603050405020304" pitchFamily="18" charset="0"/>
                <a:cs typeface="Times New Roman" panose="02020603050405020304" pitchFamily="18" charset="0"/>
              </a:rPr>
              <a:t>Kienle</a:t>
            </a:r>
            <a:r>
              <a:rPr lang="en-US" dirty="0">
                <a:latin typeface="Times New Roman" panose="02020603050405020304" pitchFamily="18" charset="0"/>
                <a:cs typeface="Times New Roman" panose="02020603050405020304" pitchFamily="18" charset="0"/>
              </a:rPr>
              <a:t>, Z. Phys. A 321, 181 (1985); </a:t>
            </a:r>
            <a:r>
              <a:rPr lang="en-US" dirty="0">
                <a:effectLst/>
                <a:latin typeface="Times New Roman" panose="02020603050405020304" pitchFamily="18" charset="0"/>
                <a:cs typeface="Times New Roman" panose="02020603050405020304" pitchFamily="18" charset="0"/>
              </a:rPr>
              <a:t>A. Rahman, J.P. Schiffer, Phys. Rev. Lett. 57, 1133 (1986)</a:t>
            </a:r>
          </a:p>
        </p:txBody>
      </p:sp>
    </p:spTree>
    <p:extLst>
      <p:ext uri="{BB962C8B-B14F-4D97-AF65-F5344CB8AC3E}">
        <p14:creationId xmlns:p14="http://schemas.microsoft.com/office/powerpoint/2010/main" val="4232454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5441-801E-3DB3-589E-18FB08C35D14}"/>
              </a:ext>
            </a:extLst>
          </p:cNvPr>
          <p:cNvSpPr>
            <a:spLocks noGrp="1"/>
          </p:cNvSpPr>
          <p:nvPr>
            <p:ph type="title"/>
          </p:nvPr>
        </p:nvSpPr>
        <p:spPr/>
        <p:txBody>
          <a:bodyPr/>
          <a:lstStyle/>
          <a:p>
            <a:r>
              <a:rPr lang="en-US" dirty="0"/>
              <a:t>The essential physics …</a:t>
            </a:r>
          </a:p>
        </p:txBody>
      </p:sp>
      <p:sp>
        <p:nvSpPr>
          <p:cNvPr id="3" name="Content Placeholder 2">
            <a:extLst>
              <a:ext uri="{FF2B5EF4-FFF2-40B4-BE49-F238E27FC236}">
                <a16:creationId xmlns:a16="http://schemas.microsoft.com/office/drawing/2014/main" id="{F3E01D0E-240A-D08A-C6D7-B1F31FBC4A33}"/>
              </a:ext>
            </a:extLst>
          </p:cNvPr>
          <p:cNvSpPr>
            <a:spLocks noGrp="1"/>
          </p:cNvSpPr>
          <p:nvPr>
            <p:ph idx="1"/>
          </p:nvPr>
        </p:nvSpPr>
        <p:spPr>
          <a:xfrm>
            <a:off x="838200" y="1825625"/>
            <a:ext cx="11145982" cy="4351338"/>
          </a:xfrm>
        </p:spPr>
        <p:txBody>
          <a:bodyPr>
            <a:normAutofit lnSpcReduction="10000"/>
          </a:bodyPr>
          <a:lstStyle/>
          <a:p>
            <a:r>
              <a:rPr lang="en-US" dirty="0"/>
              <a:t>The basic challenge is to cool the ions in their rest frame to the point that their energy spread is well below their mutual Coulomb potential energy, all while battling the continued beam heating as the ions circulate.</a:t>
            </a:r>
          </a:p>
          <a:p>
            <a:pPr lvl="1"/>
            <a:r>
              <a:rPr lang="en-US" dirty="0"/>
              <a:t>In Penning and Paul traps, phase transitions to a highly ordered crystalline state have been observed when</a:t>
            </a:r>
          </a:p>
          <a:p>
            <a:pPr marL="457200" lvl="1" indent="0">
              <a:buNone/>
            </a:pPr>
            <a:r>
              <a:rPr lang="en-US" sz="2200" dirty="0"/>
              <a:t>                           Coulomb energy btw adjacent ions       q</a:t>
            </a:r>
            <a:r>
              <a:rPr lang="en-US" sz="2200" baseline="30000" dirty="0"/>
              <a:t>2</a:t>
            </a:r>
            <a:r>
              <a:rPr lang="en-US" sz="2200" dirty="0"/>
              <a:t>/a</a:t>
            </a:r>
          </a:p>
          <a:p>
            <a:pPr marL="457200" lvl="1" indent="0">
              <a:buNone/>
            </a:pPr>
            <a:r>
              <a:rPr lang="en-US" sz="2200" dirty="0"/>
              <a:t>                               Random thermal kinetic energy           </a:t>
            </a:r>
            <a:r>
              <a:rPr lang="en-US" sz="2200" dirty="0" err="1"/>
              <a:t>kT</a:t>
            </a:r>
            <a:r>
              <a:rPr lang="en-US" sz="2200" dirty="0"/>
              <a:t> </a:t>
            </a:r>
          </a:p>
          <a:p>
            <a:r>
              <a:rPr lang="en-US" dirty="0"/>
              <a:t>The cooling is typically done by Coulomb scattering cold electrons off the “hot” ions, and/or by laser cooling (which relies on resonant scattering of photons off the ions) … for relativistic ion beams, laser cooling is clearly preferred because the laser force scales with the 3</a:t>
            </a:r>
            <a:r>
              <a:rPr lang="en-US" baseline="30000" dirty="0"/>
              <a:t>rd</a:t>
            </a:r>
            <a:r>
              <a:rPr lang="en-US" dirty="0"/>
              <a:t> power of the ion energy …</a:t>
            </a:r>
          </a:p>
        </p:txBody>
      </p:sp>
      <p:cxnSp>
        <p:nvCxnSpPr>
          <p:cNvPr id="6" name="Straight Connector 5">
            <a:extLst>
              <a:ext uri="{FF2B5EF4-FFF2-40B4-BE49-F238E27FC236}">
                <a16:creationId xmlns:a16="http://schemas.microsoft.com/office/drawing/2014/main" id="{BAADFECF-A7C0-4560-7242-A136C78D307C}"/>
              </a:ext>
            </a:extLst>
          </p:cNvPr>
          <p:cNvCxnSpPr>
            <a:cxnSpLocks/>
          </p:cNvCxnSpPr>
          <p:nvPr/>
        </p:nvCxnSpPr>
        <p:spPr>
          <a:xfrm>
            <a:off x="3144988" y="3899758"/>
            <a:ext cx="38654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DDBBBF-70BA-09A5-59B5-1D8A82513C0B}"/>
              </a:ext>
            </a:extLst>
          </p:cNvPr>
          <p:cNvCxnSpPr>
            <a:cxnSpLocks/>
          </p:cNvCxnSpPr>
          <p:nvPr/>
        </p:nvCxnSpPr>
        <p:spPr>
          <a:xfrm>
            <a:off x="7467598" y="3892834"/>
            <a:ext cx="471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D8A600FC-AA5A-DA21-8579-8382664180EC}"/>
              </a:ext>
            </a:extLst>
          </p:cNvPr>
          <p:cNvGrpSpPr/>
          <p:nvPr/>
        </p:nvGrpSpPr>
        <p:grpSpPr>
          <a:xfrm>
            <a:off x="8024121" y="3715092"/>
            <a:ext cx="709881" cy="512735"/>
            <a:chOff x="8190379" y="3715092"/>
            <a:chExt cx="709881" cy="512735"/>
          </a:xfrm>
        </p:grpSpPr>
        <p:sp>
          <p:nvSpPr>
            <p:cNvPr id="4" name="TextBox 3">
              <a:extLst>
                <a:ext uri="{FF2B5EF4-FFF2-40B4-BE49-F238E27FC236}">
                  <a16:creationId xmlns:a16="http://schemas.microsoft.com/office/drawing/2014/main" id="{F1F6B53E-624D-C636-1A7D-E8CCE798DD4F}"/>
                </a:ext>
              </a:extLst>
            </p:cNvPr>
            <p:cNvSpPr txBox="1"/>
            <p:nvPr/>
          </p:nvSpPr>
          <p:spPr>
            <a:xfrm>
              <a:off x="8196221" y="3715092"/>
              <a:ext cx="704039" cy="369332"/>
            </a:xfrm>
            <a:prstGeom prst="rect">
              <a:avLst/>
            </a:prstGeom>
            <a:noFill/>
          </p:spPr>
          <p:txBody>
            <a:bodyPr wrap="none" rtlCol="0">
              <a:spAutoFit/>
            </a:bodyPr>
            <a:lstStyle/>
            <a:p>
              <a:r>
                <a:rPr lang="en-US" dirty="0"/>
                <a:t>&gt; 175</a:t>
              </a:r>
            </a:p>
          </p:txBody>
        </p:sp>
        <p:sp>
          <p:nvSpPr>
            <p:cNvPr id="11" name="TextBox 10">
              <a:extLst>
                <a:ext uri="{FF2B5EF4-FFF2-40B4-BE49-F238E27FC236}">
                  <a16:creationId xmlns:a16="http://schemas.microsoft.com/office/drawing/2014/main" id="{0B0308AF-1301-EA9B-8A73-4A2CDB2E6DCF}"/>
                </a:ext>
              </a:extLst>
            </p:cNvPr>
            <p:cNvSpPr txBox="1"/>
            <p:nvPr/>
          </p:nvSpPr>
          <p:spPr>
            <a:xfrm>
              <a:off x="8190379" y="3858495"/>
              <a:ext cx="300082" cy="369332"/>
            </a:xfrm>
            <a:prstGeom prst="rect">
              <a:avLst/>
            </a:prstGeom>
            <a:noFill/>
          </p:spPr>
          <p:txBody>
            <a:bodyPr wrap="none" rtlCol="0">
              <a:spAutoFit/>
            </a:bodyPr>
            <a:lstStyle/>
            <a:p>
              <a:r>
                <a:rPr lang="en-US" dirty="0"/>
                <a:t>~</a:t>
              </a:r>
            </a:p>
          </p:txBody>
        </p:sp>
      </p:grpSp>
      <p:sp>
        <p:nvSpPr>
          <p:cNvPr id="12" name="TextBox 11">
            <a:extLst>
              <a:ext uri="{FF2B5EF4-FFF2-40B4-BE49-F238E27FC236}">
                <a16:creationId xmlns:a16="http://schemas.microsoft.com/office/drawing/2014/main" id="{8067674F-F1B8-0FB3-88D5-CAA6FE8F283C}"/>
              </a:ext>
            </a:extLst>
          </p:cNvPr>
          <p:cNvSpPr txBox="1"/>
          <p:nvPr/>
        </p:nvSpPr>
        <p:spPr>
          <a:xfrm>
            <a:off x="7121236" y="3713022"/>
            <a:ext cx="300082" cy="369332"/>
          </a:xfrm>
          <a:prstGeom prst="rect">
            <a:avLst/>
          </a:prstGeom>
          <a:noFill/>
        </p:spPr>
        <p:txBody>
          <a:bodyPr wrap="none" rtlCol="0">
            <a:spAutoFit/>
          </a:bodyPr>
          <a:lstStyle/>
          <a:p>
            <a:r>
              <a:rPr lang="en-US" dirty="0"/>
              <a:t>=</a:t>
            </a:r>
          </a:p>
        </p:txBody>
      </p:sp>
      <p:pic>
        <p:nvPicPr>
          <p:cNvPr id="15" name="Picture 14">
            <a:extLst>
              <a:ext uri="{FF2B5EF4-FFF2-40B4-BE49-F238E27FC236}">
                <a16:creationId xmlns:a16="http://schemas.microsoft.com/office/drawing/2014/main" id="{5D7967ED-08C9-1643-3046-D72ABB31C60C}"/>
              </a:ext>
            </a:extLst>
          </p:cNvPr>
          <p:cNvPicPr>
            <a:picLocks noChangeAspect="1"/>
          </p:cNvPicPr>
          <p:nvPr/>
        </p:nvPicPr>
        <p:blipFill>
          <a:blip r:embed="rId2"/>
          <a:stretch>
            <a:fillRect/>
          </a:stretch>
        </p:blipFill>
        <p:spPr>
          <a:xfrm>
            <a:off x="2437602" y="3678381"/>
            <a:ext cx="436762" cy="436762"/>
          </a:xfrm>
          <a:prstGeom prst="rect">
            <a:avLst/>
          </a:prstGeom>
        </p:spPr>
      </p:pic>
      <p:grpSp>
        <p:nvGrpSpPr>
          <p:cNvPr id="19" name="Group 18">
            <a:extLst>
              <a:ext uri="{FF2B5EF4-FFF2-40B4-BE49-F238E27FC236}">
                <a16:creationId xmlns:a16="http://schemas.microsoft.com/office/drawing/2014/main" id="{1D063BA8-8DEB-2606-99AB-9D1BEB37DA50}"/>
              </a:ext>
            </a:extLst>
          </p:cNvPr>
          <p:cNvGrpSpPr/>
          <p:nvPr/>
        </p:nvGrpSpPr>
        <p:grpSpPr>
          <a:xfrm>
            <a:off x="2777378" y="3696048"/>
            <a:ext cx="304802" cy="407420"/>
            <a:chOff x="4110077" y="6094403"/>
            <a:chExt cx="304802" cy="407420"/>
          </a:xfrm>
        </p:grpSpPr>
        <p:sp>
          <p:nvSpPr>
            <p:cNvPr id="16" name="TextBox 15">
              <a:extLst>
                <a:ext uri="{FF2B5EF4-FFF2-40B4-BE49-F238E27FC236}">
                  <a16:creationId xmlns:a16="http://schemas.microsoft.com/office/drawing/2014/main" id="{687D6AA5-177E-F0F9-5554-60FB16A0C3DC}"/>
                </a:ext>
              </a:extLst>
            </p:cNvPr>
            <p:cNvSpPr txBox="1"/>
            <p:nvPr/>
          </p:nvSpPr>
          <p:spPr>
            <a:xfrm>
              <a:off x="4114797" y="6132491"/>
              <a:ext cx="300082" cy="369332"/>
            </a:xfrm>
            <a:prstGeom prst="rect">
              <a:avLst/>
            </a:prstGeom>
            <a:noFill/>
          </p:spPr>
          <p:txBody>
            <a:bodyPr wrap="none" rtlCol="0">
              <a:spAutoFit/>
            </a:bodyPr>
            <a:lstStyle/>
            <a:p>
              <a:r>
                <a:rPr lang="en-US" dirty="0"/>
                <a:t>=</a:t>
              </a:r>
            </a:p>
          </p:txBody>
        </p:sp>
        <p:sp>
          <p:nvSpPr>
            <p:cNvPr id="17" name="TextBox 16">
              <a:extLst>
                <a:ext uri="{FF2B5EF4-FFF2-40B4-BE49-F238E27FC236}">
                  <a16:creationId xmlns:a16="http://schemas.microsoft.com/office/drawing/2014/main" id="{807A6AB6-38CE-EDA6-ABD4-73B8CBF50480}"/>
                </a:ext>
              </a:extLst>
            </p:cNvPr>
            <p:cNvSpPr txBox="1"/>
            <p:nvPr/>
          </p:nvSpPr>
          <p:spPr>
            <a:xfrm>
              <a:off x="4110077" y="6094403"/>
              <a:ext cx="300082" cy="369332"/>
            </a:xfrm>
            <a:prstGeom prst="rect">
              <a:avLst/>
            </a:prstGeom>
            <a:noFill/>
          </p:spPr>
          <p:txBody>
            <a:bodyPr wrap="none" rtlCol="0">
              <a:spAutoFit/>
            </a:bodyPr>
            <a:lstStyle/>
            <a:p>
              <a:r>
                <a:rPr lang="en-US" dirty="0"/>
                <a:t>=</a:t>
              </a:r>
            </a:p>
          </p:txBody>
        </p:sp>
      </p:grpSp>
    </p:spTree>
    <p:extLst>
      <p:ext uri="{BB962C8B-B14F-4D97-AF65-F5344CB8AC3E}">
        <p14:creationId xmlns:p14="http://schemas.microsoft.com/office/powerpoint/2010/main" val="32280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346E-DD29-8997-B3F2-E3776C038B59}"/>
              </a:ext>
            </a:extLst>
          </p:cNvPr>
          <p:cNvSpPr>
            <a:spLocks noGrp="1"/>
          </p:cNvSpPr>
          <p:nvPr>
            <p:ph type="title"/>
          </p:nvPr>
        </p:nvSpPr>
        <p:spPr/>
        <p:txBody>
          <a:bodyPr/>
          <a:lstStyle/>
          <a:p>
            <a:r>
              <a:rPr lang="en-US" dirty="0"/>
              <a:t>Starting with Theory …</a:t>
            </a:r>
          </a:p>
        </p:txBody>
      </p:sp>
      <p:sp>
        <p:nvSpPr>
          <p:cNvPr id="3" name="Content Placeholder 2">
            <a:extLst>
              <a:ext uri="{FF2B5EF4-FFF2-40B4-BE49-F238E27FC236}">
                <a16:creationId xmlns:a16="http://schemas.microsoft.com/office/drawing/2014/main" id="{3F7E9C10-ACEA-9F47-B892-BDB02B004D43}"/>
              </a:ext>
            </a:extLst>
          </p:cNvPr>
          <p:cNvSpPr>
            <a:spLocks noGrp="1"/>
          </p:cNvSpPr>
          <p:nvPr>
            <p:ph idx="1"/>
          </p:nvPr>
        </p:nvSpPr>
        <p:spPr>
          <a:xfrm>
            <a:off x="838200" y="1825625"/>
            <a:ext cx="10515600" cy="1804266"/>
          </a:xfrm>
        </p:spPr>
        <p:txBody>
          <a:bodyPr/>
          <a:lstStyle/>
          <a:p>
            <a:r>
              <a:rPr lang="en-US" dirty="0"/>
              <a:t>Initially, much of the theoretical work focused on using MD calculations to explore the conditions under which the transition to the crystalline state might occur.</a:t>
            </a:r>
          </a:p>
          <a:p>
            <a:r>
              <a:rPr lang="en-US" dirty="0"/>
              <a:t>As an example, here’s a predicted cross-section for a </a:t>
            </a:r>
          </a:p>
        </p:txBody>
      </p:sp>
      <p:sp>
        <p:nvSpPr>
          <p:cNvPr id="5" name="TextBox 4">
            <a:extLst>
              <a:ext uri="{FF2B5EF4-FFF2-40B4-BE49-F238E27FC236}">
                <a16:creationId xmlns:a16="http://schemas.microsoft.com/office/drawing/2014/main" id="{B2B75278-2BEA-0513-6D5F-FA82A8C67A9C}"/>
              </a:ext>
            </a:extLst>
          </p:cNvPr>
          <p:cNvSpPr txBox="1"/>
          <p:nvPr/>
        </p:nvSpPr>
        <p:spPr>
          <a:xfrm>
            <a:off x="1066801" y="3437556"/>
            <a:ext cx="8118764" cy="954107"/>
          </a:xfrm>
          <a:prstGeom prst="rect">
            <a:avLst/>
          </a:prstGeom>
          <a:noFill/>
        </p:spPr>
        <p:txBody>
          <a:bodyPr wrap="square" rtlCol="0">
            <a:spAutoFit/>
          </a:bodyPr>
          <a:lstStyle/>
          <a:p>
            <a:r>
              <a:rPr lang="en-US" sz="2800" dirty="0"/>
              <a:t>cooled beam, based on a MD simulation carried out by Rahman and Schiffer in 1986</a:t>
            </a:r>
            <a:r>
              <a:rPr lang="en-US" sz="2800" baseline="30000" dirty="0"/>
              <a:t>1</a:t>
            </a:r>
            <a:r>
              <a:rPr lang="en-US" sz="2800" dirty="0"/>
              <a:t>.  Here     = 180.</a:t>
            </a:r>
          </a:p>
        </p:txBody>
      </p:sp>
      <p:sp>
        <p:nvSpPr>
          <p:cNvPr id="6" name="TextBox 5">
            <a:extLst>
              <a:ext uri="{FF2B5EF4-FFF2-40B4-BE49-F238E27FC236}">
                <a16:creationId xmlns:a16="http://schemas.microsoft.com/office/drawing/2014/main" id="{A2975D72-4DF7-A918-F255-BF55174937AF}"/>
              </a:ext>
            </a:extLst>
          </p:cNvPr>
          <p:cNvSpPr txBox="1"/>
          <p:nvPr/>
        </p:nvSpPr>
        <p:spPr>
          <a:xfrm>
            <a:off x="942106" y="6405194"/>
            <a:ext cx="5063694" cy="369332"/>
          </a:xfrm>
          <a:prstGeom prst="rect">
            <a:avLst/>
          </a:prstGeom>
          <a:noFill/>
        </p:spPr>
        <p:txBody>
          <a:bodyPr wrap="none" rtlCol="0">
            <a:spAutoFit/>
          </a:bodyPr>
          <a:lstStyle/>
          <a:p>
            <a:r>
              <a:rPr lang="en-US" baseline="30000" dirty="0">
                <a:effectLst/>
                <a:latin typeface="Times New Roman" panose="02020603050405020304" pitchFamily="18" charset="0"/>
                <a:cs typeface="Times New Roman" panose="02020603050405020304" pitchFamily="18" charset="0"/>
              </a:rPr>
              <a:t>1 </a:t>
            </a:r>
            <a:r>
              <a:rPr lang="en-US" dirty="0">
                <a:effectLst/>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Rahman &amp; </a:t>
            </a:r>
            <a:r>
              <a:rPr lang="en-US" dirty="0">
                <a:effectLst/>
                <a:latin typeface="Times New Roman" panose="02020603050405020304" pitchFamily="18" charset="0"/>
                <a:cs typeface="Times New Roman" panose="02020603050405020304" pitchFamily="18" charset="0"/>
              </a:rPr>
              <a:t>J.P. Schiffer</a:t>
            </a:r>
            <a:r>
              <a:rPr lang="en-US" dirty="0">
                <a:latin typeface="Times New Roman" panose="02020603050405020304" pitchFamily="18" charset="0"/>
                <a:cs typeface="Times New Roman" panose="02020603050405020304" pitchFamily="18" charset="0"/>
              </a:rPr>
              <a:t>, PRL 57[9], 1133 (1986)</a:t>
            </a:r>
            <a:endParaRPr lang="en-US" dirty="0"/>
          </a:p>
        </p:txBody>
      </p:sp>
      <p:pic>
        <p:nvPicPr>
          <p:cNvPr id="7" name="Picture 6">
            <a:extLst>
              <a:ext uri="{FF2B5EF4-FFF2-40B4-BE49-F238E27FC236}">
                <a16:creationId xmlns:a16="http://schemas.microsoft.com/office/drawing/2014/main" id="{2509C0BE-497C-7046-1F89-09C550AECAC4}"/>
              </a:ext>
            </a:extLst>
          </p:cNvPr>
          <p:cNvPicPr>
            <a:picLocks noChangeAspect="1"/>
          </p:cNvPicPr>
          <p:nvPr/>
        </p:nvPicPr>
        <p:blipFill>
          <a:blip r:embed="rId2"/>
          <a:stretch>
            <a:fillRect/>
          </a:stretch>
        </p:blipFill>
        <p:spPr>
          <a:xfrm>
            <a:off x="9565409" y="2924175"/>
            <a:ext cx="2260600" cy="3568700"/>
          </a:xfrm>
          <a:prstGeom prst="rect">
            <a:avLst/>
          </a:prstGeom>
        </p:spPr>
      </p:pic>
      <p:pic>
        <p:nvPicPr>
          <p:cNvPr id="8" name="Picture 7">
            <a:extLst>
              <a:ext uri="{FF2B5EF4-FFF2-40B4-BE49-F238E27FC236}">
                <a16:creationId xmlns:a16="http://schemas.microsoft.com/office/drawing/2014/main" id="{B656D760-BF56-C4CF-2519-47BCD30528B6}"/>
              </a:ext>
            </a:extLst>
          </p:cNvPr>
          <p:cNvPicPr>
            <a:picLocks noChangeAspect="1"/>
          </p:cNvPicPr>
          <p:nvPr/>
        </p:nvPicPr>
        <p:blipFill>
          <a:blip r:embed="rId3"/>
          <a:stretch>
            <a:fillRect/>
          </a:stretch>
        </p:blipFill>
        <p:spPr>
          <a:xfrm>
            <a:off x="4537895" y="4943289"/>
            <a:ext cx="4774139" cy="1095704"/>
          </a:xfrm>
          <a:prstGeom prst="rect">
            <a:avLst/>
          </a:prstGeom>
        </p:spPr>
      </p:pic>
      <p:pic>
        <p:nvPicPr>
          <p:cNvPr id="9" name="Picture 8">
            <a:extLst>
              <a:ext uri="{FF2B5EF4-FFF2-40B4-BE49-F238E27FC236}">
                <a16:creationId xmlns:a16="http://schemas.microsoft.com/office/drawing/2014/main" id="{D6B027B3-F254-97EB-38A1-DBD9E2645CEE}"/>
              </a:ext>
            </a:extLst>
          </p:cNvPr>
          <p:cNvPicPr>
            <a:picLocks noChangeAspect="1"/>
          </p:cNvPicPr>
          <p:nvPr/>
        </p:nvPicPr>
        <p:blipFill>
          <a:blip r:embed="rId4"/>
          <a:stretch>
            <a:fillRect/>
          </a:stretch>
        </p:blipFill>
        <p:spPr>
          <a:xfrm>
            <a:off x="6360218" y="3930850"/>
            <a:ext cx="436762" cy="436762"/>
          </a:xfrm>
          <a:prstGeom prst="rect">
            <a:avLst/>
          </a:prstGeom>
        </p:spPr>
      </p:pic>
    </p:spTree>
    <p:extLst>
      <p:ext uri="{BB962C8B-B14F-4D97-AF65-F5344CB8AC3E}">
        <p14:creationId xmlns:p14="http://schemas.microsoft.com/office/powerpoint/2010/main" val="381671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346E-DD29-8997-B3F2-E3776C038B59}"/>
              </a:ext>
            </a:extLst>
          </p:cNvPr>
          <p:cNvSpPr>
            <a:spLocks noGrp="1"/>
          </p:cNvSpPr>
          <p:nvPr>
            <p:ph type="title"/>
          </p:nvPr>
        </p:nvSpPr>
        <p:spPr>
          <a:xfrm>
            <a:off x="360218" y="778036"/>
            <a:ext cx="7027868" cy="789452"/>
          </a:xfrm>
          <a:solidFill>
            <a:schemeClr val="bg1"/>
          </a:solidFill>
        </p:spPr>
        <p:txBody>
          <a:bodyPr anchor="t">
            <a:noAutofit/>
          </a:bodyPr>
          <a:lstStyle/>
          <a:p>
            <a:r>
              <a:rPr lang="en-US" sz="3600" dirty="0"/>
              <a:t>… and succeeding with Experiments!</a:t>
            </a:r>
          </a:p>
        </p:txBody>
      </p:sp>
      <p:cxnSp>
        <p:nvCxnSpPr>
          <p:cNvPr id="9"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7E9C10-ACEA-9F47-B892-BDB02B004D43}"/>
              </a:ext>
            </a:extLst>
          </p:cNvPr>
          <p:cNvSpPr>
            <a:spLocks noGrp="1"/>
          </p:cNvSpPr>
          <p:nvPr>
            <p:ph idx="1"/>
          </p:nvPr>
        </p:nvSpPr>
        <p:spPr>
          <a:xfrm>
            <a:off x="360218" y="1415096"/>
            <a:ext cx="6594764" cy="3602935"/>
          </a:xfrm>
        </p:spPr>
        <p:txBody>
          <a:bodyPr>
            <a:normAutofit/>
          </a:bodyPr>
          <a:lstStyle/>
          <a:p>
            <a:r>
              <a:rPr lang="en-US" sz="2000" dirty="0"/>
              <a:t>Attempts to experimentally replicate the MD results started almost immediately, such as for example at the ASTRID ring at Aarhus and the TSR in Heidelberg; and designs for storage rings optimized for beam crystallization were also developed.</a:t>
            </a:r>
          </a:p>
          <a:p>
            <a:r>
              <a:rPr lang="en-US" sz="2000" dirty="0"/>
              <a:t>An example of such a proposed purpose-designed ring</a:t>
            </a:r>
            <a:r>
              <a:rPr lang="en-US" sz="2000" baseline="30000" dirty="0"/>
              <a:t>1</a:t>
            </a:r>
            <a:r>
              <a:rPr lang="en-US" sz="2000" dirty="0"/>
              <a:t> [CRYSTAL], is shown at right …</a:t>
            </a:r>
          </a:p>
          <a:p>
            <a:r>
              <a:rPr lang="en-US" sz="2000" dirty="0"/>
              <a:t>The first crystallization of (</a:t>
            </a:r>
            <a:r>
              <a:rPr lang="en-US" sz="2000" baseline="30000" dirty="0"/>
              <a:t>24</a:t>
            </a:r>
            <a:r>
              <a:rPr lang="en-US" sz="2000" dirty="0"/>
              <a:t>Mg</a:t>
            </a:r>
            <a:r>
              <a:rPr lang="en-US" sz="2000" baseline="30000" dirty="0"/>
              <a:t>+</a:t>
            </a:r>
            <a:r>
              <a:rPr lang="en-US" sz="2000" dirty="0"/>
              <a:t>) ions in storage rings was observed in a miniature (quadrupole) storage ring</a:t>
            </a:r>
            <a:r>
              <a:rPr lang="en-US" sz="2000" baseline="30000" dirty="0"/>
              <a:t>2</a:t>
            </a:r>
            <a:r>
              <a:rPr lang="en-US" sz="2000" dirty="0"/>
              <a:t>, also shown at right … data from that experiment is on the next slide!</a:t>
            </a:r>
          </a:p>
        </p:txBody>
      </p:sp>
      <p:sp>
        <p:nvSpPr>
          <p:cNvPr id="11" name="Rectangle 10">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44263A5-E265-B230-220C-A56394695A8D}"/>
              </a:ext>
            </a:extLst>
          </p:cNvPr>
          <p:cNvSpPr txBox="1"/>
          <p:nvPr/>
        </p:nvSpPr>
        <p:spPr>
          <a:xfrm>
            <a:off x="184199" y="5338828"/>
            <a:ext cx="7203886" cy="1477328"/>
          </a:xfrm>
          <a:prstGeom prst="rect">
            <a:avLst/>
          </a:prstGeom>
          <a:noFill/>
        </p:spPr>
        <p:txBody>
          <a:bodyPr wrap="square" rtlCol="0">
            <a:spAutoFit/>
          </a:bodyPr>
          <a:lstStyle/>
          <a:p>
            <a:r>
              <a:rPr lang="en-US" baseline="30000"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Tecchio</a:t>
            </a:r>
            <a:r>
              <a:rPr lang="en-US" dirty="0">
                <a:latin typeface="Times New Roman" panose="02020603050405020304" pitchFamily="18" charset="0"/>
                <a:cs typeface="Times New Roman" panose="02020603050405020304" pitchFamily="18" charset="0"/>
              </a:rPr>
              <a:t> et al. (1997),</a:t>
            </a:r>
          </a:p>
          <a:p>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2"/>
              </a:rPr>
              <a:t>https://www.researchgate.net/publications/238765343</a:t>
            </a:r>
            <a:r>
              <a:rPr lang="en-US" dirty="0">
                <a:latin typeface="Times New Roman" panose="02020603050405020304" pitchFamily="18" charset="0"/>
                <a:cs typeface="Times New Roman" panose="02020603050405020304" pitchFamily="18" charset="0"/>
              </a:rPr>
              <a:t>;  see also </a:t>
            </a:r>
            <a:r>
              <a:rPr lang="en-US" dirty="0" err="1">
                <a:latin typeface="Times New Roman" panose="02020603050405020304" pitchFamily="18" charset="0"/>
                <a:cs typeface="Times New Roman" panose="02020603050405020304" pitchFamily="18" charset="0"/>
              </a:rPr>
              <a:t>Tecchio</a:t>
            </a:r>
            <a:r>
              <a:rPr lang="en-US" dirty="0">
                <a:latin typeface="Times New Roman" panose="02020603050405020304" pitchFamily="18" charset="0"/>
                <a:cs typeface="Times New Roman" panose="02020603050405020304" pitchFamily="18" charset="0"/>
              </a:rPr>
              <a:t> et</a:t>
            </a:r>
          </a:p>
          <a:p>
            <a:r>
              <a:rPr lang="en-US" dirty="0">
                <a:latin typeface="Times New Roman" panose="02020603050405020304" pitchFamily="18" charset="0"/>
                <a:cs typeface="Times New Roman" panose="02020603050405020304" pitchFamily="18" charset="0"/>
              </a:rPr>
              <a:t>  al., LNL-INFN (REP) 97/95</a:t>
            </a:r>
          </a:p>
          <a:p>
            <a:r>
              <a:rPr lang="en-US" baseline="30000"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I. </a:t>
            </a:r>
            <a:r>
              <a:rPr lang="en-US" dirty="0" err="1">
                <a:latin typeface="Times New Roman" panose="02020603050405020304" pitchFamily="18" charset="0"/>
                <a:cs typeface="Times New Roman" panose="02020603050405020304" pitchFamily="18" charset="0"/>
              </a:rPr>
              <a:t>Waki</a:t>
            </a:r>
            <a:r>
              <a:rPr lang="en-US" dirty="0">
                <a:latin typeface="Times New Roman" panose="02020603050405020304" pitchFamily="18" charset="0"/>
                <a:cs typeface="Times New Roman" panose="02020603050405020304" pitchFamily="18" charset="0"/>
              </a:rPr>
              <a:t> et al. PRL 68, 2007 (1992); G. </a:t>
            </a:r>
            <a:r>
              <a:rPr lang="en-US" dirty="0" err="1">
                <a:latin typeface="Times New Roman" panose="02020603050405020304" pitchFamily="18" charset="0"/>
                <a:cs typeface="Times New Roman" panose="02020603050405020304" pitchFamily="18" charset="0"/>
              </a:rPr>
              <a:t>Birkl</a:t>
            </a:r>
            <a:r>
              <a:rPr lang="en-US" dirty="0">
                <a:latin typeface="Times New Roman" panose="02020603050405020304" pitchFamily="18" charset="0"/>
                <a:cs typeface="Times New Roman" panose="02020603050405020304" pitchFamily="18" charset="0"/>
              </a:rPr>
              <a:t>, S. </a:t>
            </a:r>
            <a:r>
              <a:rPr lang="en-US" dirty="0" err="1">
                <a:latin typeface="Times New Roman" panose="02020603050405020304" pitchFamily="18" charset="0"/>
                <a:cs typeface="Times New Roman" panose="02020603050405020304" pitchFamily="18" charset="0"/>
              </a:rPr>
              <a:t>Kassner</a:t>
            </a:r>
            <a:r>
              <a:rPr lang="en-US" dirty="0">
                <a:latin typeface="Times New Roman" panose="02020603050405020304" pitchFamily="18" charset="0"/>
                <a:cs typeface="Times New Roman" panose="02020603050405020304" pitchFamily="18" charset="0"/>
              </a:rPr>
              <a:t> &amp; H. Walther,</a:t>
            </a:r>
          </a:p>
          <a:p>
            <a:r>
              <a:rPr lang="en-US" dirty="0">
                <a:latin typeface="Times New Roman" panose="02020603050405020304" pitchFamily="18" charset="0"/>
                <a:cs typeface="Times New Roman" panose="02020603050405020304" pitchFamily="18" charset="0"/>
              </a:rPr>
              <a:t>  Nature 357, 310 (1992)</a:t>
            </a:r>
            <a:endParaRPr lang="en-US" dirty="0"/>
          </a:p>
        </p:txBody>
      </p:sp>
      <p:sp>
        <p:nvSpPr>
          <p:cNvPr id="6" name="TextBox 5">
            <a:extLst>
              <a:ext uri="{FF2B5EF4-FFF2-40B4-BE49-F238E27FC236}">
                <a16:creationId xmlns:a16="http://schemas.microsoft.com/office/drawing/2014/main" id="{062A36BD-33E2-6EDF-1523-3BCEB2E57B9F}"/>
              </a:ext>
            </a:extLst>
          </p:cNvPr>
          <p:cNvSpPr txBox="1"/>
          <p:nvPr/>
        </p:nvSpPr>
        <p:spPr>
          <a:xfrm>
            <a:off x="775855" y="540332"/>
            <a:ext cx="914400" cy="3693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8A071757-EE81-FAED-C909-1F14C3570DEB}"/>
              </a:ext>
            </a:extLst>
          </p:cNvPr>
          <p:cNvPicPr>
            <a:picLocks noChangeAspect="1"/>
          </p:cNvPicPr>
          <p:nvPr/>
        </p:nvPicPr>
        <p:blipFill>
          <a:blip r:embed="rId3"/>
          <a:stretch>
            <a:fillRect/>
          </a:stretch>
        </p:blipFill>
        <p:spPr>
          <a:xfrm>
            <a:off x="8315951" y="540332"/>
            <a:ext cx="3038772" cy="3436248"/>
          </a:xfrm>
          <a:prstGeom prst="rect">
            <a:avLst/>
          </a:prstGeom>
        </p:spPr>
      </p:pic>
      <p:pic>
        <p:nvPicPr>
          <p:cNvPr id="8" name="Picture 7">
            <a:extLst>
              <a:ext uri="{FF2B5EF4-FFF2-40B4-BE49-F238E27FC236}">
                <a16:creationId xmlns:a16="http://schemas.microsoft.com/office/drawing/2014/main" id="{06D14ED7-1F20-6A05-D9E1-EE794A7CEA9C}"/>
              </a:ext>
            </a:extLst>
          </p:cNvPr>
          <p:cNvPicPr>
            <a:picLocks noChangeAspect="1"/>
          </p:cNvPicPr>
          <p:nvPr/>
        </p:nvPicPr>
        <p:blipFill>
          <a:blip r:embed="rId4"/>
          <a:stretch>
            <a:fillRect/>
          </a:stretch>
        </p:blipFill>
        <p:spPr>
          <a:xfrm>
            <a:off x="8227942" y="4350490"/>
            <a:ext cx="3124200" cy="2133600"/>
          </a:xfrm>
          <a:prstGeom prst="rect">
            <a:avLst/>
          </a:prstGeom>
        </p:spPr>
      </p:pic>
    </p:spTree>
    <p:extLst>
      <p:ext uri="{BB962C8B-B14F-4D97-AF65-F5344CB8AC3E}">
        <p14:creationId xmlns:p14="http://schemas.microsoft.com/office/powerpoint/2010/main" val="400421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3313F-EA2E-BB38-854B-EE32ECC28485}"/>
              </a:ext>
            </a:extLst>
          </p:cNvPr>
          <p:cNvSpPr>
            <a:spLocks noGrp="1"/>
          </p:cNvSpPr>
          <p:nvPr>
            <p:ph type="title"/>
          </p:nvPr>
        </p:nvSpPr>
        <p:spPr/>
        <p:txBody>
          <a:bodyPr/>
          <a:lstStyle/>
          <a:p>
            <a:r>
              <a:rPr lang="en-US" dirty="0"/>
              <a:t>Here’s data from </a:t>
            </a:r>
            <a:r>
              <a:rPr lang="en-US" dirty="0" err="1"/>
              <a:t>Birkl</a:t>
            </a:r>
            <a:r>
              <a:rPr lang="en-US" dirty="0"/>
              <a:t> et al. (1992) …</a:t>
            </a:r>
          </a:p>
        </p:txBody>
      </p:sp>
      <p:pic>
        <p:nvPicPr>
          <p:cNvPr id="5" name="Picture 4">
            <a:extLst>
              <a:ext uri="{FF2B5EF4-FFF2-40B4-BE49-F238E27FC236}">
                <a16:creationId xmlns:a16="http://schemas.microsoft.com/office/drawing/2014/main" id="{68C16612-7EB5-244C-2F10-45A0CF84925F}"/>
              </a:ext>
            </a:extLst>
          </p:cNvPr>
          <p:cNvPicPr>
            <a:picLocks noChangeAspect="1"/>
          </p:cNvPicPr>
          <p:nvPr/>
        </p:nvPicPr>
        <p:blipFill>
          <a:blip r:embed="rId2"/>
          <a:stretch>
            <a:fillRect/>
          </a:stretch>
        </p:blipFill>
        <p:spPr>
          <a:xfrm>
            <a:off x="533199" y="1690688"/>
            <a:ext cx="11441684" cy="5314563"/>
          </a:xfrm>
          <a:prstGeom prst="rect">
            <a:avLst/>
          </a:prstGeom>
        </p:spPr>
      </p:pic>
    </p:spTree>
    <p:extLst>
      <p:ext uri="{BB962C8B-B14F-4D97-AF65-F5344CB8AC3E}">
        <p14:creationId xmlns:p14="http://schemas.microsoft.com/office/powerpoint/2010/main" val="190652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CE419-9A19-0123-4CA5-205D77A99552}"/>
              </a:ext>
            </a:extLst>
          </p:cNvPr>
          <p:cNvSpPr>
            <a:spLocks noGrp="1"/>
          </p:cNvSpPr>
          <p:nvPr>
            <p:ph type="title"/>
          </p:nvPr>
        </p:nvSpPr>
        <p:spPr/>
        <p:txBody>
          <a:bodyPr/>
          <a:lstStyle/>
          <a:p>
            <a:r>
              <a:rPr lang="en-US" dirty="0"/>
              <a:t>Why might this be such a big deal?</a:t>
            </a:r>
          </a:p>
        </p:txBody>
      </p:sp>
      <p:sp>
        <p:nvSpPr>
          <p:cNvPr id="3" name="Content Placeholder 2">
            <a:extLst>
              <a:ext uri="{FF2B5EF4-FFF2-40B4-BE49-F238E27FC236}">
                <a16:creationId xmlns:a16="http://schemas.microsoft.com/office/drawing/2014/main" id="{BC0DD939-E1A4-49E6-76AE-48364836DAB0}"/>
              </a:ext>
            </a:extLst>
          </p:cNvPr>
          <p:cNvSpPr>
            <a:spLocks noGrp="1"/>
          </p:cNvSpPr>
          <p:nvPr>
            <p:ph idx="1"/>
          </p:nvPr>
        </p:nvSpPr>
        <p:spPr/>
        <p:txBody>
          <a:bodyPr/>
          <a:lstStyle/>
          <a:p>
            <a:r>
              <a:rPr lang="en-US" dirty="0"/>
              <a:t>These crystalline beam structures are strongly coupled plasmas, and the dynamics of such complex, highly nonlinear, systems are intrinsically interesting …</a:t>
            </a:r>
          </a:p>
          <a:p>
            <a:r>
              <a:rPr lang="en-US" dirty="0"/>
              <a:t>The very low beam emittance of crystalline beams whose lattice structures can be positioned with micron precision can lead to beam luminosities exceeding that of current (thermal) ion beams by orders of magnitude!</a:t>
            </a:r>
          </a:p>
          <a:p>
            <a:pPr lvl="1"/>
            <a:r>
              <a:rPr lang="en-US" dirty="0"/>
              <a:t>Could this be exploited in colliding beams experiments?</a:t>
            </a:r>
          </a:p>
        </p:txBody>
      </p:sp>
    </p:spTree>
    <p:extLst>
      <p:ext uri="{BB962C8B-B14F-4D97-AF65-F5344CB8AC3E}">
        <p14:creationId xmlns:p14="http://schemas.microsoft.com/office/powerpoint/2010/main" val="1632688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988</Words>
  <Application>Microsoft Macintosh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John Schiffer: Crystallizing Ion Beams</vt:lpstr>
      <vt:lpstr>Why this topic?</vt:lpstr>
      <vt:lpstr>But John also had a much more personal impact …</vt:lpstr>
      <vt:lpstr>Now, returning to the science: Some background …</vt:lpstr>
      <vt:lpstr>The essential physics …</vt:lpstr>
      <vt:lpstr>Starting with Theory …</vt:lpstr>
      <vt:lpstr>… and succeeding with Experiments!</vt:lpstr>
      <vt:lpstr>Here’s data from Birkl et al. (1992) …</vt:lpstr>
      <vt:lpstr>Why might this be such a big deal?</vt:lpstr>
      <vt:lpstr>Questions?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Rosner</dc:creator>
  <cp:lastModifiedBy>Robert Rosner</cp:lastModifiedBy>
  <cp:revision>15</cp:revision>
  <dcterms:created xsi:type="dcterms:W3CDTF">2023-07-09T20:31:14Z</dcterms:created>
  <dcterms:modified xsi:type="dcterms:W3CDTF">2023-07-10T21:13:01Z</dcterms:modified>
</cp:coreProperties>
</file>