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9" r:id="rId4"/>
    <p:sldId id="312" r:id="rId5"/>
    <p:sldId id="262" r:id="rId6"/>
    <p:sldId id="271" r:id="rId7"/>
    <p:sldId id="310" r:id="rId8"/>
    <p:sldId id="263" r:id="rId9"/>
    <p:sldId id="258" r:id="rId10"/>
    <p:sldId id="274" r:id="rId11"/>
    <p:sldId id="276" r:id="rId12"/>
    <p:sldId id="273" r:id="rId13"/>
    <p:sldId id="307" r:id="rId14"/>
    <p:sldId id="277" r:id="rId15"/>
    <p:sldId id="270" r:id="rId16"/>
    <p:sldId id="280" r:id="rId17"/>
    <p:sldId id="281" r:id="rId18"/>
    <p:sldId id="279" r:id="rId19"/>
    <p:sldId id="284" r:id="rId20"/>
    <p:sldId id="282" r:id="rId21"/>
    <p:sldId id="283" r:id="rId22"/>
    <p:sldId id="285" r:id="rId23"/>
    <p:sldId id="290" r:id="rId24"/>
    <p:sldId id="305" r:id="rId25"/>
    <p:sldId id="286" r:id="rId26"/>
    <p:sldId id="289" r:id="rId27"/>
    <p:sldId id="296" r:id="rId28"/>
    <p:sldId id="297" r:id="rId29"/>
    <p:sldId id="298" r:id="rId30"/>
    <p:sldId id="299" r:id="rId31"/>
    <p:sldId id="300" r:id="rId32"/>
    <p:sldId id="301" r:id="rId33"/>
    <p:sldId id="287" r:id="rId34"/>
    <p:sldId id="302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A7FE5-7F0D-4E0D-88D3-82B8B799181B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E888A-F9E8-4BDA-8BEF-E9376ED10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44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038C86-D527-4F19-94B9-8E3936D87938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013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54" indent="-2857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52" indent="-22857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93" indent="-22857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33" indent="-22857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74" indent="-228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415" indent="-228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56" indent="-228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96" indent="-228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A2E227-8A18-400F-BE23-7F1C4E0B2022}" type="slidenum">
              <a:rPr lang="en-US" smtClean="0"/>
              <a:pPr eaLnBrk="1" hangingPunct="1"/>
              <a:t>22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20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68" indent="-29114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66" indent="-23291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393" indent="-23291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19" indent="-23291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45" indent="-2329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872" indent="-2329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699" indent="-2329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524" indent="-2329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18D710-7DE7-43B6-9A77-1DE723656338}" type="slidenum">
              <a:rPr lang="en-US" smtClean="0"/>
              <a:pPr eaLnBrk="1" hangingPunct="1"/>
              <a:t>23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54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5E206E-F74F-4CEA-B33C-038E8FABE8D4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B2354E3-684F-4716-96DF-347BD3ED3907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7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3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52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5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9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87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5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2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38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82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B587F-2588-4A57-AEB7-4BF4AF280A71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C3804-F402-4EBB-BB6A-022CEB74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9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emf"/><Relationship Id="rId4" Type="http://schemas.openxmlformats.org/officeDocument/2006/relationships/image" Target="../media/image8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jpe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21381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Science with Solenoidal Spectrometers: Past, Present and Future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935" y="2213813"/>
            <a:ext cx="9144000" cy="1655762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30+ years of adventures with John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405" y="2847372"/>
            <a:ext cx="6065134" cy="4010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973" y="2768069"/>
            <a:ext cx="2817629" cy="408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21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apex positron sing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0" y="647356"/>
            <a:ext cx="4943474" cy="53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>
          <a:xfrm>
            <a:off x="-9524" y="19051"/>
            <a:ext cx="10515600" cy="828847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Positrons alone – lots of counts, no peaks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723" y="847898"/>
            <a:ext cx="4970995" cy="4877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80" r="4460" b="54182"/>
          <a:stretch/>
        </p:blipFill>
        <p:spPr>
          <a:xfrm>
            <a:off x="3690851" y="5680507"/>
            <a:ext cx="8512227" cy="1135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7023" y="714776"/>
            <a:ext cx="223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expected signals</a:t>
            </a:r>
          </a:p>
        </p:txBody>
      </p:sp>
    </p:spTree>
    <p:extLst>
      <p:ext uri="{BB962C8B-B14F-4D97-AF65-F5344CB8AC3E}">
        <p14:creationId xmlns:p14="http://schemas.microsoft.com/office/powerpoint/2010/main" val="2892977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364" y="110684"/>
            <a:ext cx="4955184" cy="6630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30" t="4370" r="130" b="48512"/>
          <a:stretch/>
        </p:blipFill>
        <p:spPr>
          <a:xfrm>
            <a:off x="226377" y="1419059"/>
            <a:ext cx="6375541" cy="896196"/>
          </a:xfrm>
          <a:prstGeom prst="rect">
            <a:avLst/>
          </a:prstGeom>
        </p:spPr>
      </p:pic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7057506" cy="130238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6600CC"/>
                </a:solidFill>
                <a:latin typeface="Comic Sans MS" panose="030F0702030302020204" pitchFamily="66" charset="0"/>
              </a:rPr>
              <a:t>Positrons and electrons: still lots of counts and still no peaks</a:t>
            </a:r>
            <a:endParaRPr lang="en-US" altLang="en-US" sz="36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4621" r="17172" b="14788"/>
          <a:stretch/>
        </p:blipFill>
        <p:spPr bwMode="auto">
          <a:xfrm>
            <a:off x="588213" y="2419005"/>
            <a:ext cx="4962525" cy="415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31589" y="2315256"/>
            <a:ext cx="13210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John’s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627481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54050"/>
          </a:xfrm>
        </p:spPr>
        <p:txBody>
          <a:bodyPr/>
          <a:lstStyle/>
          <a:p>
            <a:r>
              <a:rPr lang="en-US" altLang="en-US" sz="4000" dirty="0">
                <a:solidFill>
                  <a:srgbClr val="6600FF"/>
                </a:solidFill>
                <a:latin typeface="Comic Sans MS" panose="030F0702030302020204" pitchFamily="66" charset="0"/>
              </a:rPr>
              <a:t>Goals of APEX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506" y="1019176"/>
            <a:ext cx="10515600" cy="4351338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Confirmation of "the effect"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>
                <a:solidFill>
                  <a:srgbClr val="FF3399"/>
                </a:solidFill>
                <a:latin typeface="Comic Sans MS" panose="030F0702030302020204" pitchFamily="66" charset="0"/>
              </a:rPr>
              <a:t>Better Statistics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>
                <a:solidFill>
                  <a:srgbClr val="6600FF"/>
                </a:solidFill>
                <a:latin typeface="Comic Sans MS" panose="030F0702030302020204" pitchFamily="66" charset="0"/>
              </a:rPr>
              <a:t>Systematic Studies - Peaks as a function of: you name it!</a:t>
            </a:r>
          </a:p>
          <a:p>
            <a:pPr marL="990600" lvl="1" indent="-533400">
              <a:buNone/>
            </a:pPr>
            <a:r>
              <a:rPr lang="en-US" altLang="en-US" sz="3200" dirty="0">
                <a:solidFill>
                  <a:srgbClr val="6600FF"/>
                </a:solidFill>
                <a:latin typeface="Comic Sans MS" panose="030F0702030302020204" pitchFamily="66" charset="0"/>
              </a:rPr>
              <a:t>- </a:t>
            </a:r>
            <a:r>
              <a:rPr lang="en-US" altLang="en-US" sz="3200" dirty="0" err="1">
                <a:solidFill>
                  <a:srgbClr val="6600FF"/>
                </a:solidFill>
                <a:latin typeface="Comic Sans MS" panose="030F0702030302020204" pitchFamily="66" charset="0"/>
              </a:rPr>
              <a:t>d</a:t>
            </a:r>
            <a:r>
              <a:rPr lang="en-US" altLang="en-US" sz="3200" baseline="30000" dirty="0" err="1">
                <a:solidFill>
                  <a:srgbClr val="6600FF"/>
                </a:solidFill>
                <a:latin typeface="Comic Sans MS" panose="030F0702030302020204" pitchFamily="66" charset="0"/>
              </a:rPr>
              <a:t>N</a:t>
            </a:r>
            <a:r>
              <a:rPr lang="en-US" altLang="en-US" sz="3200" dirty="0" err="1">
                <a:solidFill>
                  <a:srgbClr val="6600FF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3200" dirty="0">
                <a:solidFill>
                  <a:srgbClr val="6600FF"/>
                </a:solidFill>
                <a:latin typeface="Comic Sans MS" panose="030F0702030302020204" pitchFamily="66" charset="0"/>
              </a:rPr>
              <a:t>/d(everything)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>
                <a:solidFill>
                  <a:srgbClr val="0099FF"/>
                </a:solidFill>
                <a:latin typeface="Comic Sans MS" panose="030F0702030302020204" pitchFamily="66" charset="0"/>
              </a:rPr>
              <a:t>A Final Answer to the problem…</a:t>
            </a:r>
          </a:p>
          <a:p>
            <a:pPr marL="609600" indent="-609600"/>
            <a:endParaRPr lang="en-US" altLang="en-US" dirty="0">
              <a:solidFill>
                <a:srgbClr val="0099FF"/>
              </a:solidFill>
              <a:latin typeface="Comic Sans MS" panose="030F0702030302020204" pitchFamily="66" charset="0"/>
            </a:endParaRPr>
          </a:p>
          <a:p>
            <a:pPr marL="609600" indent="-609600"/>
            <a:r>
              <a:rPr lang="en-US" altLang="en-US" dirty="0">
                <a:solidFill>
                  <a:srgbClr val="6600CC"/>
                </a:solidFill>
                <a:latin typeface="Comic Sans MS" panose="030F0702030302020204" pitchFamily="66" charset="0"/>
              </a:rPr>
              <a:t>We never got past #1…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2934" y="4585684"/>
            <a:ext cx="89061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 October 1995, the APEX physicists were the first to publish their results, in 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PRL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They had been unable to reproduce the GSI peaks. As Argonne's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Schiffer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puts it,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"We found absolutely no sign of the [peaks] that had been reported before."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827" y="6155344"/>
            <a:ext cx="297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Taubes</a:t>
            </a:r>
            <a:r>
              <a:rPr lang="en-US" dirty="0"/>
              <a:t>, Science </a:t>
            </a:r>
            <a:r>
              <a:rPr lang="en-US" b="1" dirty="0"/>
              <a:t>257</a:t>
            </a:r>
            <a:r>
              <a:rPr lang="en-US" dirty="0"/>
              <a:t> (1997)</a:t>
            </a:r>
          </a:p>
        </p:txBody>
      </p:sp>
      <p:sp>
        <p:nvSpPr>
          <p:cNvPr id="2" name="Rectangle 1"/>
          <p:cNvSpPr/>
          <p:nvPr/>
        </p:nvSpPr>
        <p:spPr>
          <a:xfrm>
            <a:off x="6442364" y="7639"/>
            <a:ext cx="5749636" cy="175432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“Some of the original discoverers, needless to say, are not happy…”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“Yale physicist Allan Bromley, president-elect of the APS and a former White House science adviser, describes the dispute simply as ‘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very difficult and unpleasant business. No question about it.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’" </a:t>
            </a:r>
          </a:p>
        </p:txBody>
      </p:sp>
    </p:spTree>
    <p:extLst>
      <p:ext uri="{BB962C8B-B14F-4D97-AF65-F5344CB8AC3E}">
        <p14:creationId xmlns:p14="http://schemas.microsoft.com/office/powerpoint/2010/main" val="28558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838199" y="32617"/>
            <a:ext cx="10990812" cy="1325563"/>
          </a:xfrm>
        </p:spPr>
        <p:txBody>
          <a:bodyPr/>
          <a:lstStyle/>
          <a:p>
            <a:r>
              <a:rPr lang="en-US" altLang="en-US" sz="3600" dirty="0">
                <a:solidFill>
                  <a:srgbClr val="6600FF"/>
                </a:solidFill>
                <a:latin typeface="Comic Sans MS" panose="030F0702030302020204" pitchFamily="66" charset="0"/>
              </a:rPr>
              <a:t>GSI Simultaneously surrenders and claims victory!</a:t>
            </a:r>
          </a:p>
        </p:txBody>
      </p:sp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9053513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3870326" y="6059489"/>
            <a:ext cx="35253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(1995 GSI Progress Report)</a:t>
            </a:r>
          </a:p>
        </p:txBody>
      </p:sp>
    </p:spTree>
    <p:extLst>
      <p:ext uri="{BB962C8B-B14F-4D97-AF65-F5344CB8AC3E}">
        <p14:creationId xmlns:p14="http://schemas.microsoft.com/office/powerpoint/2010/main" val="490998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0e5ac1fd-9dd8-4c97-810f-2cd7c5b97d99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10844" y="857252"/>
            <a:ext cx="6857998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5868093" cy="1741202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2.  “</a:t>
            </a:r>
            <a:r>
              <a:rPr lang="en-US" dirty="0">
                <a:solidFill>
                  <a:srgbClr val="FF0000"/>
                </a:solidFill>
              </a:rPr>
              <a:t>I don’t know John, that sounds a little crazy…</a:t>
            </a:r>
            <a:r>
              <a:rPr lang="en-US" dirty="0"/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5211" y="1542012"/>
            <a:ext cx="397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conversation took place somewhere</a:t>
            </a:r>
          </a:p>
          <a:p>
            <a:r>
              <a:rPr lang="en-US" dirty="0"/>
              <a:t>around here…</a:t>
            </a:r>
          </a:p>
        </p:txBody>
      </p:sp>
    </p:spTree>
    <p:extLst>
      <p:ext uri="{BB962C8B-B14F-4D97-AF65-F5344CB8AC3E}">
        <p14:creationId xmlns:p14="http://schemas.microsoft.com/office/powerpoint/2010/main" val="2373080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7478" b="13737"/>
          <a:stretch/>
        </p:blipFill>
        <p:spPr>
          <a:xfrm>
            <a:off x="1594" y="598516"/>
            <a:ext cx="5494677" cy="45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" y="-4445"/>
            <a:ext cx="7281257" cy="553085"/>
          </a:xfrm>
          <a:ln w="28575"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Something that would become RIA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0" y="4083137"/>
            <a:ext cx="10720686" cy="257236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719407" y="4837933"/>
            <a:ext cx="1488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Why?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294" t="217" r="2010" b="-217"/>
          <a:stretch/>
        </p:blipFill>
        <p:spPr>
          <a:xfrm>
            <a:off x="9809847" y="665894"/>
            <a:ext cx="2364006" cy="383122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35" y="1044016"/>
            <a:ext cx="9218454" cy="30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34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72" y="94731"/>
            <a:ext cx="2429788" cy="532650"/>
          </a:xfrm>
          <a:ln w="28575"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Why? #1: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2" y="834308"/>
            <a:ext cx="4583337" cy="260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1094724"/>
            <a:ext cx="8741006" cy="2476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105" r="4661"/>
          <a:stretch/>
        </p:blipFill>
        <p:spPr>
          <a:xfrm>
            <a:off x="8653550" y="57380"/>
            <a:ext cx="3383280" cy="6772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991" t="3636"/>
          <a:stretch/>
        </p:blipFill>
        <p:spPr>
          <a:xfrm>
            <a:off x="4172990" y="3017522"/>
            <a:ext cx="4701020" cy="3565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9" y="5731426"/>
            <a:ext cx="4255611" cy="6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32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t="3947" r="9782"/>
          <a:stretch>
            <a:fillRect/>
          </a:stretch>
        </p:blipFill>
        <p:spPr bwMode="auto">
          <a:xfrm>
            <a:off x="191193" y="2260542"/>
            <a:ext cx="4078010" cy="383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t="5864" r="14568"/>
          <a:stretch>
            <a:fillRect/>
          </a:stretch>
        </p:blipFill>
        <p:spPr bwMode="auto">
          <a:xfrm>
            <a:off x="8132269" y="2260542"/>
            <a:ext cx="3624699" cy="433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r="9869"/>
          <a:stretch>
            <a:fillRect/>
          </a:stretch>
        </p:blipFill>
        <p:spPr bwMode="auto">
          <a:xfrm>
            <a:off x="4686823" y="2539481"/>
            <a:ext cx="27432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596" y="0"/>
            <a:ext cx="9463002" cy="214120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739833" cy="68164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2074675976"/>
      </p:ext>
    </p:extLst>
  </p:cSld>
  <p:clrMapOvr>
    <a:masterClrMapping/>
  </p:clrMapOvr>
  <p:transition advTm="16328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286000" y="457200"/>
            <a:ext cx="7696200" cy="2438400"/>
          </a:xfrm>
        </p:spPr>
        <p:txBody>
          <a:bodyPr anchor="ctr"/>
          <a:lstStyle/>
          <a:p>
            <a:pPr eaLnBrk="1" hangingPunct="1"/>
            <a:r>
              <a:rPr lang="en-US" altLang="en-US" sz="3600" b="1">
                <a:solidFill>
                  <a:srgbClr val="D60093"/>
                </a:solidFill>
                <a:latin typeface="Comic Sans MS" panose="030F0702030302020204" pitchFamily="66" charset="0"/>
              </a:rPr>
              <a:t>What do we need to Establish the Single-Particle Structure of  Exotic (Neutron-Rich) Nuclei</a:t>
            </a:r>
            <a:br>
              <a:rPr lang="en-US" altLang="en-US" sz="3600">
                <a:solidFill>
                  <a:srgbClr val="D60093"/>
                </a:solidFill>
                <a:latin typeface="Comic Sans MS" panose="030F0702030302020204" pitchFamily="66" charset="0"/>
              </a:rPr>
            </a:br>
            <a:endParaRPr lang="en-US" altLang="en-US" sz="360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124200"/>
            <a:ext cx="6400800" cy="2667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  <a:latin typeface="Comic Sans MS" panose="030F0702030302020204" pitchFamily="66" charset="0"/>
              </a:rPr>
              <a:t>John </a:t>
            </a:r>
            <a:r>
              <a:rPr lang="en-US" altLang="en-US" sz="20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Schiffer</a:t>
            </a:r>
            <a:endParaRPr lang="en-US" altLang="en-US" sz="20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  <a:latin typeface="Comic Sans MS" panose="030F0702030302020204" pitchFamily="66" charset="0"/>
              </a:rPr>
              <a:t>Argonne Nat’l. Lab</a:t>
            </a:r>
            <a:endParaRPr lang="en-US" altLang="en-US" sz="20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  <a:latin typeface="Comic Sans MS" panose="030F0702030302020204" pitchFamily="66" charset="0"/>
              </a:rPr>
              <a:t>&amp;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  <a:latin typeface="Comic Sans MS" panose="030F0702030302020204" pitchFamily="66" charset="0"/>
              </a:rPr>
              <a:t>Alan Wuosmaa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  <a:latin typeface="Comic Sans MS" panose="030F0702030302020204" pitchFamily="66" charset="0"/>
              </a:rPr>
              <a:t>Western Michigan University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RIA Equipment Workshop</a:t>
            </a:r>
            <a:endParaRPr lang="en-US" alt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ORNL  March 19, 2003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53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7031"/>
          <a:stretch>
            <a:fillRect/>
          </a:stretch>
        </p:blipFill>
        <p:spPr bwMode="auto">
          <a:xfrm>
            <a:off x="1752600" y="1143000"/>
            <a:ext cx="8534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omic Sans MS" panose="030F0702030302020204" pitchFamily="66" charset="0"/>
              </a:rPr>
              <a:t>d(</a:t>
            </a:r>
            <a:r>
              <a:rPr lang="en-US" altLang="en-US" sz="3600" baseline="30000">
                <a:latin typeface="Comic Sans MS" panose="030F0702030302020204" pitchFamily="66" charset="0"/>
              </a:rPr>
              <a:t>132</a:t>
            </a:r>
            <a:r>
              <a:rPr lang="en-US" altLang="en-US" sz="3600">
                <a:latin typeface="Comic Sans MS" panose="030F0702030302020204" pitchFamily="66" charset="0"/>
              </a:rPr>
              <a:t>Sn,p) kinematics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153" y="6158345"/>
            <a:ext cx="3297382" cy="6996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2000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RIA Equipment Workshop</a:t>
            </a:r>
            <a:endParaRPr lang="en-US" alt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ORNL  March 19, 2003</a:t>
            </a:r>
          </a:p>
          <a:p>
            <a:pPr>
              <a:lnSpc>
                <a:spcPct val="80000"/>
              </a:lnSpc>
            </a:pPr>
            <a:endParaRPr lang="en-US" alt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41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28"/>
            <a:ext cx="10515600" cy="626745"/>
          </a:xfrm>
          <a:ln w="28575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Chapter 1. “Strange and wonderful physics”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66" r="6443"/>
          <a:stretch/>
        </p:blipFill>
        <p:spPr>
          <a:xfrm>
            <a:off x="33250" y="733783"/>
            <a:ext cx="8146474" cy="2963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11" y="3051051"/>
            <a:ext cx="4934989" cy="3804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7086" y="930864"/>
            <a:ext cx="315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Scientific American </a:t>
            </a:r>
            <a:r>
              <a:rPr lang="en-US" b="1" dirty="0"/>
              <a:t>241</a:t>
            </a:r>
            <a:r>
              <a:rPr lang="en-US" dirty="0"/>
              <a:t>(6) 1979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74131" y="3051051"/>
            <a:ext cx="25178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Physics Today </a:t>
            </a:r>
            <a:r>
              <a:rPr lang="en-US" b="1" dirty="0"/>
              <a:t>35</a:t>
            </a:r>
            <a:r>
              <a:rPr lang="en-US" dirty="0"/>
              <a:t>(8) 1982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0689" y="4085703"/>
            <a:ext cx="6934199" cy="1103219"/>
            <a:chOff x="178031" y="4012932"/>
            <a:chExt cx="6934199" cy="1103219"/>
          </a:xfrm>
        </p:grpSpPr>
        <p:sp>
          <p:nvSpPr>
            <p:cNvPr id="5" name="Rectangle 4"/>
            <p:cNvSpPr/>
            <p:nvPr/>
          </p:nvSpPr>
          <p:spPr>
            <a:xfrm>
              <a:off x="178031" y="4012932"/>
              <a:ext cx="693419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333333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“what Argonne physicist John </a:t>
              </a:r>
              <a:r>
                <a:rPr lang="en-US" sz="2400" dirty="0" err="1">
                  <a:solidFill>
                    <a:srgbClr val="333333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Schiffer</a:t>
              </a:r>
              <a:r>
                <a:rPr lang="en-US" sz="2400" dirty="0">
                  <a:solidFill>
                    <a:srgbClr val="333333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calls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‘strange and wonderful physics.’</a:t>
              </a:r>
              <a:r>
                <a:rPr lang="en-US" sz="2400" dirty="0">
                  <a:solidFill>
                    <a:srgbClr val="333333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” 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39464" y="4746819"/>
              <a:ext cx="297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G. </a:t>
              </a:r>
              <a:r>
                <a:rPr lang="en-US" dirty="0" err="1"/>
                <a:t>Taubes</a:t>
              </a:r>
              <a:r>
                <a:rPr lang="en-US" dirty="0"/>
                <a:t>, Science </a:t>
              </a:r>
              <a:r>
                <a:rPr lang="en-US" b="1" dirty="0"/>
                <a:t>257</a:t>
              </a:r>
              <a:r>
                <a:rPr lang="en-US" dirty="0"/>
                <a:t> (1997)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58745" y="1709302"/>
            <a:ext cx="1884618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Z</a:t>
            </a:r>
            <a:r>
              <a:rPr lang="en-US" sz="3600" baseline="-25000" dirty="0">
                <a:solidFill>
                  <a:srgbClr val="FF0000"/>
                </a:solidFill>
              </a:rPr>
              <a:t>CRIT</a:t>
            </a:r>
            <a:r>
              <a:rPr lang="en-US" sz="3600" dirty="0">
                <a:solidFill>
                  <a:srgbClr val="FF0000"/>
                </a:solidFill>
              </a:rPr>
              <a:t>≥173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0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228601"/>
            <a:ext cx="4876800" cy="715963"/>
          </a:xfrm>
          <a:noFill/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hlink"/>
                </a:solidFill>
              </a:rPr>
              <a:t>Schematic design</a:t>
            </a:r>
          </a:p>
        </p:txBody>
      </p:sp>
      <p:sp>
        <p:nvSpPr>
          <p:cNvPr id="12291" name="AutoShape 7"/>
          <p:cNvSpPr>
            <a:spLocks noChangeArrowheads="1"/>
          </p:cNvSpPr>
          <p:nvPr/>
        </p:nvSpPr>
        <p:spPr bwMode="auto">
          <a:xfrm rot="16200000">
            <a:off x="3898900" y="2290763"/>
            <a:ext cx="1562100" cy="1333500"/>
          </a:xfrm>
          <a:custGeom>
            <a:avLst/>
            <a:gdLst>
              <a:gd name="T0" fmla="*/ 781050 w 21600"/>
              <a:gd name="T1" fmla="*/ 0 h 21600"/>
              <a:gd name="T2" fmla="*/ 106888 w 21600"/>
              <a:gd name="T3" fmla="*/ 887950 h 21600"/>
              <a:gd name="T4" fmla="*/ 781050 w 21600"/>
              <a:gd name="T5" fmla="*/ 100568 h 21600"/>
              <a:gd name="T6" fmla="*/ 1455212 w 21600"/>
              <a:gd name="T7" fmla="*/ 887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19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239" y="14090"/>
                </a:moveTo>
                <a:cubicBezTo>
                  <a:pt x="1836" y="13040"/>
                  <a:pt x="1629" y="11925"/>
                  <a:pt x="1629" y="10800"/>
                </a:cubicBezTo>
                <a:cubicBezTo>
                  <a:pt x="1629" y="5734"/>
                  <a:pt x="5734" y="1629"/>
                  <a:pt x="10800" y="1629"/>
                </a:cubicBezTo>
                <a:cubicBezTo>
                  <a:pt x="15865" y="1629"/>
                  <a:pt x="19971" y="5734"/>
                  <a:pt x="19971" y="10800"/>
                </a:cubicBezTo>
                <a:cubicBezTo>
                  <a:pt x="19971" y="11925"/>
                  <a:pt x="19763" y="13040"/>
                  <a:pt x="19360" y="14090"/>
                </a:cubicBezTo>
                <a:lnTo>
                  <a:pt x="20880" y="14675"/>
                </a:lnTo>
                <a:cubicBezTo>
                  <a:pt x="21356" y="13438"/>
                  <a:pt x="21600" y="1212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2124"/>
                  <a:pt x="243" y="13438"/>
                  <a:pt x="719" y="14675"/>
                </a:cubicBezTo>
                <a:lnTo>
                  <a:pt x="2239" y="14090"/>
                </a:ln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0" lon="2700000" rev="0"/>
            </a:camera>
            <a:lightRig rig="legacyFlat3" dir="b"/>
          </a:scene3d>
          <a:sp3d extrusionH="5053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292" name="AutoShape 6"/>
          <p:cNvSpPr>
            <a:spLocks noChangeArrowheads="1"/>
          </p:cNvSpPr>
          <p:nvPr/>
        </p:nvSpPr>
        <p:spPr bwMode="auto">
          <a:xfrm>
            <a:off x="6045200" y="2455863"/>
            <a:ext cx="228600" cy="228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2700000" rev="0"/>
            </a:camera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4584700" y="2824163"/>
            <a:ext cx="228600" cy="2286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3300000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4" name="Line 10"/>
          <p:cNvSpPr>
            <a:spLocks noChangeShapeType="1"/>
          </p:cNvSpPr>
          <p:nvPr/>
        </p:nvSpPr>
        <p:spPr bwMode="auto">
          <a:xfrm flipV="1">
            <a:off x="2590800" y="2976563"/>
            <a:ext cx="207010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Line 13"/>
          <p:cNvSpPr>
            <a:spLocks noChangeShapeType="1"/>
          </p:cNvSpPr>
          <p:nvPr/>
        </p:nvSpPr>
        <p:spPr bwMode="auto">
          <a:xfrm flipV="1">
            <a:off x="7175500" y="1452563"/>
            <a:ext cx="2070100" cy="4953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Text Box 14"/>
          <p:cNvSpPr txBox="1">
            <a:spLocks noChangeArrowheads="1"/>
          </p:cNvSpPr>
          <p:nvPr/>
        </p:nvSpPr>
        <p:spPr bwMode="auto">
          <a:xfrm>
            <a:off x="9202738" y="1143000"/>
            <a:ext cx="366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Monotype Corsiva" panose="03010101010201010101" pitchFamily="66" charset="0"/>
              </a:rPr>
              <a:t>B</a:t>
            </a:r>
          </a:p>
        </p:txBody>
      </p:sp>
      <p:sp>
        <p:nvSpPr>
          <p:cNvPr id="12297" name="AutoShape 18"/>
          <p:cNvSpPr>
            <a:spLocks noChangeArrowheads="1"/>
          </p:cNvSpPr>
          <p:nvPr/>
        </p:nvSpPr>
        <p:spPr bwMode="auto">
          <a:xfrm rot="16200000">
            <a:off x="3746500" y="4576763"/>
            <a:ext cx="1562100" cy="1333500"/>
          </a:xfrm>
          <a:custGeom>
            <a:avLst/>
            <a:gdLst>
              <a:gd name="T0" fmla="*/ 781050 w 21600"/>
              <a:gd name="T1" fmla="*/ 0 h 21600"/>
              <a:gd name="T2" fmla="*/ 106888 w 21600"/>
              <a:gd name="T3" fmla="*/ 887950 h 21600"/>
              <a:gd name="T4" fmla="*/ 781050 w 21600"/>
              <a:gd name="T5" fmla="*/ 100568 h 21600"/>
              <a:gd name="T6" fmla="*/ 1455212 w 21600"/>
              <a:gd name="T7" fmla="*/ 887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19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239" y="14090"/>
                </a:moveTo>
                <a:cubicBezTo>
                  <a:pt x="1836" y="13040"/>
                  <a:pt x="1629" y="11925"/>
                  <a:pt x="1629" y="10800"/>
                </a:cubicBezTo>
                <a:cubicBezTo>
                  <a:pt x="1629" y="5734"/>
                  <a:pt x="5734" y="1629"/>
                  <a:pt x="10800" y="1629"/>
                </a:cubicBezTo>
                <a:cubicBezTo>
                  <a:pt x="15865" y="1629"/>
                  <a:pt x="19971" y="5734"/>
                  <a:pt x="19971" y="10800"/>
                </a:cubicBezTo>
                <a:cubicBezTo>
                  <a:pt x="19971" y="11925"/>
                  <a:pt x="19763" y="13040"/>
                  <a:pt x="19360" y="14090"/>
                </a:cubicBezTo>
                <a:lnTo>
                  <a:pt x="20880" y="14675"/>
                </a:lnTo>
                <a:cubicBezTo>
                  <a:pt x="21356" y="13438"/>
                  <a:pt x="21600" y="1212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2124"/>
                  <a:pt x="243" y="13438"/>
                  <a:pt x="719" y="14675"/>
                </a:cubicBezTo>
                <a:lnTo>
                  <a:pt x="2239" y="14090"/>
                </a:ln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0" lon="2700000" rev="0"/>
            </a:camera>
            <a:lightRig rig="legacyFlat3" dir="b"/>
          </a:scene3d>
          <a:sp3d extrusionH="5053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298" name="AutoShape 19"/>
          <p:cNvSpPr>
            <a:spLocks noChangeArrowheads="1"/>
          </p:cNvSpPr>
          <p:nvPr/>
        </p:nvSpPr>
        <p:spPr bwMode="auto">
          <a:xfrm>
            <a:off x="4622800" y="5080000"/>
            <a:ext cx="228600" cy="228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2700000" rev="0"/>
            </a:camera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9" name="Rectangle 20"/>
          <p:cNvSpPr>
            <a:spLocks noChangeArrowheads="1"/>
          </p:cNvSpPr>
          <p:nvPr/>
        </p:nvSpPr>
        <p:spPr bwMode="auto">
          <a:xfrm>
            <a:off x="7162800" y="44196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3300000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00" name="Line 21"/>
          <p:cNvSpPr>
            <a:spLocks noChangeShapeType="1"/>
          </p:cNvSpPr>
          <p:nvPr/>
        </p:nvSpPr>
        <p:spPr bwMode="auto">
          <a:xfrm flipV="1">
            <a:off x="2438400" y="5181601"/>
            <a:ext cx="228600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23"/>
          <p:cNvSpPr>
            <a:spLocks noChangeShapeType="1"/>
          </p:cNvSpPr>
          <p:nvPr/>
        </p:nvSpPr>
        <p:spPr bwMode="auto">
          <a:xfrm flipV="1">
            <a:off x="4470400" y="4284663"/>
            <a:ext cx="3848100" cy="952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24"/>
          <p:cNvSpPr>
            <a:spLocks noChangeShapeType="1"/>
          </p:cNvSpPr>
          <p:nvPr/>
        </p:nvSpPr>
        <p:spPr bwMode="auto">
          <a:xfrm flipV="1">
            <a:off x="7023100" y="3738563"/>
            <a:ext cx="2070100" cy="4953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Text Box 25"/>
          <p:cNvSpPr txBox="1">
            <a:spLocks noChangeArrowheads="1"/>
          </p:cNvSpPr>
          <p:nvPr/>
        </p:nvSpPr>
        <p:spPr bwMode="auto">
          <a:xfrm>
            <a:off x="9050338" y="3429000"/>
            <a:ext cx="366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Monotype Corsiva" panose="03010101010201010101" pitchFamily="66" charset="0"/>
              </a:rPr>
              <a:t>B</a:t>
            </a:r>
          </a:p>
        </p:txBody>
      </p:sp>
      <p:sp>
        <p:nvSpPr>
          <p:cNvPr id="12304" name="Line 26"/>
          <p:cNvSpPr>
            <a:spLocks noChangeShapeType="1"/>
          </p:cNvSpPr>
          <p:nvPr/>
        </p:nvSpPr>
        <p:spPr bwMode="auto">
          <a:xfrm flipV="1">
            <a:off x="6553200" y="4559301"/>
            <a:ext cx="685800" cy="157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Text Box 28"/>
          <p:cNvSpPr txBox="1">
            <a:spLocks noChangeArrowheads="1"/>
          </p:cNvSpPr>
          <p:nvPr/>
        </p:nvSpPr>
        <p:spPr bwMode="auto">
          <a:xfrm>
            <a:off x="1828801" y="4343400"/>
            <a:ext cx="100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Beam</a:t>
            </a:r>
          </a:p>
        </p:txBody>
      </p:sp>
      <p:sp>
        <p:nvSpPr>
          <p:cNvPr id="12306" name="Text Box 29"/>
          <p:cNvSpPr txBox="1">
            <a:spLocks noChangeArrowheads="1"/>
          </p:cNvSpPr>
          <p:nvPr/>
        </p:nvSpPr>
        <p:spPr bwMode="auto">
          <a:xfrm>
            <a:off x="2057400" y="1905000"/>
            <a:ext cx="2287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Forward angles</a:t>
            </a:r>
          </a:p>
        </p:txBody>
      </p:sp>
      <p:sp>
        <p:nvSpPr>
          <p:cNvPr id="12307" name="Text Box 30"/>
          <p:cNvSpPr txBox="1">
            <a:spLocks noChangeArrowheads="1"/>
          </p:cNvSpPr>
          <p:nvPr/>
        </p:nvSpPr>
        <p:spPr bwMode="auto">
          <a:xfrm>
            <a:off x="6172200" y="5715000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Backward angles</a:t>
            </a:r>
          </a:p>
        </p:txBody>
      </p:sp>
      <p:sp>
        <p:nvSpPr>
          <p:cNvPr id="12308" name="Text Box 31"/>
          <p:cNvSpPr txBox="1">
            <a:spLocks noChangeArrowheads="1"/>
          </p:cNvSpPr>
          <p:nvPr/>
        </p:nvSpPr>
        <p:spPr bwMode="auto">
          <a:xfrm>
            <a:off x="4038601" y="3810000"/>
            <a:ext cx="106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12309" name="Line 32"/>
          <p:cNvSpPr>
            <a:spLocks noChangeShapeType="1"/>
          </p:cNvSpPr>
          <p:nvPr/>
        </p:nvSpPr>
        <p:spPr bwMode="auto">
          <a:xfrm flipH="1" flipV="1">
            <a:off x="4724400" y="3124200"/>
            <a:ext cx="2286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0" name="Line 34"/>
          <p:cNvSpPr>
            <a:spLocks noChangeShapeType="1"/>
          </p:cNvSpPr>
          <p:nvPr/>
        </p:nvSpPr>
        <p:spPr bwMode="auto">
          <a:xfrm flipV="1">
            <a:off x="2438400" y="3505200"/>
            <a:ext cx="381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1" name="Line 35"/>
          <p:cNvSpPr>
            <a:spLocks noChangeShapeType="1"/>
          </p:cNvSpPr>
          <p:nvPr/>
        </p:nvSpPr>
        <p:spPr bwMode="auto">
          <a:xfrm>
            <a:off x="2438400" y="47244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2" name="Text Box 36"/>
          <p:cNvSpPr txBox="1">
            <a:spLocks noChangeArrowheads="1"/>
          </p:cNvSpPr>
          <p:nvPr/>
        </p:nvSpPr>
        <p:spPr bwMode="auto">
          <a:xfrm>
            <a:off x="3716338" y="1258888"/>
            <a:ext cx="218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D60093"/>
                </a:solidFill>
              </a:rPr>
              <a:t>Low energy p,t</a:t>
            </a:r>
          </a:p>
        </p:txBody>
      </p:sp>
      <p:sp>
        <p:nvSpPr>
          <p:cNvPr id="12313" name="Line 37"/>
          <p:cNvSpPr>
            <a:spLocks noChangeShapeType="1"/>
          </p:cNvSpPr>
          <p:nvPr/>
        </p:nvSpPr>
        <p:spPr bwMode="auto">
          <a:xfrm>
            <a:off x="4953000" y="1676400"/>
            <a:ext cx="304800" cy="83820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4" name="Text Box 38"/>
          <p:cNvSpPr txBox="1">
            <a:spLocks noChangeArrowheads="1"/>
          </p:cNvSpPr>
          <p:nvPr/>
        </p:nvSpPr>
        <p:spPr bwMode="auto">
          <a:xfrm>
            <a:off x="7239000" y="533400"/>
            <a:ext cx="1373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Solenoid</a:t>
            </a:r>
          </a:p>
        </p:txBody>
      </p:sp>
      <p:sp>
        <p:nvSpPr>
          <p:cNvPr id="12315" name="Line 39"/>
          <p:cNvSpPr>
            <a:spLocks noChangeShapeType="1"/>
          </p:cNvSpPr>
          <p:nvPr/>
        </p:nvSpPr>
        <p:spPr bwMode="auto">
          <a:xfrm flipH="1">
            <a:off x="7467600" y="914400"/>
            <a:ext cx="152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6" name="Text Box 40"/>
          <p:cNvSpPr txBox="1">
            <a:spLocks noChangeArrowheads="1"/>
          </p:cNvSpPr>
          <p:nvPr/>
        </p:nvSpPr>
        <p:spPr bwMode="auto">
          <a:xfrm>
            <a:off x="5791201" y="3200400"/>
            <a:ext cx="2320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Silicon Detector</a:t>
            </a:r>
          </a:p>
        </p:txBody>
      </p:sp>
      <p:sp>
        <p:nvSpPr>
          <p:cNvPr id="12317" name="Line 41"/>
          <p:cNvSpPr>
            <a:spLocks noChangeShapeType="1"/>
          </p:cNvSpPr>
          <p:nvPr/>
        </p:nvSpPr>
        <p:spPr bwMode="auto">
          <a:xfrm flipV="1">
            <a:off x="7391400" y="2362200"/>
            <a:ext cx="76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8" name="Line 42"/>
          <p:cNvSpPr>
            <a:spLocks noChangeShapeType="1"/>
          </p:cNvSpPr>
          <p:nvPr/>
        </p:nvSpPr>
        <p:spPr bwMode="auto">
          <a:xfrm flipH="1">
            <a:off x="6324600" y="3581400"/>
            <a:ext cx="76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9" name="Oval 44"/>
          <p:cNvSpPr>
            <a:spLocks noChangeArrowheads="1"/>
          </p:cNvSpPr>
          <p:nvPr/>
        </p:nvSpPr>
        <p:spPr bwMode="auto">
          <a:xfrm>
            <a:off x="5880100" y="2476500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round/>
            <a:headEnd/>
            <a:tailEnd/>
          </a:ln>
          <a:effectLst/>
          <a:scene3d>
            <a:camera prst="legacyPerspectiveFront">
              <a:rot lat="1500000" lon="4200000" rev="0"/>
            </a:camera>
            <a:lightRig rig="legacyFlat2" dir="b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20" name="Oval 45"/>
          <p:cNvSpPr>
            <a:spLocks noChangeArrowheads="1"/>
          </p:cNvSpPr>
          <p:nvPr/>
        </p:nvSpPr>
        <p:spPr bwMode="auto">
          <a:xfrm>
            <a:off x="8140700" y="4114800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round/>
            <a:headEnd/>
            <a:tailEnd/>
          </a:ln>
          <a:effectLst/>
          <a:scene3d>
            <a:camera prst="legacyPerspectiveFront">
              <a:rot lat="1500000" lon="4200000" rev="0"/>
            </a:camera>
            <a:lightRig rig="legacyFlat2" dir="b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21" name="Line 12"/>
          <p:cNvSpPr>
            <a:spLocks noChangeShapeType="1"/>
          </p:cNvSpPr>
          <p:nvPr/>
        </p:nvSpPr>
        <p:spPr bwMode="auto">
          <a:xfrm flipV="1">
            <a:off x="4622800" y="1998663"/>
            <a:ext cx="3848100" cy="952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2" name="Text Box 46"/>
          <p:cNvSpPr txBox="1">
            <a:spLocks noChangeArrowheads="1"/>
          </p:cNvSpPr>
          <p:nvPr/>
        </p:nvSpPr>
        <p:spPr bwMode="auto">
          <a:xfrm>
            <a:off x="9063652" y="4953001"/>
            <a:ext cx="9893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Beam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Stop</a:t>
            </a:r>
          </a:p>
        </p:txBody>
      </p:sp>
      <p:sp>
        <p:nvSpPr>
          <p:cNvPr id="12323" name="Line 47"/>
          <p:cNvSpPr>
            <a:spLocks noChangeShapeType="1"/>
          </p:cNvSpPr>
          <p:nvPr/>
        </p:nvSpPr>
        <p:spPr bwMode="auto">
          <a:xfrm flipH="1" flipV="1">
            <a:off x="8382000" y="4419600"/>
            <a:ext cx="685800" cy="914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4" name="Line 48"/>
          <p:cNvSpPr>
            <a:spLocks noChangeShapeType="1"/>
          </p:cNvSpPr>
          <p:nvPr/>
        </p:nvSpPr>
        <p:spPr bwMode="auto">
          <a:xfrm flipV="1">
            <a:off x="4762500" y="2628900"/>
            <a:ext cx="1295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5" name="Line 49"/>
          <p:cNvSpPr>
            <a:spLocks noChangeShapeType="1"/>
          </p:cNvSpPr>
          <p:nvPr/>
        </p:nvSpPr>
        <p:spPr bwMode="auto">
          <a:xfrm flipV="1">
            <a:off x="7289800" y="4292601"/>
            <a:ext cx="1016000" cy="258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6" name="Freeform 11"/>
          <p:cNvSpPr>
            <a:spLocks/>
          </p:cNvSpPr>
          <p:nvPr/>
        </p:nvSpPr>
        <p:spPr bwMode="auto">
          <a:xfrm>
            <a:off x="4724400" y="2286001"/>
            <a:ext cx="2273300" cy="828675"/>
          </a:xfrm>
          <a:custGeom>
            <a:avLst/>
            <a:gdLst>
              <a:gd name="T0" fmla="*/ 0 w 1432"/>
              <a:gd name="T1" fmla="*/ 708025 h 522"/>
              <a:gd name="T2" fmla="*/ 241300 w 1432"/>
              <a:gd name="T3" fmla="*/ 423863 h 522"/>
              <a:gd name="T4" fmla="*/ 635000 w 1432"/>
              <a:gd name="T5" fmla="*/ 309563 h 522"/>
              <a:gd name="T6" fmla="*/ 1168400 w 1432"/>
              <a:gd name="T7" fmla="*/ 525463 h 522"/>
              <a:gd name="T8" fmla="*/ 1257300 w 1432"/>
              <a:gd name="T9" fmla="*/ 690563 h 522"/>
              <a:gd name="T10" fmla="*/ 1219200 w 1432"/>
              <a:gd name="T11" fmla="*/ 817563 h 522"/>
              <a:gd name="T12" fmla="*/ 1104900 w 1432"/>
              <a:gd name="T13" fmla="*/ 754063 h 522"/>
              <a:gd name="T14" fmla="*/ 1066800 w 1432"/>
              <a:gd name="T15" fmla="*/ 588963 h 522"/>
              <a:gd name="T16" fmla="*/ 1333500 w 1432"/>
              <a:gd name="T17" fmla="*/ 144463 h 522"/>
              <a:gd name="T18" fmla="*/ 1828800 w 1432"/>
              <a:gd name="T19" fmla="*/ 4763 h 522"/>
              <a:gd name="T20" fmla="*/ 2273300 w 1432"/>
              <a:gd name="T21" fmla="*/ 119063 h 5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32" h="522">
                <a:moveTo>
                  <a:pt x="0" y="446"/>
                </a:moveTo>
                <a:cubicBezTo>
                  <a:pt x="25" y="416"/>
                  <a:pt x="85" y="309"/>
                  <a:pt x="152" y="267"/>
                </a:cubicBezTo>
                <a:cubicBezTo>
                  <a:pt x="219" y="225"/>
                  <a:pt x="303" y="184"/>
                  <a:pt x="400" y="195"/>
                </a:cubicBezTo>
                <a:cubicBezTo>
                  <a:pt x="497" y="206"/>
                  <a:pt x="671" y="291"/>
                  <a:pt x="736" y="331"/>
                </a:cubicBezTo>
                <a:cubicBezTo>
                  <a:pt x="801" y="371"/>
                  <a:pt x="787" y="404"/>
                  <a:pt x="792" y="435"/>
                </a:cubicBezTo>
                <a:cubicBezTo>
                  <a:pt x="797" y="466"/>
                  <a:pt x="784" y="508"/>
                  <a:pt x="768" y="515"/>
                </a:cubicBezTo>
                <a:cubicBezTo>
                  <a:pt x="752" y="522"/>
                  <a:pt x="712" y="499"/>
                  <a:pt x="696" y="475"/>
                </a:cubicBezTo>
                <a:cubicBezTo>
                  <a:pt x="680" y="451"/>
                  <a:pt x="648" y="435"/>
                  <a:pt x="672" y="371"/>
                </a:cubicBezTo>
                <a:cubicBezTo>
                  <a:pt x="696" y="307"/>
                  <a:pt x="760" y="152"/>
                  <a:pt x="840" y="91"/>
                </a:cubicBezTo>
                <a:cubicBezTo>
                  <a:pt x="920" y="30"/>
                  <a:pt x="1053" y="6"/>
                  <a:pt x="1152" y="3"/>
                </a:cubicBezTo>
                <a:cubicBezTo>
                  <a:pt x="1251" y="0"/>
                  <a:pt x="1374" y="60"/>
                  <a:pt x="1432" y="75"/>
                </a:cubicBezTo>
              </a:path>
            </a:pathLst>
          </a:custGeom>
          <a:noFill/>
          <a:ln w="38100" cap="flat" cmpd="sng">
            <a:solidFill>
              <a:srgbClr val="D6009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7" name="Freeform 50"/>
          <p:cNvSpPr>
            <a:spLocks/>
          </p:cNvSpPr>
          <p:nvPr/>
        </p:nvSpPr>
        <p:spPr bwMode="auto">
          <a:xfrm>
            <a:off x="5029200" y="4419601"/>
            <a:ext cx="2273300" cy="828675"/>
          </a:xfrm>
          <a:custGeom>
            <a:avLst/>
            <a:gdLst>
              <a:gd name="T0" fmla="*/ 0 w 1432"/>
              <a:gd name="T1" fmla="*/ 708025 h 522"/>
              <a:gd name="T2" fmla="*/ 241300 w 1432"/>
              <a:gd name="T3" fmla="*/ 423863 h 522"/>
              <a:gd name="T4" fmla="*/ 635000 w 1432"/>
              <a:gd name="T5" fmla="*/ 309563 h 522"/>
              <a:gd name="T6" fmla="*/ 1168400 w 1432"/>
              <a:gd name="T7" fmla="*/ 525463 h 522"/>
              <a:gd name="T8" fmla="*/ 1257300 w 1432"/>
              <a:gd name="T9" fmla="*/ 690563 h 522"/>
              <a:gd name="T10" fmla="*/ 1219200 w 1432"/>
              <a:gd name="T11" fmla="*/ 817563 h 522"/>
              <a:gd name="T12" fmla="*/ 1104900 w 1432"/>
              <a:gd name="T13" fmla="*/ 754063 h 522"/>
              <a:gd name="T14" fmla="*/ 1066800 w 1432"/>
              <a:gd name="T15" fmla="*/ 588963 h 522"/>
              <a:gd name="T16" fmla="*/ 1333500 w 1432"/>
              <a:gd name="T17" fmla="*/ 144463 h 522"/>
              <a:gd name="T18" fmla="*/ 1828800 w 1432"/>
              <a:gd name="T19" fmla="*/ 4763 h 522"/>
              <a:gd name="T20" fmla="*/ 2273300 w 1432"/>
              <a:gd name="T21" fmla="*/ 119063 h 5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32" h="522">
                <a:moveTo>
                  <a:pt x="0" y="446"/>
                </a:moveTo>
                <a:cubicBezTo>
                  <a:pt x="25" y="416"/>
                  <a:pt x="85" y="309"/>
                  <a:pt x="152" y="267"/>
                </a:cubicBezTo>
                <a:cubicBezTo>
                  <a:pt x="219" y="225"/>
                  <a:pt x="303" y="184"/>
                  <a:pt x="400" y="195"/>
                </a:cubicBezTo>
                <a:cubicBezTo>
                  <a:pt x="497" y="206"/>
                  <a:pt x="671" y="291"/>
                  <a:pt x="736" y="331"/>
                </a:cubicBezTo>
                <a:cubicBezTo>
                  <a:pt x="801" y="371"/>
                  <a:pt x="787" y="404"/>
                  <a:pt x="792" y="435"/>
                </a:cubicBezTo>
                <a:cubicBezTo>
                  <a:pt x="797" y="466"/>
                  <a:pt x="784" y="508"/>
                  <a:pt x="768" y="515"/>
                </a:cubicBezTo>
                <a:cubicBezTo>
                  <a:pt x="752" y="522"/>
                  <a:pt x="712" y="499"/>
                  <a:pt x="696" y="475"/>
                </a:cubicBezTo>
                <a:cubicBezTo>
                  <a:pt x="680" y="451"/>
                  <a:pt x="648" y="435"/>
                  <a:pt x="672" y="371"/>
                </a:cubicBezTo>
                <a:cubicBezTo>
                  <a:pt x="696" y="307"/>
                  <a:pt x="760" y="152"/>
                  <a:pt x="840" y="91"/>
                </a:cubicBezTo>
                <a:cubicBezTo>
                  <a:pt x="920" y="30"/>
                  <a:pt x="1053" y="6"/>
                  <a:pt x="1152" y="3"/>
                </a:cubicBezTo>
                <a:cubicBezTo>
                  <a:pt x="1251" y="0"/>
                  <a:pt x="1374" y="60"/>
                  <a:pt x="1432" y="75"/>
                </a:cubicBezTo>
              </a:path>
            </a:pathLst>
          </a:custGeom>
          <a:noFill/>
          <a:ln w="38100" cap="flat" cmpd="sng">
            <a:solidFill>
              <a:srgbClr val="D60093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8" name="Line 33"/>
          <p:cNvSpPr>
            <a:spLocks noChangeShapeType="1"/>
          </p:cNvSpPr>
          <p:nvPr/>
        </p:nvSpPr>
        <p:spPr bwMode="auto">
          <a:xfrm>
            <a:off x="5029200" y="4038600"/>
            <a:ext cx="2209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6"/>
          <p:cNvSpPr txBox="1">
            <a:spLocks noChangeArrowheads="1"/>
          </p:cNvSpPr>
          <p:nvPr/>
        </p:nvSpPr>
        <p:spPr>
          <a:xfrm>
            <a:off x="4153" y="6158345"/>
            <a:ext cx="3297382" cy="6996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2000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RIA Equipment Workshop</a:t>
            </a:r>
            <a:endParaRPr lang="en-US" alt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ORNL  March 19, 2003</a:t>
            </a:r>
          </a:p>
          <a:p>
            <a:pPr>
              <a:lnSpc>
                <a:spcPct val="80000"/>
              </a:lnSpc>
            </a:pPr>
            <a:endParaRPr lang="en-US" alt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97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2819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>
                <a:solidFill>
                  <a:schemeClr val="hlink"/>
                </a:solidFill>
                <a:latin typeface="Comic Sans MS" panose="030F0702030302020204" pitchFamily="66" charset="0"/>
              </a:rPr>
              <a:t>Solenoid transport</a:t>
            </a:r>
            <a:br>
              <a:rPr lang="en-US" altLang="en-US" sz="3200">
                <a:solidFill>
                  <a:schemeClr val="hlink"/>
                </a:solidFill>
                <a:latin typeface="Comic Sans MS" panose="030F0702030302020204" pitchFamily="66" charset="0"/>
              </a:rPr>
            </a:br>
            <a:r>
              <a:rPr lang="en-US" altLang="en-US" sz="3200">
                <a:solidFill>
                  <a:schemeClr val="hlink"/>
                </a:solidFill>
                <a:latin typeface="Comic Sans MS" panose="030F0702030302020204" pitchFamily="66" charset="0"/>
              </a:rPr>
              <a:t>for d(</a:t>
            </a:r>
            <a:r>
              <a:rPr lang="en-US" altLang="en-US" sz="3200" baseline="30000">
                <a:solidFill>
                  <a:schemeClr val="hlink"/>
                </a:solidFill>
                <a:latin typeface="Comic Sans MS" panose="030F0702030302020204" pitchFamily="66" charset="0"/>
              </a:rPr>
              <a:t>132</a:t>
            </a:r>
            <a:r>
              <a:rPr lang="en-US" altLang="en-US" sz="3200">
                <a:solidFill>
                  <a:schemeClr val="hlink"/>
                </a:solidFill>
                <a:latin typeface="Comic Sans MS" panose="030F0702030302020204" pitchFamily="66" charset="0"/>
              </a:rPr>
              <a:t>Sn,p)</a:t>
            </a:r>
          </a:p>
        </p:txBody>
      </p:sp>
      <p:graphicFrame>
        <p:nvGraphicFramePr>
          <p:cNvPr id="16387" name="Object 8"/>
          <p:cNvGraphicFramePr>
            <a:graphicFrameLocks noChangeAspect="1"/>
          </p:cNvGraphicFramePr>
          <p:nvPr/>
        </p:nvGraphicFramePr>
        <p:xfrm>
          <a:off x="4724401" y="228600"/>
          <a:ext cx="5572125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5495925" imgH="3410102" progId="Excel.Chart.8">
                  <p:embed/>
                </p:oleObj>
              </mc:Choice>
              <mc:Fallback>
                <p:oleObj name="Chart" r:id="rId2" imgW="5495925" imgH="3410102" progId="Excel.Chart.8">
                  <p:embed/>
                  <p:pic>
                    <p:nvPicPr>
                      <p:cNvPr id="1638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228600"/>
                        <a:ext cx="5572125" cy="340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7"/>
          <p:cNvGraphicFramePr>
            <a:graphicFrameLocks noChangeAspect="1"/>
          </p:cNvGraphicFramePr>
          <p:nvPr/>
        </p:nvGraphicFramePr>
        <p:xfrm>
          <a:off x="4660901" y="3225800"/>
          <a:ext cx="5648325" cy="318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5648325" imgH="3419450" progId="Excel.Chart.8">
                  <p:embed/>
                </p:oleObj>
              </mc:Choice>
              <mc:Fallback>
                <p:oleObj name="Chart" r:id="rId4" imgW="5648325" imgH="3419450" progId="Excel.Chart.8">
                  <p:embed/>
                  <p:pic>
                    <p:nvPicPr>
                      <p:cNvPr id="1638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703"/>
                      <a:stretch>
                        <a:fillRect/>
                      </a:stretch>
                    </p:blipFill>
                    <p:spPr bwMode="auto">
                      <a:xfrm>
                        <a:off x="4660901" y="3225800"/>
                        <a:ext cx="5648325" cy="318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Line 9"/>
          <p:cNvSpPr>
            <a:spLocks noChangeShapeType="1"/>
          </p:cNvSpPr>
          <p:nvPr/>
        </p:nvSpPr>
        <p:spPr bwMode="auto">
          <a:xfrm>
            <a:off x="5016500" y="3225800"/>
            <a:ext cx="5054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6553200" y="6248401"/>
            <a:ext cx="198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Axis position (cm)</a:t>
            </a:r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 rot="16200000">
            <a:off x="3304382" y="4468019"/>
            <a:ext cx="229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Solenoid angle (deg)</a:t>
            </a:r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 rot="16200000">
            <a:off x="3253582" y="1699419"/>
            <a:ext cx="239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Particle energy (MeV)</a:t>
            </a:r>
          </a:p>
        </p:txBody>
      </p:sp>
      <p:sp>
        <p:nvSpPr>
          <p:cNvPr id="16393" name="Text Box 13"/>
          <p:cNvSpPr txBox="1">
            <a:spLocks noChangeArrowheads="1"/>
          </p:cNvSpPr>
          <p:nvPr/>
        </p:nvSpPr>
        <p:spPr bwMode="auto">
          <a:xfrm>
            <a:off x="1972804" y="2971801"/>
            <a:ext cx="18678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Comic Sans MS" panose="030F0702030302020204" pitchFamily="66" charset="0"/>
              </a:rPr>
              <a:t>E</a:t>
            </a:r>
            <a:r>
              <a:rPr lang="en-US" altLang="en-US" sz="2400" baseline="-25000">
                <a:solidFill>
                  <a:schemeClr val="accent2"/>
                </a:solidFill>
                <a:latin typeface="Comic Sans MS" panose="030F0702030302020204" pitchFamily="66" charset="0"/>
              </a:rPr>
              <a:t>X</a:t>
            </a:r>
            <a:r>
              <a:rPr lang="en-US" altLang="en-US" sz="2400">
                <a:solidFill>
                  <a:schemeClr val="accent2"/>
                </a:solidFill>
                <a:latin typeface="Comic Sans MS" panose="030F0702030302020204" pitchFamily="66" charset="0"/>
              </a:rPr>
              <a:t>=0.0 MeV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D60093"/>
                </a:solidFill>
                <a:latin typeface="Comic Sans MS" panose="030F0702030302020204" pitchFamily="66" charset="0"/>
              </a:rPr>
              <a:t>E</a:t>
            </a:r>
            <a:r>
              <a:rPr lang="en-US" altLang="en-US" sz="2400" baseline="-25000">
                <a:solidFill>
                  <a:srgbClr val="D60093"/>
                </a:solidFill>
                <a:latin typeface="Comic Sans MS" panose="030F0702030302020204" pitchFamily="66" charset="0"/>
              </a:rPr>
              <a:t>X</a:t>
            </a:r>
            <a:r>
              <a:rPr lang="en-US" altLang="en-US" sz="2400">
                <a:solidFill>
                  <a:srgbClr val="D60093"/>
                </a:solidFill>
                <a:latin typeface="Comic Sans MS" panose="030F0702030302020204" pitchFamily="66" charset="0"/>
              </a:rPr>
              <a:t>=2.0 MeV</a:t>
            </a:r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1646812" y="1905001"/>
            <a:ext cx="26388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D60093"/>
                </a:solidFill>
              </a:rPr>
              <a:t>E(</a:t>
            </a:r>
            <a:r>
              <a:rPr lang="en-US" altLang="en-US" sz="2400" baseline="30000">
                <a:solidFill>
                  <a:srgbClr val="D60093"/>
                </a:solidFill>
              </a:rPr>
              <a:t>132</a:t>
            </a:r>
            <a:r>
              <a:rPr lang="en-US" altLang="en-US" sz="2400">
                <a:solidFill>
                  <a:srgbClr val="D60093"/>
                </a:solidFill>
              </a:rPr>
              <a:t>Sn)=7 MeV/u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0093"/>
                </a:solidFill>
                <a:latin typeface="Monotype Corsiva" panose="03010101010201010101" pitchFamily="66" charset="0"/>
              </a:rPr>
              <a:t>B</a:t>
            </a:r>
            <a:r>
              <a:rPr lang="en-US" altLang="en-US" sz="2400">
                <a:solidFill>
                  <a:srgbClr val="D60093"/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2400">
                <a:solidFill>
                  <a:srgbClr val="D60093"/>
                </a:solidFill>
              </a:rPr>
              <a:t>=2T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4153" y="6158345"/>
            <a:ext cx="3297382" cy="6996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2000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RIA Equipment Workshop</a:t>
            </a:r>
            <a:endParaRPr lang="en-US" alt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ORNL  March 19, 2003</a:t>
            </a:r>
          </a:p>
          <a:p>
            <a:pPr>
              <a:lnSpc>
                <a:spcPct val="80000"/>
              </a:lnSpc>
            </a:pPr>
            <a:endParaRPr lang="en-US" alt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54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1"/>
            <a:ext cx="8229600" cy="639763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err="1">
                <a:solidFill>
                  <a:schemeClr val="accent2"/>
                </a:solidFill>
              </a:rPr>
              <a:t>HELI</a:t>
            </a:r>
            <a:r>
              <a:rPr lang="en-US" sz="3600" dirty="0" err="1">
                <a:solidFill>
                  <a:srgbClr val="CC00CC"/>
                </a:solidFill>
              </a:rPr>
              <a:t>cal</a:t>
            </a:r>
            <a:r>
              <a:rPr lang="en-US" sz="3600" dirty="0">
                <a:solidFill>
                  <a:srgbClr val="CC00CC"/>
                </a:solidFill>
              </a:rPr>
              <a:t> </a:t>
            </a:r>
            <a:r>
              <a:rPr lang="en-US" sz="3600" dirty="0">
                <a:solidFill>
                  <a:schemeClr val="accent2"/>
                </a:solidFill>
              </a:rPr>
              <a:t>O</a:t>
            </a:r>
            <a:r>
              <a:rPr lang="en-US" sz="3600" dirty="0">
                <a:solidFill>
                  <a:srgbClr val="CC00CC"/>
                </a:solidFill>
              </a:rPr>
              <a:t>rbit </a:t>
            </a:r>
            <a:r>
              <a:rPr lang="en-US" sz="3600" dirty="0">
                <a:solidFill>
                  <a:schemeClr val="accent2"/>
                </a:solidFill>
              </a:rPr>
              <a:t>S</a:t>
            </a:r>
            <a:r>
              <a:rPr lang="en-US" sz="3600" dirty="0">
                <a:solidFill>
                  <a:srgbClr val="CC00CC"/>
                </a:solidFill>
              </a:rPr>
              <a:t>pectrometer -</a:t>
            </a:r>
            <a:r>
              <a:rPr lang="en-US" sz="3600" dirty="0">
                <a:solidFill>
                  <a:schemeClr val="accent2"/>
                </a:solidFill>
              </a:rPr>
              <a:t>HELIOS</a:t>
            </a:r>
          </a:p>
        </p:txBody>
      </p:sp>
      <p:pic>
        <p:nvPicPr>
          <p:cNvPr id="10243" name="Picture 3" descr="HELIOS Cut-a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r="10640"/>
          <a:stretch>
            <a:fillRect/>
          </a:stretch>
        </p:blipFill>
        <p:spPr bwMode="auto">
          <a:xfrm>
            <a:off x="2209800" y="890588"/>
            <a:ext cx="7696200" cy="5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 flipV="1">
            <a:off x="3810000" y="2286000"/>
            <a:ext cx="49530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867401" y="1905000"/>
            <a:ext cx="111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2.35 m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7848600" y="2667000"/>
            <a:ext cx="0" cy="1905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934200" y="27432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0.9 m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983787" y="5638801"/>
            <a:ext cx="24919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0000"/>
                </a:solidFill>
              </a:rPr>
              <a:t>X-Y-</a:t>
            </a:r>
            <a:r>
              <a:rPr lang="en-US" sz="240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sz="2400">
                <a:solidFill>
                  <a:srgbClr val="FF0000"/>
                </a:solidFill>
              </a:rPr>
              <a:t> positioning</a:t>
            </a:r>
          </a:p>
          <a:p>
            <a:pPr algn="ctr" eaLnBrk="1" hangingPunct="1"/>
            <a:r>
              <a:rPr lang="en-US" sz="2400">
                <a:solidFill>
                  <a:srgbClr val="FF0000"/>
                </a:solidFill>
              </a:rPr>
              <a:t>stage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3429000" y="4419600"/>
            <a:ext cx="6858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619467" y="1761390"/>
            <a:ext cx="18798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baseline="-25000" dirty="0">
                <a:solidFill>
                  <a:srgbClr val="FF0000"/>
                </a:solidFill>
              </a:rPr>
              <a:t>MAX</a:t>
            </a:r>
            <a:r>
              <a:rPr lang="en-US" sz="2400" dirty="0">
                <a:solidFill>
                  <a:srgbClr val="FF0000"/>
                </a:solidFill>
              </a:rPr>
              <a:t>=2.85 T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869000" y="5105401"/>
            <a:ext cx="17443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0000"/>
                </a:solidFill>
              </a:rPr>
              <a:t>Laser </a:t>
            </a:r>
          </a:p>
          <a:p>
            <a:pPr algn="ctr" eaLnBrk="1" hangingPunct="1"/>
            <a:r>
              <a:rPr lang="en-US" sz="2400">
                <a:solidFill>
                  <a:srgbClr val="FF0000"/>
                </a:solidFill>
              </a:rPr>
              <a:t>rangefinder</a:t>
            </a:r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5567363" y="3695701"/>
            <a:ext cx="1231900" cy="830263"/>
          </a:xfrm>
          <a:custGeom>
            <a:avLst/>
            <a:gdLst>
              <a:gd name="T0" fmla="*/ 0 w 776"/>
              <a:gd name="T1" fmla="*/ 2147483647 h 523"/>
              <a:gd name="T2" fmla="*/ 2147483647 w 776"/>
              <a:gd name="T3" fmla="*/ 2147483647 h 523"/>
              <a:gd name="T4" fmla="*/ 2147483647 w 776"/>
              <a:gd name="T5" fmla="*/ 2147483647 h 523"/>
              <a:gd name="T6" fmla="*/ 2147483647 w 776"/>
              <a:gd name="T7" fmla="*/ 2147483647 h 523"/>
              <a:gd name="T8" fmla="*/ 2147483647 w 776"/>
              <a:gd name="T9" fmla="*/ 2147483647 h 523"/>
              <a:gd name="T10" fmla="*/ 2147483647 w 776"/>
              <a:gd name="T11" fmla="*/ 2147483647 h 523"/>
              <a:gd name="T12" fmla="*/ 2147483647 w 776"/>
              <a:gd name="T13" fmla="*/ 2147483647 h 523"/>
              <a:gd name="T14" fmla="*/ 2147483647 w 776"/>
              <a:gd name="T15" fmla="*/ 2147483647 h 523"/>
              <a:gd name="T16" fmla="*/ 2147483647 w 776"/>
              <a:gd name="T17" fmla="*/ 2147483647 h 523"/>
              <a:gd name="T18" fmla="*/ 2147483647 w 776"/>
              <a:gd name="T19" fmla="*/ 2147483647 h 523"/>
              <a:gd name="T20" fmla="*/ 2147483647 w 776"/>
              <a:gd name="T21" fmla="*/ 2147483647 h 523"/>
              <a:gd name="T22" fmla="*/ 2147483647 w 776"/>
              <a:gd name="T23" fmla="*/ 2147483647 h 523"/>
              <a:gd name="T24" fmla="*/ 2147483647 w 776"/>
              <a:gd name="T25" fmla="*/ 2147483647 h 523"/>
              <a:gd name="T26" fmla="*/ 2147483647 w 776"/>
              <a:gd name="T27" fmla="*/ 2147483647 h 523"/>
              <a:gd name="T28" fmla="*/ 2147483647 w 776"/>
              <a:gd name="T29" fmla="*/ 2147483647 h 523"/>
              <a:gd name="T30" fmla="*/ 2147483647 w 776"/>
              <a:gd name="T31" fmla="*/ 2147483647 h 523"/>
              <a:gd name="T32" fmla="*/ 2147483647 w 776"/>
              <a:gd name="T33" fmla="*/ 2147483647 h 523"/>
              <a:gd name="T34" fmla="*/ 2147483647 w 776"/>
              <a:gd name="T35" fmla="*/ 2147483647 h 523"/>
              <a:gd name="T36" fmla="*/ 2147483647 w 776"/>
              <a:gd name="T37" fmla="*/ 2147483647 h 523"/>
              <a:gd name="T38" fmla="*/ 2147483647 w 776"/>
              <a:gd name="T39" fmla="*/ 2147483647 h 52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76" h="523">
                <a:moveTo>
                  <a:pt x="0" y="155"/>
                </a:moveTo>
                <a:cubicBezTo>
                  <a:pt x="10" y="174"/>
                  <a:pt x="19" y="193"/>
                  <a:pt x="36" y="217"/>
                </a:cubicBezTo>
                <a:cubicBezTo>
                  <a:pt x="53" y="241"/>
                  <a:pt x="77" y="275"/>
                  <a:pt x="102" y="303"/>
                </a:cubicBezTo>
                <a:cubicBezTo>
                  <a:pt x="125" y="332"/>
                  <a:pt x="149" y="365"/>
                  <a:pt x="175" y="390"/>
                </a:cubicBezTo>
                <a:cubicBezTo>
                  <a:pt x="202" y="413"/>
                  <a:pt x="233" y="433"/>
                  <a:pt x="259" y="450"/>
                </a:cubicBezTo>
                <a:cubicBezTo>
                  <a:pt x="285" y="466"/>
                  <a:pt x="304" y="478"/>
                  <a:pt x="330" y="489"/>
                </a:cubicBezTo>
                <a:cubicBezTo>
                  <a:pt x="355" y="500"/>
                  <a:pt x="381" y="511"/>
                  <a:pt x="412" y="516"/>
                </a:cubicBezTo>
                <a:cubicBezTo>
                  <a:pt x="444" y="522"/>
                  <a:pt x="486" y="523"/>
                  <a:pt x="519" y="518"/>
                </a:cubicBezTo>
                <a:cubicBezTo>
                  <a:pt x="553" y="513"/>
                  <a:pt x="584" y="503"/>
                  <a:pt x="612" y="487"/>
                </a:cubicBezTo>
                <a:cubicBezTo>
                  <a:pt x="641" y="470"/>
                  <a:pt x="667" y="445"/>
                  <a:pt x="689" y="418"/>
                </a:cubicBezTo>
                <a:cubicBezTo>
                  <a:pt x="710" y="391"/>
                  <a:pt x="729" y="359"/>
                  <a:pt x="742" y="328"/>
                </a:cubicBezTo>
                <a:cubicBezTo>
                  <a:pt x="756" y="296"/>
                  <a:pt x="762" y="263"/>
                  <a:pt x="767" y="231"/>
                </a:cubicBezTo>
                <a:cubicBezTo>
                  <a:pt x="772" y="198"/>
                  <a:pt x="776" y="167"/>
                  <a:pt x="775" y="137"/>
                </a:cubicBezTo>
                <a:cubicBezTo>
                  <a:pt x="774" y="108"/>
                  <a:pt x="767" y="75"/>
                  <a:pt x="761" y="54"/>
                </a:cubicBezTo>
                <a:cubicBezTo>
                  <a:pt x="755" y="33"/>
                  <a:pt x="745" y="21"/>
                  <a:pt x="740" y="12"/>
                </a:cubicBezTo>
                <a:cubicBezTo>
                  <a:pt x="735" y="4"/>
                  <a:pt x="735" y="4"/>
                  <a:pt x="733" y="2"/>
                </a:cubicBezTo>
                <a:cubicBezTo>
                  <a:pt x="730" y="1"/>
                  <a:pt x="725" y="0"/>
                  <a:pt x="723" y="3"/>
                </a:cubicBezTo>
                <a:cubicBezTo>
                  <a:pt x="721" y="6"/>
                  <a:pt x="723" y="15"/>
                  <a:pt x="720" y="22"/>
                </a:cubicBezTo>
                <a:cubicBezTo>
                  <a:pt x="717" y="29"/>
                  <a:pt x="711" y="33"/>
                  <a:pt x="707" y="43"/>
                </a:cubicBezTo>
                <a:cubicBezTo>
                  <a:pt x="703" y="53"/>
                  <a:pt x="700" y="74"/>
                  <a:pt x="698" y="82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53" name="Picture 13" descr="Helios%20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82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4648201" y="3276600"/>
            <a:ext cx="189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Silicon Array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6705600" y="3505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10257" name="Line 20"/>
          <p:cNvSpPr>
            <a:spLocks noChangeShapeType="1"/>
          </p:cNvSpPr>
          <p:nvPr/>
        </p:nvSpPr>
        <p:spPr bwMode="auto">
          <a:xfrm flipV="1">
            <a:off x="1546225" y="4192588"/>
            <a:ext cx="1936750" cy="2079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Text Box 21"/>
          <p:cNvSpPr txBox="1">
            <a:spLocks noChangeArrowheads="1"/>
          </p:cNvSpPr>
          <p:nvPr/>
        </p:nvSpPr>
        <p:spPr bwMode="auto">
          <a:xfrm>
            <a:off x="1524001" y="3886200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0260" name="Text Box 31"/>
          <p:cNvSpPr txBox="1">
            <a:spLocks noChangeArrowheads="1"/>
          </p:cNvSpPr>
          <p:nvPr/>
        </p:nvSpPr>
        <p:spPr bwMode="auto">
          <a:xfrm>
            <a:off x="7927975" y="5754920"/>
            <a:ext cx="4224105" cy="1077218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J.P. Schiffer, RIA equipment workshop 1999</a:t>
            </a:r>
          </a:p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AHW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NPA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746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267c (2004) 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AHW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., NIMPRA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580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1290 (2007)</a:t>
            </a:r>
          </a:p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J. C. Lighthall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NIMPRA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622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97 (2010)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9576667" y="4731603"/>
            <a:ext cx="1835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Recoil Detectors</a:t>
            </a: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H="1" flipV="1">
            <a:off x="8629652" y="3733800"/>
            <a:ext cx="1242216" cy="10548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229840" y="487551"/>
            <a:ext cx="2945486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John’s acronym: </a:t>
            </a:r>
            <a:r>
              <a:rPr lang="en-US" dirty="0">
                <a:solidFill>
                  <a:srgbClr val="00B0F0"/>
                </a:solidFill>
              </a:rPr>
              <a:t>SOIREE</a:t>
            </a:r>
          </a:p>
          <a:p>
            <a:r>
              <a:rPr lang="en-US" dirty="0" err="1">
                <a:solidFill>
                  <a:srgbClr val="00B0F0"/>
                </a:solidFill>
              </a:rPr>
              <a:t>SO</a:t>
            </a:r>
            <a:r>
              <a:rPr lang="en-US" dirty="0" err="1"/>
              <a:t>lenoid</a:t>
            </a:r>
            <a:r>
              <a:rPr lang="en-US" dirty="0"/>
              <a:t> for </a:t>
            </a:r>
            <a:r>
              <a:rPr lang="en-US" dirty="0">
                <a:solidFill>
                  <a:srgbClr val="00B0F0"/>
                </a:solidFill>
              </a:rPr>
              <a:t>I</a:t>
            </a:r>
            <a:r>
              <a:rPr lang="en-US" dirty="0"/>
              <a:t>nverse </a:t>
            </a:r>
            <a:r>
              <a:rPr lang="en-US" dirty="0" err="1">
                <a:solidFill>
                  <a:srgbClr val="00B0F0"/>
                </a:solidFill>
              </a:rPr>
              <a:t>RE</a:t>
            </a:r>
            <a:r>
              <a:rPr lang="en-US" dirty="0" err="1"/>
              <a:t>action</a:t>
            </a:r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E</a:t>
            </a:r>
            <a:r>
              <a:rPr lang="en-US" dirty="0"/>
              <a:t>xperiments</a:t>
            </a:r>
          </a:p>
          <a:p>
            <a:pPr algn="ctr"/>
            <a:r>
              <a:rPr lang="en-US" dirty="0"/>
              <a:t>“A fancy evening affair”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3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5"/>
    </mc:Choice>
    <mc:Fallback xmlns="">
      <p:transition spd="slow" advTm="5034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71663" y="0"/>
            <a:ext cx="8382000" cy="108585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00FF"/>
                </a:solidFill>
              </a:rPr>
              <a:t>HELIOS at ATLAS</a:t>
            </a:r>
            <a:endParaRPr lang="en-US" sz="3600" dirty="0">
              <a:solidFill>
                <a:srgbClr val="FF00FF"/>
              </a:solidFill>
            </a:endParaRPr>
          </a:p>
        </p:txBody>
      </p:sp>
      <p:pic>
        <p:nvPicPr>
          <p:cNvPr id="11267" name="Picture 3" descr="DSC_0579_compress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"/>
          <a:stretch>
            <a:fillRect/>
          </a:stretch>
        </p:blipFill>
        <p:spPr bwMode="auto">
          <a:xfrm>
            <a:off x="1717675" y="914400"/>
            <a:ext cx="87566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5443539" y="3527425"/>
            <a:ext cx="5030787" cy="2947988"/>
            <a:chOff x="2469" y="2354"/>
            <a:chExt cx="3169" cy="1857"/>
          </a:xfrm>
        </p:grpSpPr>
        <p:pic>
          <p:nvPicPr>
            <p:cNvPr id="11269" name="Picture 5" descr="DSC_0573_compress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98" t="29274" r="27702" b="26416"/>
            <a:stretch>
              <a:fillRect/>
            </a:stretch>
          </p:blipFill>
          <p:spPr bwMode="auto">
            <a:xfrm>
              <a:off x="2614" y="2983"/>
              <a:ext cx="1379" cy="1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0" name="Line 6"/>
            <p:cNvSpPr>
              <a:spLocks noChangeShapeType="1"/>
            </p:cNvSpPr>
            <p:nvPr/>
          </p:nvSpPr>
          <p:spPr bwMode="auto">
            <a:xfrm flipH="1" flipV="1">
              <a:off x="2469" y="2354"/>
              <a:ext cx="459" cy="7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271" name="Picture 4" descr="DSC_06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4" t="21945" r="16742" b="31300"/>
            <a:stretch>
              <a:fillRect/>
            </a:stretch>
          </p:blipFill>
          <p:spPr bwMode="auto">
            <a:xfrm>
              <a:off x="4307" y="2980"/>
              <a:ext cx="1331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Line 7"/>
            <p:cNvSpPr>
              <a:spLocks noChangeShapeType="1"/>
            </p:cNvSpPr>
            <p:nvPr/>
          </p:nvSpPr>
          <p:spPr bwMode="auto">
            <a:xfrm flipH="1" flipV="1">
              <a:off x="4670" y="2620"/>
              <a:ext cx="194" cy="5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13" descr="Helios%20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" y="8313"/>
            <a:ext cx="11382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950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35"/>
            <a:ext cx="2977342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It works as advertised!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397" t="2618"/>
          <a:stretch/>
        </p:blipFill>
        <p:spPr>
          <a:xfrm>
            <a:off x="3075710" y="0"/>
            <a:ext cx="8977745" cy="6839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37112"/>
            <a:ext cx="3596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Diagonal lines: states in </a:t>
            </a:r>
            <a:r>
              <a:rPr lang="en-US" sz="2400" baseline="30000" dirty="0"/>
              <a:t>29</a:t>
            </a:r>
            <a:r>
              <a:rPr lang="en-US" sz="2400" dirty="0"/>
              <a:t>Si</a:t>
            </a:r>
          </a:p>
          <a:p>
            <a:r>
              <a:rPr lang="en-US" sz="2400" dirty="0"/>
              <a:t>Horizontal lines: </a:t>
            </a:r>
            <a:r>
              <a:rPr lang="en-US" sz="2400" dirty="0">
                <a:sym typeface="Symbol" panose="05050102010706020507" pitchFamily="18" charset="2"/>
              </a:rPr>
              <a:t> </a:t>
            </a:r>
            <a:r>
              <a:rPr lang="en-US" sz="2400" dirty="0"/>
              <a:t>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96597" y="216131"/>
            <a:ext cx="2085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solidFill>
                  <a:srgbClr val="FF0000"/>
                </a:solidFill>
              </a:rPr>
              <a:t>28</a:t>
            </a:r>
            <a:r>
              <a:rPr lang="en-US" sz="3200" dirty="0">
                <a:solidFill>
                  <a:srgbClr val="FF0000"/>
                </a:solidFill>
              </a:rPr>
              <a:t>Si(</a:t>
            </a:r>
            <a:r>
              <a:rPr lang="en-US" sz="3200" i="1" dirty="0" err="1">
                <a:solidFill>
                  <a:srgbClr val="FF0000"/>
                </a:solidFill>
              </a:rPr>
              <a:t>d,p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  <a:r>
              <a:rPr lang="en-US" sz="3200" baseline="30000" dirty="0">
                <a:solidFill>
                  <a:srgbClr val="FF0000"/>
                </a:solidFill>
              </a:rPr>
              <a:t>29</a:t>
            </a:r>
            <a:r>
              <a:rPr lang="en-US" sz="3200" dirty="0">
                <a:solidFill>
                  <a:srgbClr val="FF0000"/>
                </a:solidFill>
              </a:rPr>
              <a:t>Si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0486" y="6473059"/>
            <a:ext cx="469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J. C. </a:t>
            </a:r>
            <a:r>
              <a:rPr lang="en-US" altLang="en-US" dirty="0" err="1">
                <a:solidFill>
                  <a:srgbClr val="9900CC"/>
                </a:solidFill>
              </a:rPr>
              <a:t>Lighthall</a:t>
            </a:r>
            <a:r>
              <a:rPr lang="en-US" altLang="en-US" dirty="0">
                <a:solidFill>
                  <a:srgbClr val="9900CC"/>
                </a:solidFill>
              </a:rPr>
              <a:t> et al., NIMPRA </a:t>
            </a:r>
            <a:r>
              <a:rPr lang="en-US" altLang="en-US" b="1" dirty="0">
                <a:solidFill>
                  <a:srgbClr val="9900CC"/>
                </a:solidFill>
              </a:rPr>
              <a:t>622</a:t>
            </a:r>
            <a:r>
              <a:rPr lang="en-US" altLang="en-US" dirty="0">
                <a:solidFill>
                  <a:srgbClr val="9900CC"/>
                </a:solidFill>
              </a:rPr>
              <a:t>, 97 (2010)</a:t>
            </a:r>
          </a:p>
        </p:txBody>
      </p:sp>
    </p:spTree>
    <p:extLst>
      <p:ext uri="{BB962C8B-B14F-4D97-AF65-F5344CB8AC3E}">
        <p14:creationId xmlns:p14="http://schemas.microsoft.com/office/powerpoint/2010/main" val="2721438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7" name="Group 15"/>
          <p:cNvGrpSpPr>
            <a:grpSpLocks/>
          </p:cNvGrpSpPr>
          <p:nvPr/>
        </p:nvGrpSpPr>
        <p:grpSpPr bwMode="auto">
          <a:xfrm>
            <a:off x="5937799" y="2064940"/>
            <a:ext cx="5941088" cy="3604340"/>
            <a:chOff x="851" y="134"/>
            <a:chExt cx="4076" cy="2539"/>
          </a:xfrm>
        </p:grpSpPr>
        <p:pic>
          <p:nvPicPr>
            <p:cNvPr id="1844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8" t="91298" r="2827"/>
            <a:stretch>
              <a:fillRect/>
            </a:stretch>
          </p:blipFill>
          <p:spPr bwMode="auto">
            <a:xfrm>
              <a:off x="867" y="2132"/>
              <a:ext cx="4040" cy="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8" r="2440" b="66798"/>
            <a:stretch>
              <a:fillRect/>
            </a:stretch>
          </p:blipFill>
          <p:spPr bwMode="auto">
            <a:xfrm>
              <a:off x="851" y="134"/>
              <a:ext cx="4076" cy="2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And then a miracle occurs...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48521" r="14006"/>
          <a:stretch>
            <a:fillRect/>
          </a:stretch>
        </p:blipFill>
        <p:spPr bwMode="auto">
          <a:xfrm>
            <a:off x="764771" y="1012824"/>
            <a:ext cx="4950229" cy="344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9"/>
          <p:cNvSpPr>
            <a:spLocks noChangeArrowheads="1"/>
          </p:cNvSpPr>
          <p:nvPr/>
        </p:nvSpPr>
        <p:spPr bwMode="auto">
          <a:xfrm flipV="1">
            <a:off x="4116388" y="4192269"/>
            <a:ext cx="1624012" cy="9699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563 h 21600"/>
              <a:gd name="T14" fmla="*/ 19983 w 21600"/>
              <a:gd name="T15" fmla="*/ 75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18" y="0"/>
                </a:lnTo>
                <a:lnTo>
                  <a:pt x="15118" y="4563"/>
                </a:lnTo>
                <a:lnTo>
                  <a:pt x="12427" y="4563"/>
                </a:lnTo>
                <a:cubicBezTo>
                  <a:pt x="5564" y="4563"/>
                  <a:pt x="0" y="7963"/>
                  <a:pt x="0" y="12158"/>
                </a:cubicBezTo>
                <a:lnTo>
                  <a:pt x="0" y="21600"/>
                </a:lnTo>
                <a:lnTo>
                  <a:pt x="3099" y="21600"/>
                </a:lnTo>
                <a:lnTo>
                  <a:pt x="3099" y="12158"/>
                </a:lnTo>
                <a:cubicBezTo>
                  <a:pt x="3099" y="9638"/>
                  <a:pt x="7275" y="7595"/>
                  <a:pt x="12427" y="7595"/>
                </a:cubicBezTo>
                <a:lnTo>
                  <a:pt x="15118" y="7595"/>
                </a:lnTo>
                <a:lnTo>
                  <a:pt x="15118" y="12158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6947939" y="5746335"/>
            <a:ext cx="469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J. C. </a:t>
            </a:r>
            <a:r>
              <a:rPr lang="en-US" altLang="en-US" dirty="0" err="1">
                <a:solidFill>
                  <a:srgbClr val="9900CC"/>
                </a:solidFill>
              </a:rPr>
              <a:t>Lighthall</a:t>
            </a:r>
            <a:r>
              <a:rPr lang="en-US" altLang="en-US" dirty="0">
                <a:solidFill>
                  <a:srgbClr val="9900CC"/>
                </a:solidFill>
              </a:rPr>
              <a:t> et al., NIMPRA </a:t>
            </a:r>
            <a:r>
              <a:rPr lang="en-US" altLang="en-US" b="1" dirty="0">
                <a:solidFill>
                  <a:srgbClr val="9900CC"/>
                </a:solidFill>
              </a:rPr>
              <a:t>622</a:t>
            </a:r>
            <a:r>
              <a:rPr lang="en-US" altLang="en-US" dirty="0">
                <a:solidFill>
                  <a:srgbClr val="9900CC"/>
                </a:solidFill>
              </a:rPr>
              <a:t>, 97 (2010)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8318442" y="1355235"/>
            <a:ext cx="2219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9900CC"/>
                </a:solidFill>
              </a:rPr>
              <a:t>d(</a:t>
            </a:r>
            <a:r>
              <a:rPr lang="en-US" altLang="en-US" sz="2800" baseline="30000" dirty="0">
                <a:solidFill>
                  <a:srgbClr val="9900CC"/>
                </a:solidFill>
              </a:rPr>
              <a:t>28</a:t>
            </a:r>
            <a:r>
              <a:rPr lang="en-US" altLang="en-US" sz="2800" dirty="0">
                <a:solidFill>
                  <a:srgbClr val="9900CC"/>
                </a:solidFill>
              </a:rPr>
              <a:t>Si,p)</a:t>
            </a:r>
            <a:r>
              <a:rPr lang="en-US" altLang="en-US" sz="2800" baseline="30000" dirty="0">
                <a:solidFill>
                  <a:srgbClr val="9900CC"/>
                </a:solidFill>
              </a:rPr>
              <a:t>29</a:t>
            </a:r>
            <a:r>
              <a:rPr lang="en-US" altLang="en-US" sz="2800" dirty="0">
                <a:solidFill>
                  <a:srgbClr val="9900CC"/>
                </a:solidFill>
              </a:rPr>
              <a:t>Si</a:t>
            </a:r>
          </a:p>
          <a:p>
            <a:pPr algn="ctr" eaLnBrk="1" hangingPunct="1"/>
            <a:r>
              <a:rPr lang="en-US" altLang="en-US" sz="2800" dirty="0">
                <a:solidFill>
                  <a:srgbClr val="9900CC"/>
                </a:solidFill>
              </a:rPr>
              <a:t>with HELIOS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365760" y="5643430"/>
            <a:ext cx="62135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0000"/>
                </a:solidFill>
              </a:rPr>
              <a:t>HELIOS provides vastly improved </a:t>
            </a:r>
          </a:p>
          <a:p>
            <a:pPr eaLnBrk="1" hangingPunct="1"/>
            <a:r>
              <a:rPr lang="en-US" altLang="en-US" sz="2400" dirty="0">
                <a:solidFill>
                  <a:srgbClr val="FF0000"/>
                </a:solidFill>
              </a:rPr>
              <a:t>acceptance and excitation-energy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1938766094"/>
      </p:ext>
    </p:extLst>
  </p:cSld>
  <p:clrMapOvr>
    <a:masterClrMapping/>
  </p:clrMapOvr>
  <p:transition advTm="35313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86514" y="84128"/>
            <a:ext cx="9033860" cy="5891214"/>
            <a:chOff x="3169644" y="25937"/>
            <a:chExt cx="9033860" cy="5891214"/>
          </a:xfrm>
        </p:grpSpPr>
        <p:pic>
          <p:nvPicPr>
            <p:cNvPr id="19458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306" y="2053175"/>
              <a:ext cx="4249738" cy="290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9644" y="25937"/>
              <a:ext cx="9033860" cy="175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17"/>
            <a:stretch>
              <a:fillRect/>
            </a:stretch>
          </p:blipFill>
          <p:spPr bwMode="auto">
            <a:xfrm>
              <a:off x="9130970" y="1705514"/>
              <a:ext cx="2435225" cy="421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2" name="Line 12"/>
            <p:cNvSpPr>
              <a:spLocks noChangeShapeType="1"/>
            </p:cNvSpPr>
            <p:nvPr/>
          </p:nvSpPr>
          <p:spPr bwMode="auto">
            <a:xfrm>
              <a:off x="7133895" y="2921539"/>
              <a:ext cx="2435225" cy="1101725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3" name="Line 13"/>
            <p:cNvSpPr>
              <a:spLocks noChangeShapeType="1"/>
            </p:cNvSpPr>
            <p:nvPr/>
          </p:nvSpPr>
          <p:spPr bwMode="auto">
            <a:xfrm>
              <a:off x="6864019" y="2651663"/>
              <a:ext cx="2882900" cy="101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Text Box 14"/>
            <p:cNvSpPr txBox="1">
              <a:spLocks noChangeArrowheads="1"/>
            </p:cNvSpPr>
            <p:nvPr/>
          </p:nvSpPr>
          <p:spPr bwMode="auto">
            <a:xfrm>
              <a:off x="10173668" y="2924713"/>
              <a:ext cx="5905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FF0000"/>
                  </a:solidFill>
                </a:rPr>
                <a:t>1/2</a:t>
              </a:r>
              <a:r>
                <a:rPr lang="en-US" altLang="en-US" baseline="300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9465" name="Text Box 15"/>
            <p:cNvSpPr txBox="1">
              <a:spLocks noChangeArrowheads="1"/>
            </p:cNvSpPr>
            <p:nvPr/>
          </p:nvSpPr>
          <p:spPr bwMode="auto">
            <a:xfrm>
              <a:off x="9878393" y="4510624"/>
              <a:ext cx="5905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00B050"/>
                  </a:solidFill>
                </a:rPr>
                <a:t>5/2</a:t>
              </a:r>
              <a:r>
                <a:rPr lang="en-US" altLang="en-US" baseline="30000" dirty="0">
                  <a:solidFill>
                    <a:srgbClr val="00B050"/>
                  </a:solidFill>
                </a:rPr>
                <a:t>+</a:t>
              </a:r>
            </a:p>
          </p:txBody>
        </p:sp>
      </p:grp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1769" r="60658" b="3659"/>
          <a:stretch/>
        </p:blipFill>
        <p:spPr bwMode="auto">
          <a:xfrm>
            <a:off x="296572" y="265650"/>
            <a:ext cx="2309841" cy="521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" y="5533849"/>
            <a:ext cx="7456516" cy="118838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49103" y="408931"/>
            <a:ext cx="15215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0070C0"/>
                </a:solidFill>
              </a:rPr>
              <a:t>11</a:t>
            </a:r>
            <a:r>
              <a:rPr lang="en-US" sz="2400" dirty="0">
                <a:solidFill>
                  <a:srgbClr val="0070C0"/>
                </a:solidFill>
              </a:rPr>
              <a:t>B(</a:t>
            </a:r>
            <a:r>
              <a:rPr lang="en-US" sz="2400" dirty="0" err="1">
                <a:solidFill>
                  <a:srgbClr val="0070C0"/>
                </a:solidFill>
              </a:rPr>
              <a:t>d,p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  <a:r>
              <a:rPr lang="en-US" sz="2400" baseline="30000" dirty="0">
                <a:solidFill>
                  <a:srgbClr val="0070C0"/>
                </a:solidFill>
              </a:rPr>
              <a:t>12</a:t>
            </a:r>
            <a:r>
              <a:rPr lang="en-US" sz="2400" dirty="0">
                <a:solidFill>
                  <a:srgbClr val="0070C0"/>
                </a:solidFill>
              </a:rPr>
              <a:t>B</a:t>
            </a:r>
          </a:p>
        </p:txBody>
      </p:sp>
      <p:cxnSp>
        <p:nvCxnSpPr>
          <p:cNvPr id="6" name="Straight Arrow Connector 5"/>
          <p:cNvCxnSpPr>
            <a:endCxn id="11" idx="3"/>
          </p:cNvCxnSpPr>
          <p:nvPr/>
        </p:nvCxnSpPr>
        <p:spPr>
          <a:xfrm flipH="1" flipV="1">
            <a:off x="2606413" y="2871263"/>
            <a:ext cx="1109376" cy="26056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99459" y="2409598"/>
            <a:ext cx="15215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0070C0"/>
                </a:solidFill>
              </a:rPr>
              <a:t>12</a:t>
            </a:r>
            <a:r>
              <a:rPr lang="en-US" sz="2400" dirty="0">
                <a:solidFill>
                  <a:srgbClr val="0070C0"/>
                </a:solidFill>
              </a:rPr>
              <a:t>B(</a:t>
            </a:r>
            <a:r>
              <a:rPr lang="en-US" sz="2400" dirty="0" err="1">
                <a:solidFill>
                  <a:srgbClr val="0070C0"/>
                </a:solidFill>
              </a:rPr>
              <a:t>d,p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  <a:r>
              <a:rPr lang="en-US" sz="2400" baseline="30000" dirty="0">
                <a:solidFill>
                  <a:srgbClr val="0070C0"/>
                </a:solidFill>
              </a:rPr>
              <a:t>13</a:t>
            </a:r>
            <a:r>
              <a:rPr lang="en-US" sz="2400" dirty="0">
                <a:solidFill>
                  <a:srgbClr val="0070C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72169810"/>
      </p:ext>
    </p:extLst>
  </p:cSld>
  <p:clrMapOvr>
    <a:masterClrMapping/>
  </p:clrMapOvr>
  <p:transition advTm="46157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73754" y="3728288"/>
            <a:ext cx="4467828" cy="3159889"/>
            <a:chOff x="281088" y="3412374"/>
            <a:chExt cx="4467828" cy="31598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088" y="3412374"/>
              <a:ext cx="4467828" cy="315988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120355" y="3874143"/>
              <a:ext cx="1239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17</a:t>
              </a:r>
              <a:r>
                <a:rPr lang="en-US" dirty="0"/>
                <a:t>N(</a:t>
              </a:r>
              <a:r>
                <a:rPr lang="en-US" dirty="0" err="1"/>
                <a:t>d,p</a:t>
              </a:r>
              <a:r>
                <a:rPr lang="en-US" dirty="0"/>
                <a:t>)</a:t>
              </a:r>
              <a:r>
                <a:rPr lang="en-US" baseline="30000" dirty="0"/>
                <a:t>18</a:t>
              </a:r>
              <a:r>
                <a:rPr lang="en-US" dirty="0"/>
                <a:t>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6" y="118444"/>
            <a:ext cx="3193104" cy="513691"/>
          </a:xfrm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(</a:t>
            </a:r>
            <a:r>
              <a:rPr lang="en-US" sz="3600" dirty="0" err="1">
                <a:solidFill>
                  <a:srgbClr val="7030A0"/>
                </a:solidFill>
              </a:rPr>
              <a:t>d,p</a:t>
            </a:r>
            <a:r>
              <a:rPr lang="en-US" sz="3600" dirty="0">
                <a:solidFill>
                  <a:srgbClr val="7030A0"/>
                </a:solidFill>
              </a:rPr>
              <a:t>) light nuclei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734" y="501876"/>
            <a:ext cx="4097438" cy="3136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197"/>
          <a:stretch/>
        </p:blipFill>
        <p:spPr>
          <a:xfrm>
            <a:off x="7762045" y="2066745"/>
            <a:ext cx="4275450" cy="31071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26734" y="3652715"/>
            <a:ext cx="42326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C. R. Hoffman et al., PRC 88, 044317 (2013)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50678" y="162142"/>
            <a:ext cx="410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Bedoor</a:t>
            </a:r>
            <a:r>
              <a:rPr lang="en-US" dirty="0"/>
              <a:t> et al., PRC 88, 011304(R) (2013)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7540" y="1471113"/>
            <a:ext cx="4584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T. MacGregor et al., PRL 104, L051301 (2021)</a:t>
            </a:r>
          </a:p>
          <a:p>
            <a:pPr algn="ctr"/>
            <a:r>
              <a:rPr lang="en-US" dirty="0"/>
              <a:t>(ISS Measurement)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2811" y="619451"/>
            <a:ext cx="1191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13</a:t>
            </a:r>
            <a:r>
              <a:rPr lang="en-US" dirty="0"/>
              <a:t>B(</a:t>
            </a:r>
            <a:r>
              <a:rPr lang="en-US" dirty="0" err="1"/>
              <a:t>d,p</a:t>
            </a:r>
            <a:r>
              <a:rPr lang="en-US" dirty="0"/>
              <a:t>)</a:t>
            </a:r>
            <a:r>
              <a:rPr lang="en-US" baseline="30000" dirty="0"/>
              <a:t>14</a:t>
            </a:r>
            <a:r>
              <a:rPr lang="en-US" dirty="0"/>
              <a:t>B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0" y="1340804"/>
            <a:ext cx="3508307" cy="39809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6629" y="1388884"/>
            <a:ext cx="1188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15</a:t>
            </a:r>
            <a:r>
              <a:rPr lang="en-US" dirty="0"/>
              <a:t>C(</a:t>
            </a:r>
            <a:r>
              <a:rPr lang="en-US" dirty="0" err="1"/>
              <a:t>d,p</a:t>
            </a:r>
            <a:r>
              <a:rPr lang="en-US" dirty="0"/>
              <a:t>)</a:t>
            </a:r>
            <a:r>
              <a:rPr lang="en-US" baseline="30000" dirty="0"/>
              <a:t>16</a:t>
            </a:r>
            <a:r>
              <a:rPr lang="en-US" dirty="0"/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490" y="981766"/>
            <a:ext cx="363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AHW et al., PRL 105, 0132501 (2010)</a:t>
            </a:r>
          </a:p>
        </p:txBody>
      </p:sp>
    </p:spTree>
    <p:extLst>
      <p:ext uri="{BB962C8B-B14F-4D97-AF65-F5344CB8AC3E}">
        <p14:creationId xmlns:p14="http://schemas.microsoft.com/office/powerpoint/2010/main" val="969284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534" y="130250"/>
            <a:ext cx="3480348" cy="528321"/>
          </a:xfrm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(</a:t>
            </a:r>
            <a:r>
              <a:rPr lang="en-US" sz="3600" dirty="0" err="1">
                <a:solidFill>
                  <a:srgbClr val="7030A0"/>
                </a:solidFill>
              </a:rPr>
              <a:t>d,p</a:t>
            </a:r>
            <a:r>
              <a:rPr lang="en-US" sz="3600" dirty="0">
                <a:solidFill>
                  <a:srgbClr val="7030A0"/>
                </a:solidFill>
              </a:rPr>
              <a:t>) heavy nuclei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016" y="1918608"/>
            <a:ext cx="4051139" cy="4583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56" r="1724"/>
          <a:stretch/>
        </p:blipFill>
        <p:spPr>
          <a:xfrm>
            <a:off x="66502" y="3924409"/>
            <a:ext cx="5960227" cy="2949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481" r="4770"/>
          <a:stretch/>
        </p:blipFill>
        <p:spPr>
          <a:xfrm>
            <a:off x="216131" y="365125"/>
            <a:ext cx="3965172" cy="2876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991" t="3636" b="10227"/>
          <a:stretch/>
        </p:blipFill>
        <p:spPr>
          <a:xfrm>
            <a:off x="4245434" y="1267330"/>
            <a:ext cx="3868735" cy="26230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426" y="97460"/>
            <a:ext cx="395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K. Sharp et al., PRC 87, 014312 (2013)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0710" y="542431"/>
            <a:ext cx="133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86</a:t>
            </a:r>
            <a:r>
              <a:rPr lang="en-US" dirty="0"/>
              <a:t>Kr(</a:t>
            </a:r>
            <a:r>
              <a:rPr lang="en-US" dirty="0" err="1"/>
              <a:t>d,p</a:t>
            </a:r>
            <a:r>
              <a:rPr lang="en-US" dirty="0"/>
              <a:t>)</a:t>
            </a:r>
            <a:r>
              <a:rPr lang="en-US" baseline="30000" dirty="0"/>
              <a:t>87</a:t>
            </a:r>
            <a:r>
              <a:rPr lang="en-US" dirty="0"/>
              <a:t>Kr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277" y="3681166"/>
            <a:ext cx="376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 P. Kay et al., PRC 84, 024325 (2011)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11751" y="1312507"/>
            <a:ext cx="3877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L. Tang et al., PRL 124, 062502 (2020)</a:t>
            </a:r>
          </a:p>
          <a:p>
            <a:pPr algn="ctr"/>
            <a:r>
              <a:rPr lang="en-US" dirty="0"/>
              <a:t>(ISS measurement)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21218" y="4059142"/>
            <a:ext cx="16049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206</a:t>
            </a:r>
            <a:r>
              <a:rPr lang="en-US" dirty="0"/>
              <a:t>Hg(</a:t>
            </a:r>
            <a:r>
              <a:rPr lang="en-US" dirty="0" err="1"/>
              <a:t>d,p</a:t>
            </a:r>
            <a:r>
              <a:rPr lang="en-US" dirty="0"/>
              <a:t>)</a:t>
            </a:r>
            <a:r>
              <a:rPr lang="en-US" baseline="30000" dirty="0"/>
              <a:t>207</a:t>
            </a:r>
            <a:r>
              <a:rPr lang="en-US" dirty="0"/>
              <a:t>Hg</a:t>
            </a:r>
          </a:p>
        </p:txBody>
      </p:sp>
    </p:spTree>
    <p:extLst>
      <p:ext uri="{BB962C8B-B14F-4D97-AF65-F5344CB8AC3E}">
        <p14:creationId xmlns:p14="http://schemas.microsoft.com/office/powerpoint/2010/main" val="176113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8264" y="39211"/>
            <a:ext cx="3962471" cy="516024"/>
          </a:xfrm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(d,</a:t>
            </a:r>
            <a:r>
              <a:rPr lang="en-US" baseline="30000" dirty="0">
                <a:solidFill>
                  <a:srgbClr val="7030A0"/>
                </a:solidFill>
              </a:rPr>
              <a:t>3,4</a:t>
            </a:r>
            <a:r>
              <a:rPr lang="en-US" dirty="0">
                <a:solidFill>
                  <a:srgbClr val="7030A0"/>
                </a:solidFill>
              </a:rPr>
              <a:t>He) reactions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7" y="3808099"/>
            <a:ext cx="4242422" cy="3049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414" y="1951979"/>
            <a:ext cx="4074036" cy="4201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33912" y="1767313"/>
            <a:ext cx="405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Salathe et al., PRC 102, 064317 (2020)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432" y="3562253"/>
            <a:ext cx="390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L. Tang et al., PRC 105, 064307 (2022)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2727" y="121640"/>
            <a:ext cx="380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AHW et al., PRC 90, 061301(R) (2014)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367" y="152651"/>
            <a:ext cx="373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Chen et al., PRC 100, 061314 (2019)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571" y="397005"/>
            <a:ext cx="3430110" cy="4481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63" y="448637"/>
            <a:ext cx="3762629" cy="30797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2277" y="753533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12</a:t>
            </a:r>
            <a:r>
              <a:rPr lang="en-US" dirty="0"/>
              <a:t>B(d,</a:t>
            </a:r>
            <a:r>
              <a:rPr lang="en-US" baseline="30000" dirty="0"/>
              <a:t>3</a:t>
            </a:r>
            <a:r>
              <a:rPr lang="en-US" dirty="0"/>
              <a:t>He)</a:t>
            </a:r>
            <a:r>
              <a:rPr lang="en-US" baseline="30000" dirty="0"/>
              <a:t>11</a:t>
            </a:r>
            <a:r>
              <a:rPr lang="en-US" dirty="0"/>
              <a:t>Be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85030" y="3438767"/>
            <a:ext cx="13774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aseline="30000" dirty="0"/>
              <a:t>36</a:t>
            </a:r>
            <a:r>
              <a:rPr lang="en-US" dirty="0"/>
              <a:t>S(d,</a:t>
            </a:r>
            <a:r>
              <a:rPr lang="en-US" baseline="30000" dirty="0"/>
              <a:t>3</a:t>
            </a:r>
            <a:r>
              <a:rPr lang="en-US" dirty="0"/>
              <a:t>He)</a:t>
            </a:r>
            <a:r>
              <a:rPr lang="en-US" baseline="30000" dirty="0"/>
              <a:t>35</a:t>
            </a:r>
            <a:r>
              <a:rPr lang="en-US" dirty="0"/>
              <a:t>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32867" y="5314280"/>
            <a:ext cx="2315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(Isomeric beam!)</a:t>
            </a: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 flipV="1">
            <a:off x="4030133" y="4394201"/>
            <a:ext cx="702734" cy="115091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273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0515600" cy="6826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How it happens, and a possible signature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9" y="1213914"/>
            <a:ext cx="7854474" cy="4677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256" y="1216604"/>
            <a:ext cx="3483865" cy="4675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3825" y="6172200"/>
            <a:ext cx="4776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Greenberg and Greiner, Physics Today </a:t>
            </a:r>
            <a:r>
              <a:rPr lang="en-US" b="1" dirty="0"/>
              <a:t>35</a:t>
            </a:r>
            <a:r>
              <a:rPr lang="en-US" dirty="0"/>
              <a:t>(8) 1982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1025" y="872837"/>
            <a:ext cx="380892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U+U collisions (Z</a:t>
            </a:r>
            <a:r>
              <a:rPr lang="en-US" sz="2800" baseline="-25000" dirty="0">
                <a:solidFill>
                  <a:srgbClr val="7030A0"/>
                </a:solidFill>
              </a:rPr>
              <a:t>TOT</a:t>
            </a:r>
            <a:r>
              <a:rPr lang="en-US" sz="2800" dirty="0">
                <a:solidFill>
                  <a:srgbClr val="7030A0"/>
                </a:solidFill>
              </a:rPr>
              <a:t>=184)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88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33" y="65868"/>
            <a:ext cx="4365567" cy="698904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(In)elastic scattering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40" y="896386"/>
            <a:ext cx="3753852" cy="5097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13" y="1397718"/>
            <a:ext cx="4781203" cy="40333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6160" y="1131216"/>
            <a:ext cx="418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A. Kuvin et al., PRC 96, 041301(R) (2017)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20257" y="630270"/>
            <a:ext cx="37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Chen et al., PRC 106, 064312 (2022)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03240" y="1131216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15</a:t>
            </a:r>
            <a:r>
              <a:rPr lang="en-US" dirty="0"/>
              <a:t>C(</a:t>
            </a:r>
            <a:r>
              <a:rPr lang="en-US" dirty="0" err="1"/>
              <a:t>d,d</a:t>
            </a:r>
            <a:r>
              <a:rPr lang="en-US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3240" y="322972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15</a:t>
            </a:r>
            <a:r>
              <a:rPr lang="en-US" dirty="0"/>
              <a:t>C(</a:t>
            </a:r>
            <a:r>
              <a:rPr lang="en-US" dirty="0" err="1"/>
              <a:t>d,d</a:t>
            </a:r>
            <a:r>
              <a:rPr lang="en-US" dirty="0"/>
              <a:t>’)</a:t>
            </a:r>
            <a:r>
              <a:rPr lang="en-US" baseline="30000" dirty="0"/>
              <a:t>15</a:t>
            </a:r>
            <a:r>
              <a:rPr lang="en-US" dirty="0"/>
              <a:t>C(5/2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3683" y="226876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10</a:t>
            </a:r>
            <a:r>
              <a:rPr lang="en-US" dirty="0"/>
              <a:t>B(</a:t>
            </a:r>
            <a:r>
              <a:rPr lang="en-US" dirty="0" err="1"/>
              <a:t>p,p</a:t>
            </a:r>
            <a:r>
              <a:rPr lang="en-US" dirty="0"/>
              <a:t>’)</a:t>
            </a:r>
          </a:p>
        </p:txBody>
      </p:sp>
    </p:spTree>
    <p:extLst>
      <p:ext uri="{BB962C8B-B14F-4D97-AF65-F5344CB8AC3E}">
        <p14:creationId xmlns:p14="http://schemas.microsoft.com/office/powerpoint/2010/main" val="1342921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95" y="157308"/>
            <a:ext cx="3151909" cy="565900"/>
          </a:xfrm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(</a:t>
            </a:r>
            <a:r>
              <a:rPr lang="en-US" sz="4000" dirty="0" err="1">
                <a:solidFill>
                  <a:srgbClr val="7030A0"/>
                </a:solidFill>
              </a:rPr>
              <a:t>t,p</a:t>
            </a:r>
            <a:r>
              <a:rPr lang="en-US" sz="4000" dirty="0">
                <a:solidFill>
                  <a:srgbClr val="7030A0"/>
                </a:solidFill>
              </a:rPr>
              <a:t>) reactions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2393"/>
            <a:ext cx="8005156" cy="2899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235" y="5045796"/>
            <a:ext cx="4096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 </a:t>
            </a:r>
            <a:r>
              <a:rPr lang="en-US" sz="2400" baseline="30000" dirty="0"/>
              <a:t>32</a:t>
            </a:r>
            <a:r>
              <a:rPr lang="en-US" sz="2400" dirty="0"/>
              <a:t>Si(</a:t>
            </a:r>
            <a:r>
              <a:rPr lang="en-US" sz="2400" dirty="0" err="1"/>
              <a:t>t,p</a:t>
            </a:r>
            <a:r>
              <a:rPr lang="en-US" sz="2400" dirty="0"/>
              <a:t>)</a:t>
            </a:r>
            <a:r>
              <a:rPr lang="en-US" sz="2400" baseline="30000" dirty="0"/>
              <a:t>34</a:t>
            </a:r>
            <a:r>
              <a:rPr lang="en-US" sz="2400" dirty="0"/>
              <a:t>Si (C. R. Hoffman)</a:t>
            </a:r>
          </a:p>
          <a:p>
            <a:pPr algn="ctr"/>
            <a:r>
              <a:rPr lang="en-US" sz="2400" dirty="0"/>
              <a:t>coming from SOLARIS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49" y="1457727"/>
            <a:ext cx="4289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G. McNeel et al., PRC 103, 064320 (2021)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269" y="1827059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26</a:t>
            </a:r>
            <a:r>
              <a:rPr lang="en-US" dirty="0"/>
              <a:t>Mg(</a:t>
            </a:r>
            <a:r>
              <a:rPr lang="en-US" dirty="0" err="1"/>
              <a:t>t,p</a:t>
            </a:r>
            <a:r>
              <a:rPr lang="en-US" dirty="0"/>
              <a:t>)</a:t>
            </a:r>
            <a:r>
              <a:rPr lang="en-US" baseline="30000" dirty="0"/>
              <a:t>28</a:t>
            </a:r>
            <a:r>
              <a:rPr lang="en-US" dirty="0"/>
              <a:t>Mg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788"/>
          <a:stretch/>
        </p:blipFill>
        <p:spPr>
          <a:xfrm>
            <a:off x="8251814" y="56329"/>
            <a:ext cx="3627213" cy="4922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22872" y="4979324"/>
            <a:ext cx="3039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10</a:t>
            </a:r>
            <a:r>
              <a:rPr lang="en-US" sz="2400" dirty="0"/>
              <a:t>Be(</a:t>
            </a:r>
            <a:r>
              <a:rPr lang="en-US" sz="2400" dirty="0" err="1"/>
              <a:t>t,p</a:t>
            </a:r>
            <a:r>
              <a:rPr lang="en-US" sz="2400" dirty="0"/>
              <a:t>)</a:t>
            </a:r>
            <a:r>
              <a:rPr lang="en-US" sz="2400" baseline="30000" dirty="0"/>
              <a:t>12</a:t>
            </a:r>
            <a:r>
              <a:rPr lang="en-US" sz="2400" dirty="0"/>
              <a:t>Be (B. P. Kay)</a:t>
            </a:r>
          </a:p>
          <a:p>
            <a:pPr algn="ctr"/>
            <a:r>
              <a:rPr lang="en-US" sz="2400" dirty="0"/>
              <a:t>SOLARIS</a:t>
            </a:r>
          </a:p>
        </p:txBody>
      </p:sp>
    </p:spTree>
    <p:extLst>
      <p:ext uri="{BB962C8B-B14F-4D97-AF65-F5344CB8AC3E}">
        <p14:creationId xmlns:p14="http://schemas.microsoft.com/office/powerpoint/2010/main" val="1490017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479"/>
            <a:ext cx="7850188" cy="2025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11" y="547964"/>
            <a:ext cx="4934989" cy="5888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791085" cy="578739"/>
          </a:xfrm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Fission!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42" y="2901141"/>
            <a:ext cx="7193069" cy="356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86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512" y="141316"/>
            <a:ext cx="9910157" cy="1239460"/>
          </a:xfrm>
        </p:spPr>
        <p:txBody>
          <a:bodyPr>
            <a:normAutofit fontScale="90000"/>
          </a:bodyPr>
          <a:lstStyle/>
          <a:p>
            <a:r>
              <a:rPr lang="en-US" dirty="0"/>
              <a:t>A proliferation of solenoids: the future is in all of them, and maybe more to come…</a:t>
            </a:r>
          </a:p>
        </p:txBody>
      </p:sp>
      <p:pic>
        <p:nvPicPr>
          <p:cNvPr id="5122" name="Picture 2" descr="File:A large blank world map with oceans marked in blue.PNG - Wikimedia  Comm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31" b="17913"/>
          <a:stretch/>
        </p:blipFill>
        <p:spPr bwMode="auto">
          <a:xfrm>
            <a:off x="2643448" y="1491191"/>
            <a:ext cx="6641868" cy="50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140633" y="2679687"/>
            <a:ext cx="91440" cy="1080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25387" y="2845726"/>
            <a:ext cx="91440" cy="1080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50079" y="2820788"/>
            <a:ext cx="91440" cy="1080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4463" y="3294828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HELIOS @ ANL</a:t>
            </a:r>
          </a:p>
        </p:txBody>
      </p:sp>
      <p:pic>
        <p:nvPicPr>
          <p:cNvPr id="5124" name="Picture 4" descr="Conceptual design of the vacuum-mode silicon array setup inside SOLA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86" y="4156766"/>
            <a:ext cx="2223448" cy="205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ELIOS Cut-aw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r="10640"/>
          <a:stretch>
            <a:fillRect/>
          </a:stretch>
        </p:blipFill>
        <p:spPr bwMode="auto">
          <a:xfrm>
            <a:off x="0" y="3652875"/>
            <a:ext cx="2483116" cy="192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627" y="3827452"/>
            <a:ext cx="3356658" cy="24711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035" y="3134420"/>
            <a:ext cx="2137774" cy="690147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4" idx="3"/>
          </p:cNvCxnSpPr>
          <p:nvPr/>
        </p:nvCxnSpPr>
        <p:spPr>
          <a:xfrm flipV="1">
            <a:off x="1931681" y="2899758"/>
            <a:ext cx="2393706" cy="57973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53241" y="4095202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SOLARIS @ FRIB</a:t>
            </a:r>
          </a:p>
        </p:txBody>
      </p:sp>
      <p:cxnSp>
        <p:nvCxnSpPr>
          <p:cNvPr id="15" name="Straight Arrow Connector 14"/>
          <p:cNvCxnSpPr>
            <a:stCxn id="8" idx="0"/>
          </p:cNvCxnSpPr>
          <p:nvPr/>
        </p:nvCxnSpPr>
        <p:spPr>
          <a:xfrm flipH="1" flipV="1">
            <a:off x="4541519" y="2953791"/>
            <a:ext cx="1055864" cy="114141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94330" y="5989708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ISS @ CERN/HIE-ISOLDE</a:t>
            </a:r>
          </a:p>
        </p:txBody>
      </p:sp>
      <p:cxnSp>
        <p:nvCxnSpPr>
          <p:cNvPr id="17" name="Straight Arrow Connector 16"/>
          <p:cNvCxnSpPr>
            <a:stCxn id="10" idx="1"/>
          </p:cNvCxnSpPr>
          <p:nvPr/>
        </p:nvCxnSpPr>
        <p:spPr>
          <a:xfrm flipH="1" flipV="1">
            <a:off x="7253631" y="2787752"/>
            <a:ext cx="1617404" cy="69174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432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777"/>
          </a:xfrm>
        </p:spPr>
        <p:txBody>
          <a:bodyPr>
            <a:normAutofit fontScale="90000"/>
          </a:bodyPr>
          <a:lstStyle/>
          <a:p>
            <a:r>
              <a:rPr lang="en-US" dirty="0"/>
              <a:t>Summing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2094"/>
            <a:ext cx="10515600" cy="50624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John and Solenoidal Spectrometers have a long history (and I didn’t even mention the 17 </a:t>
            </a:r>
            <a:r>
              <a:rPr lang="en-US" dirty="0" err="1">
                <a:solidFill>
                  <a:srgbClr val="0070C0"/>
                </a:solidFill>
              </a:rPr>
              <a:t>keV</a:t>
            </a:r>
            <a:r>
              <a:rPr lang="en-US" dirty="0">
                <a:solidFill>
                  <a:srgbClr val="0070C0"/>
                </a:solidFill>
              </a:rPr>
              <a:t> neutrino!)</a:t>
            </a:r>
          </a:p>
          <a:p>
            <a:r>
              <a:rPr lang="en-US" dirty="0">
                <a:solidFill>
                  <a:srgbClr val="7030A0"/>
                </a:solidFill>
              </a:rPr>
              <a:t>Solution of sorts to an important fundamental physics problem – sadly with a negative result</a:t>
            </a:r>
          </a:p>
          <a:p>
            <a:r>
              <a:rPr lang="en-US" dirty="0">
                <a:solidFill>
                  <a:srgbClr val="0070C0"/>
                </a:solidFill>
              </a:rPr>
              <a:t>Happier outcome with reaction spectrometer</a:t>
            </a:r>
          </a:p>
          <a:p>
            <a:r>
              <a:rPr lang="en-US" dirty="0">
                <a:solidFill>
                  <a:srgbClr val="7030A0"/>
                </a:solidFill>
              </a:rPr>
              <a:t>A new universe of possibilities</a:t>
            </a:r>
          </a:p>
          <a:p>
            <a:r>
              <a:rPr lang="en-US" dirty="0">
                <a:solidFill>
                  <a:srgbClr val="0070C0"/>
                </a:solidFill>
              </a:rPr>
              <a:t>(At least) 22 physics publications since 2010 (2 so far from ISS)</a:t>
            </a:r>
          </a:p>
          <a:p>
            <a:r>
              <a:rPr lang="en-US" dirty="0">
                <a:solidFill>
                  <a:srgbClr val="7030A0"/>
                </a:solidFill>
              </a:rPr>
              <a:t>Three devices are currently in operation - Can there be more?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C00000"/>
                </a:solidFill>
              </a:rPr>
              <a:t>A fine legacy!</a:t>
            </a:r>
          </a:p>
        </p:txBody>
      </p:sp>
    </p:spTree>
    <p:extLst>
      <p:ext uri="{BB962C8B-B14F-4D97-AF65-F5344CB8AC3E}">
        <p14:creationId xmlns:p14="http://schemas.microsoft.com/office/powerpoint/2010/main" val="240385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92236" cy="524337"/>
          </a:xfrm>
        </p:spPr>
        <p:txBody>
          <a:bodyPr>
            <a:normAutofit fontScale="90000"/>
          </a:bodyPr>
          <a:lstStyle/>
          <a:p>
            <a:r>
              <a:rPr lang="en-US" dirty="0"/>
              <a:t>More we’ve lost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249" y="1862398"/>
            <a:ext cx="3876675" cy="476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8112" y="1339178"/>
            <a:ext cx="3939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Rolf </a:t>
            </a:r>
            <a:r>
              <a:rPr lang="en-US" sz="2800" dirty="0" err="1"/>
              <a:t>Siemssen</a:t>
            </a:r>
            <a:r>
              <a:rPr lang="en-US" sz="2800" dirty="0"/>
              <a:t>, 1933-2021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779" y="2161309"/>
            <a:ext cx="47057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“It is the </a:t>
            </a:r>
            <a:r>
              <a:rPr lang="en-US" sz="3200" dirty="0" err="1">
                <a:solidFill>
                  <a:srgbClr val="0070C0"/>
                </a:solidFill>
              </a:rPr>
              <a:t>Schiffer</a:t>
            </a:r>
            <a:r>
              <a:rPr lang="en-US" sz="3200" dirty="0">
                <a:solidFill>
                  <a:srgbClr val="0070C0"/>
                </a:solidFill>
              </a:rPr>
              <a:t> spirit </a:t>
            </a:r>
            <a:r>
              <a:rPr lang="en-US" sz="3200" dirty="0"/>
              <a:t>that</a:t>
            </a:r>
          </a:p>
          <a:p>
            <a:r>
              <a:rPr lang="en-US" sz="3200" dirty="0"/>
              <a:t>makes this place what it is”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25923" y="3416531"/>
            <a:ext cx="3199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(ATLAS 25</a:t>
            </a:r>
            <a:r>
              <a:rPr lang="en-US" sz="2400" baseline="30000" dirty="0"/>
              <a:t>th</a:t>
            </a:r>
            <a:r>
              <a:rPr lang="en-US" sz="2400" dirty="0"/>
              <a:t> anniversary)</a:t>
            </a:r>
          </a:p>
        </p:txBody>
      </p:sp>
      <p:pic>
        <p:nvPicPr>
          <p:cNvPr id="10242" name="Picture 2" descr="https://www.phy.anl.gov/NPSymposium/photos/thmb_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367" y="1862398"/>
            <a:ext cx="33486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3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ChangeArrowheads="1"/>
          </p:cNvSpPr>
          <p:nvPr>
            <p:ph type="title"/>
          </p:nvPr>
        </p:nvSpPr>
        <p:spPr>
          <a:xfrm>
            <a:off x="123824" y="95250"/>
            <a:ext cx="4943475" cy="647700"/>
          </a:xfrm>
        </p:spPr>
        <p:txBody>
          <a:bodyPr/>
          <a:lstStyle/>
          <a:p>
            <a:r>
              <a:rPr lang="en-US" altLang="en-US" sz="3600" dirty="0">
                <a:solidFill>
                  <a:srgbClr val="6600FF"/>
                </a:solidFill>
                <a:latin typeface="Comic Sans MS" panose="030F0702030302020204" pitchFamily="66" charset="0"/>
              </a:rPr>
              <a:t>Spark or no spark</a:t>
            </a:r>
          </a:p>
        </p:txBody>
      </p:sp>
      <p:pic>
        <p:nvPicPr>
          <p:cNvPr id="9831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t="3525" b="15007"/>
          <a:stretch/>
        </p:blipFill>
        <p:spPr bwMode="auto">
          <a:xfrm>
            <a:off x="1033586" y="742950"/>
            <a:ext cx="470535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36371" y="813757"/>
            <a:ext cx="20585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/>
              <a:t>Schweppe</a:t>
            </a:r>
            <a:r>
              <a:rPr lang="en-US" altLang="en-US" dirty="0"/>
              <a:t> et al, PRL</a:t>
            </a:r>
          </a:p>
          <a:p>
            <a:r>
              <a:rPr lang="en-US" altLang="en-US" b="1" dirty="0"/>
              <a:t>51</a:t>
            </a:r>
            <a:r>
              <a:rPr lang="en-US" altLang="en-US" dirty="0"/>
              <a:t>, 2261 (1983)</a:t>
            </a:r>
          </a:p>
          <a:p>
            <a:pPr algn="ctr"/>
            <a:r>
              <a:rPr lang="en-US" altLang="en-US" dirty="0"/>
              <a:t>(EPOS)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72300" y="28745"/>
            <a:ext cx="2703715" cy="6133821"/>
            <a:chOff x="2809702" y="94429"/>
            <a:chExt cx="2746913" cy="65030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47135"/>
            <a:stretch/>
          </p:blipFill>
          <p:spPr>
            <a:xfrm>
              <a:off x="2809702" y="94429"/>
              <a:ext cx="2746913" cy="6503023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195823" y="779060"/>
              <a:ext cx="0" cy="137714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140404" y="2731977"/>
              <a:ext cx="0" cy="137714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6458377" y="95250"/>
            <a:ext cx="843501" cy="64633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9835608" y="297534"/>
            <a:ext cx="1873205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dirty="0"/>
              <a:t>Clemente et al, PL</a:t>
            </a:r>
          </a:p>
          <a:p>
            <a:r>
              <a:rPr lang="en-US" altLang="en-US" b="1" dirty="0"/>
              <a:t>137B</a:t>
            </a:r>
            <a:r>
              <a:rPr lang="en-US" altLang="en-US" dirty="0"/>
              <a:t>, 41 (1984)</a:t>
            </a:r>
          </a:p>
          <a:p>
            <a:pPr algn="ctr"/>
            <a:r>
              <a:rPr lang="en-US" altLang="en-US" dirty="0"/>
              <a:t>(ORANGE)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015" y="1323984"/>
            <a:ext cx="2377750" cy="374696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0670599" y="1776951"/>
            <a:ext cx="0" cy="12989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631807" y="3442267"/>
            <a:ext cx="0" cy="12989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54109" y="1220864"/>
            <a:ext cx="944489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B0F0"/>
                </a:solidFill>
              </a:rPr>
              <a:t>U+Cm</a:t>
            </a:r>
            <a:endParaRPr lang="en-US" sz="2400" dirty="0">
              <a:solidFill>
                <a:srgbClr val="00B0F0"/>
              </a:solidFill>
            </a:endParaRP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Z=188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4829" y="908485"/>
            <a:ext cx="949299" cy="83099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U+U</a:t>
            </a:r>
          </a:p>
          <a:p>
            <a:r>
              <a:rPr lang="en-US" sz="2400" dirty="0">
                <a:solidFill>
                  <a:srgbClr val="00B0F0"/>
                </a:solidFill>
              </a:rPr>
              <a:t>Z=184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015406" y="2607634"/>
            <a:ext cx="949299" cy="83099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</a:rPr>
              <a:t>U+Th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Z=182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86821" y="629091"/>
            <a:ext cx="1212704" cy="64633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Yes??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28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salabura pai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0"/>
            <a:ext cx="633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5105400" y="3616325"/>
            <a:ext cx="36182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“A ticket to Stockholm”</a:t>
            </a:r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 flipH="1" flipV="1">
            <a:off x="1857375" y="3038475"/>
            <a:ext cx="3171825" cy="771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7467600" y="228600"/>
            <a:ext cx="2851150" cy="19431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dirty="0" err="1">
                <a:latin typeface="Comic Sans MS" panose="030F0702030302020204" pitchFamily="66" charset="0"/>
              </a:rPr>
              <a:t>Axion</a:t>
            </a:r>
            <a:r>
              <a:rPr lang="en-US" altLang="en-US" sz="2400" dirty="0"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en-US" altLang="en-US" sz="2400" dirty="0">
                <a:latin typeface="Comic Sans MS" panose="030F0702030302020204" pitchFamily="66" charset="0"/>
              </a:rPr>
              <a:t>New phase of QED?</a:t>
            </a:r>
          </a:p>
          <a:p>
            <a:pPr algn="ctr"/>
            <a:r>
              <a:rPr lang="en-US" altLang="en-US" sz="2400" dirty="0">
                <a:latin typeface="Comic Sans MS" panose="030F0702030302020204" pitchFamily="66" charset="0"/>
              </a:rPr>
              <a:t>Unknown neutral particle(s)?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8893175" y="4714875"/>
            <a:ext cx="1517018" cy="523220"/>
          </a:xfrm>
          <a:prstGeom prst="rect">
            <a:avLst/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e</a:t>
            </a:r>
            <a:r>
              <a:rPr lang="en-US" altLang="en-US" sz="2800" baseline="30000"/>
              <a:t>+</a:t>
            </a:r>
            <a:r>
              <a:rPr lang="en-US" altLang="en-US" sz="2800"/>
              <a:t>e</a:t>
            </a:r>
            <a:r>
              <a:rPr lang="en-US" altLang="en-US" sz="2800" baseline="30000"/>
              <a:t>-</a:t>
            </a:r>
            <a:r>
              <a:rPr lang="en-US" altLang="en-US" sz="2800"/>
              <a:t> pairs</a:t>
            </a:r>
          </a:p>
        </p:txBody>
      </p:sp>
    </p:spTree>
    <p:extLst>
      <p:ext uri="{BB962C8B-B14F-4D97-AF65-F5344CB8AC3E}">
        <p14:creationId xmlns:p14="http://schemas.microsoft.com/office/powerpoint/2010/main" val="1697240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0486"/>
          <a:stretch/>
        </p:blipFill>
        <p:spPr>
          <a:xfrm>
            <a:off x="-2" y="598533"/>
            <a:ext cx="12192001" cy="1507201"/>
          </a:xfrm>
          <a:prstGeom prst="rect">
            <a:avLst/>
          </a:prstGeom>
        </p:spPr>
      </p:pic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199" y="85783"/>
            <a:ext cx="10515600" cy="682625"/>
          </a:xfrm>
        </p:spPr>
        <p:txBody>
          <a:bodyPr/>
          <a:lstStyle/>
          <a:p>
            <a:pPr algn="ctr"/>
            <a:r>
              <a:rPr lang="en-US" altLang="en-US" sz="3600" dirty="0">
                <a:solidFill>
                  <a:srgbClr val="6600FF"/>
                </a:solidFill>
                <a:latin typeface="Comic Sans MS" panose="030F0702030302020204" pitchFamily="66" charset="0"/>
              </a:rPr>
              <a:t>APEX (Atlas Positron </a:t>
            </a:r>
            <a:r>
              <a:rPr lang="en-US" altLang="en-US" sz="3600" dirty="0" err="1">
                <a:solidFill>
                  <a:srgbClr val="6600FF"/>
                </a:solidFill>
                <a:latin typeface="Comic Sans MS" panose="030F0702030302020204" pitchFamily="66" charset="0"/>
              </a:rPr>
              <a:t>EXperiment</a:t>
            </a:r>
            <a:r>
              <a:rPr lang="en-US" altLang="en-US" sz="3600" dirty="0">
                <a:solidFill>
                  <a:srgbClr val="6600FF"/>
                </a:solidFill>
                <a:latin typeface="Comic Sans MS" panose="030F0702030302020204" pitchFamily="66" charset="0"/>
              </a:rPr>
              <a:t>) Collaboration</a:t>
            </a:r>
          </a:p>
        </p:txBody>
      </p:sp>
      <p:pic>
        <p:nvPicPr>
          <p:cNvPr id="9218" name="Picture 2" descr="https://www.phy.anl.gov/atlas/Year25th/Researchweb/AP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255" y="2264670"/>
            <a:ext cx="5715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06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12801" r="86137" b="80000"/>
          <a:stretch>
            <a:fillRect/>
          </a:stretch>
        </p:blipFill>
        <p:spPr bwMode="auto">
          <a:xfrm>
            <a:off x="1524000" y="0"/>
            <a:ext cx="14859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1" r="83177" b="79999"/>
          <a:stretch>
            <a:fillRect/>
          </a:stretch>
        </p:blipFill>
        <p:spPr bwMode="auto">
          <a:xfrm>
            <a:off x="3276600" y="381000"/>
            <a:ext cx="205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9" r="58411" b="78200"/>
          <a:stretch>
            <a:fillRect/>
          </a:stretch>
        </p:blipFill>
        <p:spPr bwMode="auto">
          <a:xfrm>
            <a:off x="5581650" y="0"/>
            <a:ext cx="50863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pex Capital | Factoring, Fuel, &amp; Authority for Trucking Compan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2" y="1247774"/>
            <a:ext cx="29051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idential Cleaning | Apex Cleaning Company Llc | United Stat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2" b="17039"/>
          <a:stretch/>
        </p:blipFill>
        <p:spPr bwMode="auto">
          <a:xfrm>
            <a:off x="3562350" y="2507673"/>
            <a:ext cx="2143125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PEX SOYBEANS - Mustang See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317" y="2231448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pex Auto Shield | Ceramic Coating | XPEL Paint Protection Film (PPF)/  Leand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226" y="5396102"/>
            <a:ext cx="35147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t="14000" r="61215" b="76601"/>
          <a:stretch>
            <a:fillRect/>
          </a:stretch>
        </p:blipFill>
        <p:spPr bwMode="auto">
          <a:xfrm>
            <a:off x="635924" y="4124325"/>
            <a:ext cx="40386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20399" r="55608" b="65201"/>
          <a:stretch>
            <a:fillRect/>
          </a:stretch>
        </p:blipFill>
        <p:spPr bwMode="auto">
          <a:xfrm>
            <a:off x="7772400" y="838200"/>
            <a:ext cx="2895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18800" r="55608" b="67599"/>
          <a:stretch>
            <a:fillRect/>
          </a:stretch>
        </p:blipFill>
        <p:spPr bwMode="auto">
          <a:xfrm>
            <a:off x="2819400" y="1143000"/>
            <a:ext cx="3200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Apex Kickboxing Logo Sticker | Apex Martial Arts Center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8" t="29290" r="19783" b="30850"/>
          <a:stretch/>
        </p:blipFill>
        <p:spPr bwMode="auto">
          <a:xfrm>
            <a:off x="6392488" y="2424545"/>
            <a:ext cx="1379912" cy="78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12000" r="77414" b="79601"/>
          <a:stretch>
            <a:fillRect/>
          </a:stretch>
        </p:blipFill>
        <p:spPr bwMode="auto">
          <a:xfrm>
            <a:off x="1028700" y="3022888"/>
            <a:ext cx="22479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12601" r="51247" b="73599"/>
          <a:stretch>
            <a:fillRect/>
          </a:stretch>
        </p:blipFill>
        <p:spPr bwMode="auto">
          <a:xfrm>
            <a:off x="5334000" y="3960668"/>
            <a:ext cx="3810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0" t="28401" r="44392" b="58800"/>
          <a:stretch>
            <a:fillRect/>
          </a:stretch>
        </p:blipFill>
        <p:spPr bwMode="auto">
          <a:xfrm>
            <a:off x="9775892" y="3745923"/>
            <a:ext cx="1447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2" descr="Apex Ammunition Logo 6&quot; Decal - Apex Ammunitio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9" y="5486399"/>
            <a:ext cx="33337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t="14000" r="42523" b="73199"/>
          <a:stretch>
            <a:fillRect/>
          </a:stretch>
        </p:blipFill>
        <p:spPr bwMode="auto">
          <a:xfrm>
            <a:off x="4602951" y="1995055"/>
            <a:ext cx="6858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42799" r="34424" b="20399"/>
          <a:stretch>
            <a:fillRect/>
          </a:stretch>
        </p:blipFill>
        <p:spPr bwMode="auto">
          <a:xfrm>
            <a:off x="4419600" y="3352800"/>
            <a:ext cx="2286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 t="13000" r="56075" b="79599"/>
          <a:stretch>
            <a:fillRect/>
          </a:stretch>
        </p:blipFill>
        <p:spPr bwMode="auto">
          <a:xfrm>
            <a:off x="5800725" y="2817668"/>
            <a:ext cx="28765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3" t="12801" r="66354" b="77400"/>
          <a:stretch>
            <a:fillRect/>
          </a:stretch>
        </p:blipFill>
        <p:spPr bwMode="auto">
          <a:xfrm>
            <a:off x="10328342" y="713509"/>
            <a:ext cx="17907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14000" r="66823" b="78799"/>
          <a:stretch>
            <a:fillRect/>
          </a:stretch>
        </p:blipFill>
        <p:spPr bwMode="auto">
          <a:xfrm>
            <a:off x="7985192" y="3639416"/>
            <a:ext cx="1676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3" t="12601" r="68846" b="68999"/>
          <a:stretch>
            <a:fillRect/>
          </a:stretch>
        </p:blipFill>
        <p:spPr bwMode="auto">
          <a:xfrm>
            <a:off x="2327242" y="3672077"/>
            <a:ext cx="14859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14000" r="24455" b="56400"/>
          <a:stretch>
            <a:fillRect/>
          </a:stretch>
        </p:blipFill>
        <p:spPr bwMode="auto">
          <a:xfrm>
            <a:off x="4495800" y="3822123"/>
            <a:ext cx="6553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9683884" y="3711043"/>
            <a:ext cx="6096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36802" y="2378997"/>
            <a:ext cx="10882303" cy="243251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67653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9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1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3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7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9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1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6600FF"/>
                </a:solidFill>
                <a:latin typeface="Comic Sans MS" panose="030F0702030302020204" pitchFamily="66" charset="0"/>
              </a:rPr>
              <a:t>Goals of APEX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39052"/>
            <a:ext cx="10515600" cy="4351338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Confirmation of "the effect"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>
                <a:solidFill>
                  <a:srgbClr val="FF3399"/>
                </a:solidFill>
                <a:latin typeface="Comic Sans MS" panose="030F0702030302020204" pitchFamily="66" charset="0"/>
              </a:rPr>
              <a:t>Better Statistics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>
                <a:solidFill>
                  <a:srgbClr val="6600FF"/>
                </a:solidFill>
                <a:latin typeface="Comic Sans MS" panose="030F0702030302020204" pitchFamily="66" charset="0"/>
              </a:rPr>
              <a:t>Systematic Studies - Peaks as a function of: you name it!</a:t>
            </a:r>
          </a:p>
          <a:p>
            <a:pPr marL="990600" lvl="1" indent="-533400">
              <a:buNone/>
            </a:pPr>
            <a:r>
              <a:rPr lang="en-US" altLang="en-US" sz="3200" dirty="0">
                <a:solidFill>
                  <a:srgbClr val="6600FF"/>
                </a:solidFill>
                <a:latin typeface="Comic Sans MS" panose="030F0702030302020204" pitchFamily="66" charset="0"/>
              </a:rPr>
              <a:t>- </a:t>
            </a:r>
            <a:r>
              <a:rPr lang="en-US" altLang="en-US" sz="3200" dirty="0" err="1">
                <a:solidFill>
                  <a:srgbClr val="6600FF"/>
                </a:solidFill>
                <a:latin typeface="Comic Sans MS" panose="030F0702030302020204" pitchFamily="66" charset="0"/>
              </a:rPr>
              <a:t>d</a:t>
            </a:r>
            <a:r>
              <a:rPr lang="en-US" altLang="en-US" sz="3200" baseline="30000" dirty="0" err="1">
                <a:solidFill>
                  <a:srgbClr val="6600FF"/>
                </a:solidFill>
                <a:latin typeface="Comic Sans MS" panose="030F0702030302020204" pitchFamily="66" charset="0"/>
              </a:rPr>
              <a:t>N</a:t>
            </a:r>
            <a:r>
              <a:rPr lang="en-US" altLang="en-US" sz="3200" dirty="0" err="1">
                <a:solidFill>
                  <a:srgbClr val="6600FF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3200" dirty="0">
                <a:solidFill>
                  <a:srgbClr val="6600FF"/>
                </a:solidFill>
                <a:latin typeface="Comic Sans MS" panose="030F0702030302020204" pitchFamily="66" charset="0"/>
              </a:rPr>
              <a:t>/d(everything)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>
                <a:solidFill>
                  <a:srgbClr val="0099FF"/>
                </a:solidFill>
                <a:latin typeface="Comic Sans MS" panose="030F0702030302020204" pitchFamily="66" charset="0"/>
              </a:rPr>
              <a:t>A Final Answer to the problem…</a:t>
            </a:r>
          </a:p>
          <a:p>
            <a:pPr marL="609600" indent="-609600"/>
            <a:endParaRPr lang="en-US" altLang="en-US" dirty="0">
              <a:solidFill>
                <a:srgbClr val="0099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7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xfrm>
            <a:off x="16297" y="0"/>
            <a:ext cx="4375265" cy="1143000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solidFill>
                  <a:srgbClr val="6600FF"/>
                </a:solidFill>
                <a:latin typeface="Comic Sans MS" panose="030F0702030302020204" pitchFamily="66" charset="0"/>
              </a:rPr>
              <a:t>And away we go…</a:t>
            </a:r>
          </a:p>
        </p:txBody>
      </p:sp>
      <p:pic>
        <p:nvPicPr>
          <p:cNvPr id="13316" name="Picture 4" descr="15786-0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0" r="3334" b="7143"/>
          <a:stretch>
            <a:fillRect/>
          </a:stretch>
        </p:blipFill>
        <p:spPr bwMode="auto">
          <a:xfrm>
            <a:off x="4778376" y="0"/>
            <a:ext cx="6213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p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" y="3213390"/>
            <a:ext cx="5779439" cy="36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2129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18075</TotalTime>
  <Words>1258</Words>
  <Application>Microsoft Macintosh PowerPoint</Application>
  <PresentationFormat>Widescreen</PresentationFormat>
  <Paragraphs>197</Paragraphs>
  <Slides>35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Comic Sans MS</vt:lpstr>
      <vt:lpstr>Monotype Corsiva</vt:lpstr>
      <vt:lpstr>Symbol</vt:lpstr>
      <vt:lpstr>Office Theme</vt:lpstr>
      <vt:lpstr>Chart</vt:lpstr>
      <vt:lpstr>Science with Solenoidal Spectrometers: Past, Present and Future</vt:lpstr>
      <vt:lpstr>Chapter 1. “Strange and wonderful physics”</vt:lpstr>
      <vt:lpstr>How it happens, and a possible signature</vt:lpstr>
      <vt:lpstr>Spark or no spark</vt:lpstr>
      <vt:lpstr>PowerPoint Presentation</vt:lpstr>
      <vt:lpstr>APEX (Atlas Positron EXperiment) Collaboration</vt:lpstr>
      <vt:lpstr>PowerPoint Presentation</vt:lpstr>
      <vt:lpstr>Goals of APEX</vt:lpstr>
      <vt:lpstr>And away we go…</vt:lpstr>
      <vt:lpstr>Positrons alone – lots of counts, no peaks</vt:lpstr>
      <vt:lpstr>Positrons and electrons: still lots of counts and still no peaks</vt:lpstr>
      <vt:lpstr>Goals of APEX</vt:lpstr>
      <vt:lpstr>GSI Simultaneously surrenders and claims victory!</vt:lpstr>
      <vt:lpstr>Chapter 2.  “I don’t know John, that sounds a little crazy…”</vt:lpstr>
      <vt:lpstr>Something that would become RIA</vt:lpstr>
      <vt:lpstr>Why? #1:</vt:lpstr>
      <vt:lpstr>#2</vt:lpstr>
      <vt:lpstr>What do we need to Establish the Single-Particle Structure of  Exotic (Neutron-Rich) Nuclei </vt:lpstr>
      <vt:lpstr>d(132Sn,p) kinematics</vt:lpstr>
      <vt:lpstr>Schematic design</vt:lpstr>
      <vt:lpstr>Solenoid transport for d(132Sn,p)</vt:lpstr>
      <vt:lpstr>HELIcal Orbit Spectrometer -HELIOS</vt:lpstr>
      <vt:lpstr>HELIOS at ATLAS</vt:lpstr>
      <vt:lpstr>It works as advertised!</vt:lpstr>
      <vt:lpstr>And then a miracle occurs...</vt:lpstr>
      <vt:lpstr>PowerPoint Presentation</vt:lpstr>
      <vt:lpstr>(d,p) light nuclei</vt:lpstr>
      <vt:lpstr>(d,p) heavy nuclei</vt:lpstr>
      <vt:lpstr>(d,3,4He) reactions</vt:lpstr>
      <vt:lpstr>(In)elastic scattering</vt:lpstr>
      <vt:lpstr>(t,p) reactions</vt:lpstr>
      <vt:lpstr>Fission!</vt:lpstr>
      <vt:lpstr>A proliferation of solenoids: the future is in all of them, and maybe more to come…</vt:lpstr>
      <vt:lpstr>Summing up</vt:lpstr>
      <vt:lpstr>More we’ve lost</vt:lpstr>
    </vt:vector>
  </TitlesOfParts>
  <Company>University of Connecticut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with Solenoidal Spectrometers: Past, Present and Future</dc:title>
  <dc:creator>Wuosmaa, Alan</dc:creator>
  <cp:lastModifiedBy>Kay, Benjamin P.</cp:lastModifiedBy>
  <cp:revision>103</cp:revision>
  <dcterms:created xsi:type="dcterms:W3CDTF">2023-06-27T01:22:47Z</dcterms:created>
  <dcterms:modified xsi:type="dcterms:W3CDTF">2023-07-14T01:29:59Z</dcterms:modified>
</cp:coreProperties>
</file>