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332" r:id="rId3"/>
    <p:sldId id="342" r:id="rId4"/>
    <p:sldId id="343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4" r:id="rId13"/>
    <p:sldId id="355" r:id="rId14"/>
    <p:sldId id="357" r:id="rId15"/>
    <p:sldId id="359" r:id="rId16"/>
    <p:sldId id="358" r:id="rId17"/>
    <p:sldId id="361" r:id="rId18"/>
    <p:sldId id="362" r:id="rId19"/>
    <p:sldId id="363" r:id="rId20"/>
    <p:sldId id="364" r:id="rId21"/>
    <p:sldId id="365" r:id="rId22"/>
    <p:sldId id="360" r:id="rId23"/>
    <p:sldId id="374" r:id="rId24"/>
    <p:sldId id="366" r:id="rId25"/>
    <p:sldId id="372" r:id="rId26"/>
    <p:sldId id="367" r:id="rId27"/>
    <p:sldId id="375" r:id="rId28"/>
    <p:sldId id="376" r:id="rId29"/>
    <p:sldId id="370" r:id="rId30"/>
    <p:sldId id="272" r:id="rId31"/>
    <p:sldId id="373" r:id="rId32"/>
    <p:sldId id="371" r:id="rId33"/>
    <p:sldId id="368" r:id="rId34"/>
  </p:sldIdLst>
  <p:sldSz cx="12192000" cy="6858000"/>
  <p:notesSz cx="7315200" cy="9601200"/>
  <p:defaultTextStyle>
    <a:lvl1pPr defTabSz="457200">
      <a:defRPr>
        <a:latin typeface="+mn-lt"/>
        <a:ea typeface="+mn-ea"/>
        <a:cs typeface="+mn-cs"/>
        <a:sym typeface="Helvetica"/>
      </a:defRPr>
    </a:lvl1pPr>
    <a:lvl2pPr defTabSz="457200">
      <a:defRPr>
        <a:latin typeface="+mn-lt"/>
        <a:ea typeface="+mn-ea"/>
        <a:cs typeface="+mn-cs"/>
        <a:sym typeface="Helvetica"/>
      </a:defRPr>
    </a:lvl2pPr>
    <a:lvl3pPr defTabSz="457200">
      <a:defRPr>
        <a:latin typeface="+mn-lt"/>
        <a:ea typeface="+mn-ea"/>
        <a:cs typeface="+mn-cs"/>
        <a:sym typeface="Helvetica"/>
      </a:defRPr>
    </a:lvl3pPr>
    <a:lvl4pPr defTabSz="457200">
      <a:defRPr>
        <a:latin typeface="+mn-lt"/>
        <a:ea typeface="+mn-ea"/>
        <a:cs typeface="+mn-cs"/>
        <a:sym typeface="Helvetica"/>
      </a:defRPr>
    </a:lvl4pPr>
    <a:lvl5pPr defTabSz="457200">
      <a:defRPr>
        <a:latin typeface="+mn-lt"/>
        <a:ea typeface="+mn-ea"/>
        <a:cs typeface="+mn-cs"/>
        <a:sym typeface="Helvetica"/>
      </a:defRPr>
    </a:lvl5pPr>
    <a:lvl6pPr defTabSz="457200">
      <a:defRPr>
        <a:latin typeface="+mn-lt"/>
        <a:ea typeface="+mn-ea"/>
        <a:cs typeface="+mn-cs"/>
        <a:sym typeface="Helvetica"/>
      </a:defRPr>
    </a:lvl6pPr>
    <a:lvl7pPr defTabSz="457200">
      <a:defRPr>
        <a:latin typeface="+mn-lt"/>
        <a:ea typeface="+mn-ea"/>
        <a:cs typeface="+mn-cs"/>
        <a:sym typeface="Helvetica"/>
      </a:defRPr>
    </a:lvl7pPr>
    <a:lvl8pPr defTabSz="457200">
      <a:defRPr>
        <a:latin typeface="+mn-lt"/>
        <a:ea typeface="+mn-ea"/>
        <a:cs typeface="+mn-cs"/>
        <a:sym typeface="Helvetica"/>
      </a:defRPr>
    </a:lvl8pPr>
    <a:lvl9pPr defTabSz="457200">
      <a:defRPr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007FB7"/>
    <a:srgbClr val="31859D"/>
    <a:srgbClr val="0A7F3A"/>
    <a:srgbClr val="CE2028"/>
    <a:srgbClr val="0441F9"/>
    <a:srgbClr val="0438AA"/>
    <a:srgbClr val="0073B8"/>
    <a:srgbClr val="992AC4"/>
    <a:srgbClr val="E33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/>
    <p:restoredTop sz="90340"/>
  </p:normalViewPr>
  <p:slideViewPr>
    <p:cSldViewPr snapToGrid="0">
      <p:cViewPr varScale="1">
        <p:scale>
          <a:sx n="62" d="100"/>
          <a:sy n="62" d="100"/>
        </p:scale>
        <p:origin x="8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pPr lvl="0"/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2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2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20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5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r>
              <a:rPr lang="en-US"/>
              <a:t>The low energy of the first excited 0 ÷ state, the strong dependence of this energy on the mass number, and also several discontinuities observed in systematic studies of several even-even nuclei by means of (d, 3He), (p, t) and (t, p) reactions have been interpreted as possibly indicating that the nuclei in this mass region undergo a shape transition and that some of them may also display a dynamical shape coexistence.</a:t>
            </a:r>
          </a:p>
          <a:p>
            <a:pPr defTabSz="483306">
              <a:defRPr/>
            </a:pPr>
            <a:endParaRPr lang="en-US"/>
          </a:p>
          <a:p>
            <a:pPr defTabSz="483306">
              <a:defRPr/>
            </a:pPr>
            <a:r>
              <a:rPr lang="en-US" sz="2500">
                <a:solidFill>
                  <a:srgbClr val="211E1E"/>
                </a:solidFill>
                <a:highlight>
                  <a:srgbClr val="FFFF00"/>
                </a:highlight>
                <a:latin typeface="AdvP6F00"/>
              </a:rPr>
              <a:t>The fact that it is the first-excited state in this nucleus means that it is unlikely to be a ‘‘quadrupole collective’’ excitation. </a:t>
            </a:r>
            <a:endParaRPr lang="en-US">
              <a:highlight>
                <a:srgbClr val="FFFF00"/>
              </a:highlight>
            </a:endParaRPr>
          </a:p>
          <a:p>
            <a:pPr defTabSz="483306">
              <a:defRPr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90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r>
              <a:rPr lang="en-US"/>
              <a:t>The low energy of the first excited 0 ÷ state, the strong dependence of this energy on the mass number, and also several discontinuities observed in systematic studies of several even-even nuclei by means of (d, 3He), (p, t) and (t, p) reactions have been interpreted as possibly indicating that the nuclei in this mass region undergo a shape transition and that some of them may also display a dynamical shape coexistence.</a:t>
            </a:r>
          </a:p>
          <a:p>
            <a:pPr defTabSz="483306">
              <a:defRPr/>
            </a:pPr>
            <a:endParaRPr lang="en-US"/>
          </a:p>
          <a:p>
            <a:pPr defTabSz="483306">
              <a:defRPr/>
            </a:pPr>
            <a:r>
              <a:rPr lang="en-US" sz="2500">
                <a:solidFill>
                  <a:srgbClr val="211E1E"/>
                </a:solidFill>
                <a:highlight>
                  <a:srgbClr val="FFFF00"/>
                </a:highlight>
                <a:latin typeface="AdvP6F00"/>
              </a:rPr>
              <a:t>The fact that it is the first-excited state in this nucleus means that it is unlikely to be a ‘‘quadrupole collective’’ excitation. </a:t>
            </a:r>
            <a:endParaRPr lang="en-US">
              <a:highlight>
                <a:srgbClr val="FFFF00"/>
              </a:highlight>
            </a:endParaRPr>
          </a:p>
          <a:p>
            <a:pPr defTabSz="483306">
              <a:defRPr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9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 hasCustomPrompt="1"/>
          </p:nvPr>
        </p:nvSpPr>
        <p:spPr>
          <a:xfrm>
            <a:off x="135467" y="-8837"/>
            <a:ext cx="10464800" cy="597415"/>
          </a:xfrm>
          <a:prstGeom prst="rect">
            <a:avLst/>
          </a:prstGeom>
        </p:spPr>
        <p:txBody>
          <a:bodyPr/>
          <a:lstStyle>
            <a:lvl1pPr>
              <a:defRPr sz="3200" b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goes here</a:t>
            </a:r>
            <a:endParaRPr sz="2800" b="1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434195" y="6476301"/>
            <a:ext cx="293614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0285979B-2335-8943-9511-25760B04C115}" type="slidenum">
              <a:rPr kumimoji="0" lang="en-US" sz="1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‹#›</a:t>
            </a:fld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"/>
          <p:cNvSpPr>
            <a:spLocks noGrp="1"/>
          </p:cNvSpPr>
          <p:nvPr>
            <p:ph type="title"/>
          </p:nvPr>
        </p:nvSpPr>
        <p:spPr>
          <a:xfrm>
            <a:off x="135467" y="-8837"/>
            <a:ext cx="10464800" cy="597415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58" y="6374676"/>
            <a:ext cx="1031968" cy="448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740" y="6358370"/>
            <a:ext cx="1019311" cy="50292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6348549"/>
            <a:ext cx="12192000" cy="0"/>
          </a:xfrm>
          <a:prstGeom prst="line">
            <a:avLst/>
          </a:prstGeom>
          <a:ln w="25400">
            <a:solidFill>
              <a:srgbClr val="0073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29" y="-9787"/>
            <a:ext cx="1092804" cy="70349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1387744" y="6477395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285979B-2335-8943-9511-25760B04C115}" type="slidenum">
              <a:rPr kumimoji="0" lang="en-US" sz="1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pPr/>
              <a:t>‹#›</a:t>
            </a:fld>
            <a:endParaRPr lang="en-US" sz="12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644" y="6504421"/>
            <a:ext cx="1362456" cy="235413"/>
          </a:xfrm>
          <a:prstGeom prst="rect">
            <a:avLst/>
          </a:prstGeom>
        </p:spPr>
      </p:pic>
      <p:sp>
        <p:nvSpPr>
          <p:cNvPr id="4" name="Pentagon 3">
            <a:extLst>
              <a:ext uri="{FF2B5EF4-FFF2-40B4-BE49-F238E27FC236}">
                <a16:creationId xmlns:a16="http://schemas.microsoft.com/office/drawing/2014/main" id="{EEB74E2D-6AFF-5A45-BE89-5829DE3924F3}"/>
              </a:ext>
            </a:extLst>
          </p:cNvPr>
          <p:cNvSpPr/>
          <p:nvPr userDrawn="1"/>
        </p:nvSpPr>
        <p:spPr>
          <a:xfrm>
            <a:off x="0" y="-9786"/>
            <a:ext cx="10436697" cy="536004"/>
          </a:xfrm>
          <a:custGeom>
            <a:avLst/>
            <a:gdLst>
              <a:gd name="connsiteX0" fmla="*/ 0 w 10167257"/>
              <a:gd name="connsiteY0" fmla="*/ 0 h 512707"/>
              <a:gd name="connsiteX1" fmla="*/ 9910904 w 10167257"/>
              <a:gd name="connsiteY1" fmla="*/ 0 h 512707"/>
              <a:gd name="connsiteX2" fmla="*/ 10167257 w 10167257"/>
              <a:gd name="connsiteY2" fmla="*/ 256354 h 512707"/>
              <a:gd name="connsiteX3" fmla="*/ 9910904 w 10167257"/>
              <a:gd name="connsiteY3" fmla="*/ 512707 h 512707"/>
              <a:gd name="connsiteX4" fmla="*/ 0 w 10167257"/>
              <a:gd name="connsiteY4" fmla="*/ 512707 h 512707"/>
              <a:gd name="connsiteX5" fmla="*/ 0 w 10167257"/>
              <a:gd name="connsiteY5" fmla="*/ 0 h 512707"/>
              <a:gd name="connsiteX0" fmla="*/ 0 w 10429258"/>
              <a:gd name="connsiteY0" fmla="*/ 0 h 541828"/>
              <a:gd name="connsiteX1" fmla="*/ 9910904 w 10429258"/>
              <a:gd name="connsiteY1" fmla="*/ 0 h 541828"/>
              <a:gd name="connsiteX2" fmla="*/ 10167257 w 10429258"/>
              <a:gd name="connsiteY2" fmla="*/ 256354 h 541828"/>
              <a:gd name="connsiteX3" fmla="*/ 10429258 w 10429258"/>
              <a:gd name="connsiteY3" fmla="*/ 541828 h 541828"/>
              <a:gd name="connsiteX4" fmla="*/ 0 w 10429258"/>
              <a:gd name="connsiteY4" fmla="*/ 512707 h 541828"/>
              <a:gd name="connsiteX5" fmla="*/ 0 w 10429258"/>
              <a:gd name="connsiteY5" fmla="*/ 0 h 541828"/>
              <a:gd name="connsiteX0" fmla="*/ 0 w 10429258"/>
              <a:gd name="connsiteY0" fmla="*/ 0 h 541828"/>
              <a:gd name="connsiteX1" fmla="*/ 9910904 w 10429258"/>
              <a:gd name="connsiteY1" fmla="*/ 0 h 541828"/>
              <a:gd name="connsiteX2" fmla="*/ 10109015 w 10429258"/>
              <a:gd name="connsiteY2" fmla="*/ 314596 h 541828"/>
              <a:gd name="connsiteX3" fmla="*/ 10429258 w 10429258"/>
              <a:gd name="connsiteY3" fmla="*/ 541828 h 541828"/>
              <a:gd name="connsiteX4" fmla="*/ 0 w 10429258"/>
              <a:gd name="connsiteY4" fmla="*/ 512707 h 541828"/>
              <a:gd name="connsiteX5" fmla="*/ 0 w 10429258"/>
              <a:gd name="connsiteY5" fmla="*/ 0 h 541828"/>
              <a:gd name="connsiteX0" fmla="*/ 0 w 10242884"/>
              <a:gd name="connsiteY0" fmla="*/ 0 h 541828"/>
              <a:gd name="connsiteX1" fmla="*/ 9910904 w 10242884"/>
              <a:gd name="connsiteY1" fmla="*/ 0 h 541828"/>
              <a:gd name="connsiteX2" fmla="*/ 10109015 w 10242884"/>
              <a:gd name="connsiteY2" fmla="*/ 314596 h 541828"/>
              <a:gd name="connsiteX3" fmla="*/ 10242884 w 10242884"/>
              <a:gd name="connsiteY3" fmla="*/ 541828 h 541828"/>
              <a:gd name="connsiteX4" fmla="*/ 0 w 10242884"/>
              <a:gd name="connsiteY4" fmla="*/ 512707 h 541828"/>
              <a:gd name="connsiteX5" fmla="*/ 0 w 10242884"/>
              <a:gd name="connsiteY5" fmla="*/ 0 h 541828"/>
              <a:gd name="connsiteX0" fmla="*/ 0 w 10242884"/>
              <a:gd name="connsiteY0" fmla="*/ 0 h 541828"/>
              <a:gd name="connsiteX1" fmla="*/ 9910904 w 10242884"/>
              <a:gd name="connsiteY1" fmla="*/ 0 h 541828"/>
              <a:gd name="connsiteX2" fmla="*/ 10237147 w 10242884"/>
              <a:gd name="connsiteY2" fmla="*/ 530091 h 541828"/>
              <a:gd name="connsiteX3" fmla="*/ 10242884 w 10242884"/>
              <a:gd name="connsiteY3" fmla="*/ 541828 h 541828"/>
              <a:gd name="connsiteX4" fmla="*/ 0 w 10242884"/>
              <a:gd name="connsiteY4" fmla="*/ 512707 h 541828"/>
              <a:gd name="connsiteX5" fmla="*/ 0 w 10242884"/>
              <a:gd name="connsiteY5" fmla="*/ 0 h 541828"/>
              <a:gd name="connsiteX0" fmla="*/ 0 w 10242884"/>
              <a:gd name="connsiteY0" fmla="*/ 0 h 536004"/>
              <a:gd name="connsiteX1" fmla="*/ 9910904 w 10242884"/>
              <a:gd name="connsiteY1" fmla="*/ 0 h 536004"/>
              <a:gd name="connsiteX2" fmla="*/ 10237147 w 10242884"/>
              <a:gd name="connsiteY2" fmla="*/ 530091 h 536004"/>
              <a:gd name="connsiteX3" fmla="*/ 10242884 w 10242884"/>
              <a:gd name="connsiteY3" fmla="*/ 536004 h 536004"/>
              <a:gd name="connsiteX4" fmla="*/ 0 w 10242884"/>
              <a:gd name="connsiteY4" fmla="*/ 512707 h 536004"/>
              <a:gd name="connsiteX5" fmla="*/ 0 w 10242884"/>
              <a:gd name="connsiteY5" fmla="*/ 0 h 53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2884" h="536004">
                <a:moveTo>
                  <a:pt x="0" y="0"/>
                </a:moveTo>
                <a:lnTo>
                  <a:pt x="9910904" y="0"/>
                </a:lnTo>
                <a:lnTo>
                  <a:pt x="10237147" y="530091"/>
                </a:lnTo>
                <a:lnTo>
                  <a:pt x="10242884" y="536004"/>
                </a:lnTo>
                <a:lnTo>
                  <a:pt x="0" y="512707"/>
                </a:lnTo>
                <a:lnTo>
                  <a:pt x="0" y="0"/>
                </a:lnTo>
                <a:close/>
              </a:path>
            </a:pathLst>
          </a:custGeom>
          <a:solidFill>
            <a:srgbClr val="0073B8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E7693E-32D7-CBF7-462C-FD93DD7E74A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65" y="6370517"/>
            <a:ext cx="1511300" cy="4572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heme" Target="../theme/them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644" y="6504421"/>
            <a:ext cx="1362456" cy="235413"/>
          </a:xfrm>
          <a:prstGeom prst="rect">
            <a:avLst/>
          </a:prstGeom>
        </p:spPr>
      </p:pic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452702" y="863600"/>
            <a:ext cx="11286597" cy="599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8900" tIns="88900" rIns="88900" bIns="88900"/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Five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58" y="6374676"/>
            <a:ext cx="1031968" cy="448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740" y="6358370"/>
            <a:ext cx="1019311" cy="502920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0" y="6348549"/>
            <a:ext cx="12192000" cy="0"/>
          </a:xfrm>
          <a:prstGeom prst="line">
            <a:avLst/>
          </a:prstGeom>
          <a:ln w="25400">
            <a:solidFill>
              <a:srgbClr val="0073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351" y="177581"/>
            <a:ext cx="2121098" cy="1365457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3B19D612-9B0A-8B4D-BB5E-C0B76421C1D2}"/>
              </a:ext>
            </a:extLst>
          </p:cNvPr>
          <p:cNvSpPr/>
          <p:nvPr userDrawn="1"/>
        </p:nvSpPr>
        <p:spPr>
          <a:xfrm>
            <a:off x="1" y="1"/>
            <a:ext cx="9699170" cy="1190330"/>
          </a:xfrm>
          <a:custGeom>
            <a:avLst/>
            <a:gdLst>
              <a:gd name="connsiteX0" fmla="*/ 0 w 9437914"/>
              <a:gd name="connsiteY0" fmla="*/ 0 h 1186543"/>
              <a:gd name="connsiteX1" fmla="*/ 8844643 w 9437914"/>
              <a:gd name="connsiteY1" fmla="*/ 0 h 1186543"/>
              <a:gd name="connsiteX2" fmla="*/ 9437914 w 9437914"/>
              <a:gd name="connsiteY2" fmla="*/ 593272 h 1186543"/>
              <a:gd name="connsiteX3" fmla="*/ 8844643 w 9437914"/>
              <a:gd name="connsiteY3" fmla="*/ 1186543 h 1186543"/>
              <a:gd name="connsiteX4" fmla="*/ 0 w 9437914"/>
              <a:gd name="connsiteY4" fmla="*/ 1186543 h 1186543"/>
              <a:gd name="connsiteX5" fmla="*/ 0 w 9437914"/>
              <a:gd name="connsiteY5" fmla="*/ 0 h 1186543"/>
              <a:gd name="connsiteX0" fmla="*/ 0 w 9947886"/>
              <a:gd name="connsiteY0" fmla="*/ 0 h 1186543"/>
              <a:gd name="connsiteX1" fmla="*/ 8844643 w 9947886"/>
              <a:gd name="connsiteY1" fmla="*/ 0 h 1186543"/>
              <a:gd name="connsiteX2" fmla="*/ 9437914 w 9947886"/>
              <a:gd name="connsiteY2" fmla="*/ 593272 h 1186543"/>
              <a:gd name="connsiteX3" fmla="*/ 9947886 w 9947886"/>
              <a:gd name="connsiteY3" fmla="*/ 1146787 h 1186543"/>
              <a:gd name="connsiteX4" fmla="*/ 0 w 9947886"/>
              <a:gd name="connsiteY4" fmla="*/ 1186543 h 1186543"/>
              <a:gd name="connsiteX5" fmla="*/ 0 w 9947886"/>
              <a:gd name="connsiteY5" fmla="*/ 0 h 1186543"/>
              <a:gd name="connsiteX0" fmla="*/ 0 w 9512458"/>
              <a:gd name="connsiteY0" fmla="*/ 0 h 1190330"/>
              <a:gd name="connsiteX1" fmla="*/ 8844643 w 9512458"/>
              <a:gd name="connsiteY1" fmla="*/ 0 h 1190330"/>
              <a:gd name="connsiteX2" fmla="*/ 9437914 w 9512458"/>
              <a:gd name="connsiteY2" fmla="*/ 593272 h 1190330"/>
              <a:gd name="connsiteX3" fmla="*/ 9512458 w 9512458"/>
              <a:gd name="connsiteY3" fmla="*/ 1190330 h 1190330"/>
              <a:gd name="connsiteX4" fmla="*/ 0 w 9512458"/>
              <a:gd name="connsiteY4" fmla="*/ 1186543 h 1190330"/>
              <a:gd name="connsiteX5" fmla="*/ 0 w 9512458"/>
              <a:gd name="connsiteY5" fmla="*/ 0 h 1190330"/>
              <a:gd name="connsiteX0" fmla="*/ 0 w 9512458"/>
              <a:gd name="connsiteY0" fmla="*/ 0 h 1190330"/>
              <a:gd name="connsiteX1" fmla="*/ 8844643 w 9512458"/>
              <a:gd name="connsiteY1" fmla="*/ 0 h 1190330"/>
              <a:gd name="connsiteX2" fmla="*/ 9231086 w 9512458"/>
              <a:gd name="connsiteY2" fmla="*/ 691243 h 1190330"/>
              <a:gd name="connsiteX3" fmla="*/ 9512458 w 9512458"/>
              <a:gd name="connsiteY3" fmla="*/ 1190330 h 1190330"/>
              <a:gd name="connsiteX4" fmla="*/ 0 w 9512458"/>
              <a:gd name="connsiteY4" fmla="*/ 1186543 h 1190330"/>
              <a:gd name="connsiteX5" fmla="*/ 0 w 9512458"/>
              <a:gd name="connsiteY5" fmla="*/ 0 h 119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12458" h="1190330">
                <a:moveTo>
                  <a:pt x="0" y="0"/>
                </a:moveTo>
                <a:lnTo>
                  <a:pt x="8844643" y="0"/>
                </a:lnTo>
                <a:lnTo>
                  <a:pt x="9231086" y="691243"/>
                </a:lnTo>
                <a:lnTo>
                  <a:pt x="9512458" y="1190330"/>
                </a:lnTo>
                <a:lnTo>
                  <a:pt x="0" y="1186543"/>
                </a:lnTo>
                <a:lnTo>
                  <a:pt x="0" y="0"/>
                </a:lnTo>
                <a:close/>
              </a:path>
            </a:pathLst>
          </a:custGeom>
          <a:solidFill>
            <a:srgbClr val="0073B8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9C3F4-741F-3C69-4839-D3475D3EAA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65" y="6370517"/>
            <a:ext cx="151130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</p:sldLayoutIdLst>
  <p:transition spd="med"/>
  <p:txStyles>
    <p:titleStyle>
      <a:lvl1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1pPr>
      <a:lvl2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2pPr>
      <a:lvl3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3pPr>
      <a:lvl4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4pPr>
      <a:lvl5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5pPr>
      <a:lvl6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6pPr>
      <a:lvl7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7pPr>
      <a:lvl8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8pPr>
      <a:lvl9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254000" indent="-254000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1pPr>
      <a:lvl2pPr marL="728133" indent="-270933">
        <a:spcBef>
          <a:spcPts val="2000"/>
        </a:spcBef>
        <a:buSzPct val="125000"/>
        <a:buChar char="-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2pPr>
      <a:lvl3pPr marL="914400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3pPr>
      <a:lvl4pPr marL="1371600">
        <a:spcBef>
          <a:spcPts val="2000"/>
        </a:spcBef>
        <a:buSzPct val="125000"/>
        <a:buChar char="-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4pPr>
      <a:lvl5pPr marL="1828800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5pPr>
      <a:lvl6pPr marL="3430813" indent="-979714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6pPr>
      <a:lvl7pPr marL="3786413" indent="-979714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7pPr>
      <a:lvl8pPr marL="4142013" indent="-979714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8pPr>
      <a:lvl9pPr marL="4497613" indent="-979713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9pPr>
    </p:bodyStyle>
    <p:otherStyle>
      <a:lvl1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1pPr>
      <a:lvl2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2pPr>
      <a:lvl3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3pPr>
      <a:lvl4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4pPr>
      <a:lvl5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5pPr>
      <a:lvl6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6pPr>
      <a:lvl7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7pPr>
      <a:lvl8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8pPr>
      <a:lvl9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3.svg"/><Relationship Id="rId7" Type="http://schemas.openxmlformats.org/officeDocument/2006/relationships/image" Target="../media/image71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7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5" Type="http://schemas.openxmlformats.org/officeDocument/2006/relationships/image" Target="../media/image76.sv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0.png"/><Relationship Id="rId4" Type="http://schemas.openxmlformats.org/officeDocument/2006/relationships/image" Target="../media/image78.svg"/><Relationship Id="rId9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hyperlink" Target="https://www.innovationnewsnetwork.com/nuclear-structure/10491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C4FCDC-ABBC-3CA2-ABBB-07DC1733B859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32F2B3-932E-3E84-826E-0B1E8A3D883C}"/>
              </a:ext>
            </a:extLst>
          </p:cNvPr>
          <p:cNvSpPr txBox="1"/>
          <p:nvPr/>
        </p:nvSpPr>
        <p:spPr>
          <a:xfrm>
            <a:off x="-18288" y="133579"/>
            <a:ext cx="9365701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Nuclear Physics in the 2020s and Beyond – A Symposium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bg1"/>
                </a:solidFill>
              </a:rPr>
              <a:t>in 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Honor of John Schiffer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00446-4C5D-0E20-5EEF-A2C130EE2A6D}"/>
              </a:ext>
            </a:extLst>
          </p:cNvPr>
          <p:cNvSpPr txBox="1"/>
          <p:nvPr/>
        </p:nvSpPr>
        <p:spPr>
          <a:xfrm>
            <a:off x="539877" y="2228671"/>
            <a:ext cx="11295126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“It will be interesting to see what you can learn with photon beams”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D492E-D84B-0B33-D8D2-7461408F7EC7}"/>
              </a:ext>
            </a:extLst>
          </p:cNvPr>
          <p:cNvSpPr txBox="1"/>
          <p:nvPr/>
        </p:nvSpPr>
        <p:spPr>
          <a:xfrm>
            <a:off x="3752088" y="3647449"/>
            <a:ext cx="4870704" cy="1546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Helvetica"/>
              </a:rPr>
              <a:t>Robert V.F. Janssens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  <a:sym typeface="Helvetica"/>
              </a:rPr>
              <a:t>University </a:t>
            </a:r>
            <a:r>
              <a:rPr kumimoji="0" lang="en-US" i="1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  <a:sym typeface="Helvetica"/>
              </a:rPr>
              <a:t>of </a:t>
            </a: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  <a:sym typeface="Helvetica"/>
              </a:rPr>
              <a:t>North Carolina – Chapel Hill (NC)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  <a:sym typeface="Helvetica"/>
              </a:rPr>
              <a:t>TUNL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Duke University, Durham (NC)</a:t>
            </a:r>
            <a:endParaRPr kumimoji="0" lang="en-US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CD404-30BA-3148-24DE-2D02E453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Response of Nuclei: </a:t>
            </a:r>
            <a:r>
              <a:rPr lang="sv-SE" dirty="0"/>
              <a:t>: Neutron Skin in Sn Isotopes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070307-48B1-A097-6877-C2DF4C5490DD}"/>
              </a:ext>
            </a:extLst>
          </p:cNvPr>
          <p:cNvSpPr/>
          <p:nvPr/>
        </p:nvSpPr>
        <p:spPr>
          <a:xfrm>
            <a:off x="373438" y="1010320"/>
            <a:ext cx="863993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hangingPunct="0"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MOTIVATION</a:t>
            </a:r>
          </a:p>
          <a:p>
            <a:pPr marL="285750" indent="-285750" algn="l" rtl="0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The origin of heavy elements in the r-process and the structure of neutron stars are governed by the properties of neutron-rich matter </a:t>
            </a:r>
            <a:endParaRPr lang="en-US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85750" indent="-285750" algn="l" rtl="0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R</a:t>
            </a:r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elies on constraining the nuclear equation of state with experimental observables. </a:t>
            </a:r>
            <a:endParaRPr lang="en-US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85750" indent="-285750" algn="l" rtl="0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</a:t>
            </a:r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ovel method to systematically study the evolution of the neutron skin in stable Sn isotopes, </a:t>
            </a:r>
          </a:p>
          <a:p>
            <a:pPr marL="285750" indent="-285750" algn="l" rtl="0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M</a:t>
            </a:r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easure the low-energy nuclear dipole strength over the broadest possible range of neutron-to-proton ratios in a single element as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input on the neutron skin</a:t>
            </a:r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85750" indent="-285750" algn="l" rtl="0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Use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HI</a:t>
            </a:r>
            <a:r>
              <a:rPr lang="en-US" dirty="0" err="1">
                <a:solidFill>
                  <a:srgbClr val="000000"/>
                </a:solidFill>
                <a:latin typeface="Symbol" panose="05050102010706020507" pitchFamily="18" charset="2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g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 to study PDR for 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112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Sn and 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124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Sn with 100% linearly polarized photons</a:t>
            </a:r>
          </a:p>
          <a:p>
            <a:pPr marL="285750" indent="-285750" algn="l" rtl="0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Do so for isotopic chains where the N/Z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ratio can be varied</a:t>
            </a:r>
            <a:endParaRPr lang="en-US" baseline="-25000" dirty="0">
              <a:solidFill>
                <a:srgbClr val="000000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52564B-3215-C7A0-AD8B-4EBEDD570254}"/>
              </a:ext>
            </a:extLst>
          </p:cNvPr>
          <p:cNvGrpSpPr/>
          <p:nvPr/>
        </p:nvGrpSpPr>
        <p:grpSpPr>
          <a:xfrm>
            <a:off x="363565" y="4574242"/>
            <a:ext cx="8699514" cy="1010290"/>
            <a:chOff x="0" y="1342311"/>
            <a:chExt cx="9144000" cy="10619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2E3554-3F77-7983-44FF-DB1BBDBA1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42311"/>
              <a:ext cx="9144000" cy="101107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61A6B1-49A6-ED5F-FD2F-8CD8C3E2970E}"/>
                </a:ext>
              </a:extLst>
            </p:cNvPr>
            <p:cNvSpPr txBox="1"/>
            <p:nvPr/>
          </p:nvSpPr>
          <p:spPr>
            <a:xfrm>
              <a:off x="457200" y="2034888"/>
              <a:ext cx="1160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N/Z = 1.29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255FC3-AEE1-61AD-1F54-22639D41336A}"/>
                </a:ext>
              </a:extLst>
            </p:cNvPr>
            <p:cNvSpPr txBox="1"/>
            <p:nvPr/>
          </p:nvSpPr>
          <p:spPr>
            <a:xfrm>
              <a:off x="4802660" y="2034888"/>
              <a:ext cx="1160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N/Z = 1.48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B279A94-23D2-7FF8-7C2E-9C825B63D402}"/>
              </a:ext>
            </a:extLst>
          </p:cNvPr>
          <p:cNvSpPr txBox="1"/>
          <p:nvPr/>
        </p:nvSpPr>
        <p:spPr>
          <a:xfrm>
            <a:off x="363565" y="5776106"/>
            <a:ext cx="850829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 latinLnBrk="1" hangingPunc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Advantage of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HI</a:t>
            </a:r>
            <a:r>
              <a:rPr lang="en-US" b="1" dirty="0" err="1">
                <a:solidFill>
                  <a:srgbClr val="000000"/>
                </a:solidFill>
                <a:latin typeface="Symbol" panose="05050102010706020507" pitchFamily="18" charset="2"/>
                <a:ea typeface="Helvetica Neue" panose="020005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g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: disentangle E1 from M1 strength &amp; do so as a function of E*</a:t>
            </a:r>
          </a:p>
        </p:txBody>
      </p:sp>
      <p:pic>
        <p:nvPicPr>
          <p:cNvPr id="10" name="Picture 2" descr="Image result for r process">
            <a:extLst>
              <a:ext uri="{FF2B5EF4-FFF2-40B4-BE49-F238E27FC236}">
                <a16:creationId xmlns:a16="http://schemas.microsoft.com/office/drawing/2014/main" id="{851C401D-F42B-1061-08BF-39C6B9DBB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102" y="1607895"/>
            <a:ext cx="2580330" cy="165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FFB431-C7A5-436B-5CBD-9B6DCB1DCEFF}"/>
              </a:ext>
            </a:extLst>
          </p:cNvPr>
          <p:cNvSpPr txBox="1"/>
          <p:nvPr/>
        </p:nvSpPr>
        <p:spPr>
          <a:xfrm>
            <a:off x="9303249" y="1140528"/>
            <a:ext cx="2770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r-process nucleosynthesis</a:t>
            </a:r>
          </a:p>
        </p:txBody>
      </p:sp>
      <p:pic>
        <p:nvPicPr>
          <p:cNvPr id="13" name="Picture 4" descr="https://media.wired.com/photos/59f7a4ab5d3b1d641070f0cc/master/pass/NeutronStar_2880x1620-2880x1620.jpg">
            <a:extLst>
              <a:ext uri="{FF2B5EF4-FFF2-40B4-BE49-F238E27FC236}">
                <a16:creationId xmlns:a16="http://schemas.microsoft.com/office/drawing/2014/main" id="{563A11AD-A4F9-AD55-D06B-77D067A2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186" y="4455875"/>
            <a:ext cx="2216249" cy="12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CC19F0-8A6C-FF1C-4318-C6DE7E13BEEA}"/>
              </a:ext>
            </a:extLst>
          </p:cNvPr>
          <p:cNvSpPr txBox="1"/>
          <p:nvPr/>
        </p:nvSpPr>
        <p:spPr>
          <a:xfrm>
            <a:off x="9506417" y="4007186"/>
            <a:ext cx="2408032" cy="307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Neutron Star Structure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FE29E5-0366-9107-5E42-5B9C72C4298C}"/>
              </a:ext>
            </a:extLst>
          </p:cNvPr>
          <p:cNvSpPr txBox="1"/>
          <p:nvPr/>
        </p:nvSpPr>
        <p:spPr>
          <a:xfrm>
            <a:off x="169331" y="651361"/>
            <a:ext cx="959974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Collaboration</a:t>
            </a: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  <a:sym typeface="Helvetica"/>
              </a:rPr>
              <a:t> LLNL (J. </a:t>
            </a:r>
            <a:r>
              <a:rPr kumimoji="0" lang="en-US" sz="18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  <a:sym typeface="Helvetica"/>
              </a:rPr>
              <a:t>Silano</a:t>
            </a: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  <a:sym typeface="Helvetica"/>
              </a:rPr>
              <a:t>, A. </a:t>
            </a:r>
            <a:r>
              <a:rPr kumimoji="0" lang="en-US" sz="18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  <a:sym typeface="Helvetica"/>
              </a:rPr>
              <a:t>Tonchev</a:t>
            </a: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  <a:sym typeface="Helvetica"/>
              </a:rPr>
              <a:t> et al.), TUNL (D. Little, S. Finch, W. </a:t>
            </a:r>
            <a:r>
              <a:rPr kumimoji="0" lang="en-US" sz="18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  <a:sym typeface="Helvetica"/>
              </a:rPr>
              <a:t>Tornow</a:t>
            </a: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imes New Roman" panose="02020603050405020304" pitchFamily="18" charset="0"/>
                <a:sym typeface="Helvetica"/>
              </a:rPr>
              <a:t>, R.V.F. J et al.)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D7668B-ED29-836A-2D2F-92773B6F7280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348AE5-C515-C756-018F-84D3AFD351FA}"/>
              </a:ext>
            </a:extLst>
          </p:cNvPr>
          <p:cNvSpPr txBox="1"/>
          <p:nvPr/>
        </p:nvSpPr>
        <p:spPr>
          <a:xfrm>
            <a:off x="7928954" y="5184385"/>
            <a:ext cx="11608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N/Z = 1.64</a:t>
            </a:r>
          </a:p>
        </p:txBody>
      </p:sp>
    </p:spTree>
    <p:extLst>
      <p:ext uri="{BB962C8B-B14F-4D97-AF65-F5344CB8AC3E}">
        <p14:creationId xmlns:p14="http://schemas.microsoft.com/office/powerpoint/2010/main" val="1010487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CD404-30BA-3148-24DE-2D02E453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Response of Nuclei: : Neutron Skin in Sn Isotopes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59E4CC-3D4E-BD25-D513-87D2B2CCDF74}"/>
              </a:ext>
            </a:extLst>
          </p:cNvPr>
          <p:cNvSpPr txBox="1"/>
          <p:nvPr/>
        </p:nvSpPr>
        <p:spPr>
          <a:xfrm>
            <a:off x="169331" y="651361"/>
            <a:ext cx="1076191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Helvetica"/>
              </a:rPr>
              <a:t>Collaboration</a:t>
            </a: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 LLNL (J. </a:t>
            </a:r>
            <a:r>
              <a:rPr kumimoji="0" lang="en-US" sz="18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Silano</a:t>
            </a: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, A. </a:t>
            </a:r>
            <a:r>
              <a:rPr kumimoji="0" lang="en-US" sz="18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Tonchev</a:t>
            </a: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 et al.), TUNL (D. Little, S. Finch, W. </a:t>
            </a:r>
            <a:r>
              <a:rPr kumimoji="0" lang="en-US" sz="18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Tornow</a:t>
            </a: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, R.V.F. J et al.)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6C9271-585E-00E5-3FE4-82B957162B7D}"/>
              </a:ext>
            </a:extLst>
          </p:cNvPr>
          <p:cNvSpPr txBox="1"/>
          <p:nvPr/>
        </p:nvSpPr>
        <p:spPr>
          <a:xfrm>
            <a:off x="114980" y="1184456"/>
            <a:ext cx="371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Nuclear Equation of State (</a:t>
            </a:r>
            <a:r>
              <a:rPr lang="en-US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EoS</a:t>
            </a:r>
            <a:r>
              <a:rPr lang="en-US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ECEFF-50C4-7A3C-5EFD-9A263B876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70" y="1702853"/>
            <a:ext cx="4231860" cy="6045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995895-0361-D75B-53B0-05FB28B64BF8}"/>
              </a:ext>
            </a:extLst>
          </p:cNvPr>
          <p:cNvSpPr txBox="1"/>
          <p:nvPr/>
        </p:nvSpPr>
        <p:spPr>
          <a:xfrm>
            <a:off x="128403" y="2479395"/>
            <a:ext cx="5216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Neutron skin thickness, </a:t>
            </a:r>
            <a:r>
              <a:rPr lang="en-US" dirty="0" err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skin</a:t>
            </a: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, is related to </a:t>
            </a:r>
            <a:r>
              <a:rPr lang="en-US" dirty="0" err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</a:t>
            </a:r>
            <a:r>
              <a:rPr lang="en-US" baseline="-25000" dirty="0" err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sym</a:t>
            </a: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(𝜌).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77E70A-7DFB-B984-153C-A5B6A3BE4809}"/>
              </a:ext>
            </a:extLst>
          </p:cNvPr>
          <p:cNvSpPr txBox="1">
            <a:spLocks/>
          </p:cNvSpPr>
          <p:nvPr/>
        </p:nvSpPr>
        <p:spPr>
          <a:xfrm>
            <a:off x="463138" y="2965666"/>
            <a:ext cx="5510366" cy="93660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defTabSz="914400">
              <a:buNone/>
            </a:pPr>
            <a:r>
              <a:rPr lang="en-US" sz="1800" dirty="0" err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r</a:t>
            </a:r>
            <a:r>
              <a:rPr lang="en-US" sz="1800" baseline="-25000" dirty="0" err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skin</a:t>
            </a:r>
            <a:r>
              <a:rPr lang="en-US" sz="1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is directly correlated to the dipole </a:t>
            </a:r>
            <a:r>
              <a:rPr lang="en-US" sz="1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polarizability</a:t>
            </a:r>
            <a:r>
              <a:rPr lang="en-US" sz="1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l-GR" sz="1800" dirty="0" smtClean="0">
                <a:latin typeface="Helvetica Neue Light" panose="02000403000000020004" pitchFamily="2" charset="0"/>
                <a:ea typeface="Helvetica Neue Light" panose="02000403000000020004" pitchFamily="2" charset="0"/>
              </a:rPr>
              <a:t>α</a:t>
            </a:r>
            <a:r>
              <a:rPr lang="en-US" sz="1800" i="1" baseline="-25000" dirty="0" smtClean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D</a:t>
            </a:r>
            <a:r>
              <a:rPr lang="en-US" sz="1800" dirty="0" smtClean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US" sz="18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a measure of the response of the nucleus to an external electric field.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FDF2A-77AA-5ADA-0E5B-7DA049A544F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66"/>
          <a:stretch/>
        </p:blipFill>
        <p:spPr>
          <a:xfrm>
            <a:off x="1291826" y="4051333"/>
            <a:ext cx="2766874" cy="956597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2258312B-0AFD-CE94-F187-5EC165FE6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1" y="5301487"/>
            <a:ext cx="72273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DFT calculation (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P.-G. Reinhard and W.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Nazarewicz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, PRC 81, 051303(R)) </a:t>
            </a:r>
          </a:p>
        </p:txBody>
      </p:sp>
      <p:pic>
        <p:nvPicPr>
          <p:cNvPr id="13" name="Picture 8" descr="povnuc_pdr">
            <a:extLst>
              <a:ext uri="{FF2B5EF4-FFF2-40B4-BE49-F238E27FC236}">
                <a16:creationId xmlns:a16="http://schemas.microsoft.com/office/drawing/2014/main" id="{14128B57-AC04-1A2D-6FCF-743150F8A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29" y="1558434"/>
            <a:ext cx="1727954" cy="117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ivGDR_attila_animation_04s_delay">
            <a:extLst>
              <a:ext uri="{FF2B5EF4-FFF2-40B4-BE49-F238E27FC236}">
                <a16:creationId xmlns:a16="http://schemas.microsoft.com/office/drawing/2014/main" id="{0F81105A-E28E-87AE-EC87-C9A0EDDB4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905" y="1568548"/>
            <a:ext cx="171488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creen shot 2012-06-15 at 10.29.32 PM.png">
            <a:extLst>
              <a:ext uri="{FF2B5EF4-FFF2-40B4-BE49-F238E27FC236}">
                <a16:creationId xmlns:a16="http://schemas.microsoft.com/office/drawing/2014/main" id="{53695149-53C7-F7D4-F5A4-0983A8D57F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b="6501"/>
          <a:stretch/>
        </p:blipFill>
        <p:spPr>
          <a:xfrm>
            <a:off x="7755414" y="2731092"/>
            <a:ext cx="3938859" cy="32039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8733C0-E411-D589-77E7-65532EB285DF}"/>
              </a:ext>
            </a:extLst>
          </p:cNvPr>
          <p:cNvSpPr txBox="1"/>
          <p:nvPr/>
        </p:nvSpPr>
        <p:spPr>
          <a:xfrm>
            <a:off x="8094629" y="1162894"/>
            <a:ext cx="171488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PDR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399009-B6EC-6D0F-3FDC-5ABD7FC2D4B4}"/>
              </a:ext>
            </a:extLst>
          </p:cNvPr>
          <p:cNvSpPr txBox="1"/>
          <p:nvPr/>
        </p:nvSpPr>
        <p:spPr>
          <a:xfrm>
            <a:off x="9932905" y="1171392"/>
            <a:ext cx="171488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GDR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C3DD3E-4A61-5357-7C27-A1210DF8CCF4}"/>
              </a:ext>
            </a:extLst>
          </p:cNvPr>
          <p:cNvSpPr txBox="1"/>
          <p:nvPr/>
        </p:nvSpPr>
        <p:spPr>
          <a:xfrm>
            <a:off x="4392921" y="6010657"/>
            <a:ext cx="195341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Credit: J.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Silano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(LLNL)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5F8ED4-62D8-B004-508D-5C2B32D18F82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37694368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CD404-30BA-3148-24DE-2D02E453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Response of Nuclei: : Neutron Skin in Sn Isotopes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36B88-2119-A415-4F6F-53831B72A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3" y="551711"/>
            <a:ext cx="5959737" cy="3059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2A6977-A258-59E4-6737-660B83BBC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009" y="3226806"/>
            <a:ext cx="5938221" cy="3096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2FFF4A-DC2E-B742-6FAB-B10EB00EEF00}"/>
              </a:ext>
            </a:extLst>
          </p:cNvPr>
          <p:cNvSpPr txBox="1"/>
          <p:nvPr/>
        </p:nvSpPr>
        <p:spPr>
          <a:xfrm>
            <a:off x="41345" y="3692291"/>
            <a:ext cx="6000664" cy="2185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electively measure the E1 </a:t>
            </a:r>
            <a:r>
              <a:rPr lang="en-US" dirty="0" err="1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photoabsorption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strength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xcitation energies from 3.5 MeV up to neutron separation (where the </a:t>
            </a:r>
            <a:r>
              <a:rPr lang="en-US" b="1" dirty="0">
                <a:effectLst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Pygmy Dipole Resonance dominates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The dipole </a:t>
            </a:r>
            <a:r>
              <a:rPr lang="en-US" b="1" dirty="0">
                <a:effectLst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polarizabilities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of </a:t>
            </a:r>
            <a:r>
              <a:rPr lang="en-US" baseline="300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112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Sn and </a:t>
            </a:r>
            <a:r>
              <a:rPr lang="en-US" baseline="300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124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Sn were measured to be </a:t>
            </a:r>
            <a:r>
              <a:rPr lang="en-US" b="1" dirty="0">
                <a:effectLst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9.03 ± 0.23 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fm</a:t>
            </a:r>
            <a:r>
              <a:rPr lang="en-US" baseline="300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3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and </a:t>
            </a:r>
            <a:r>
              <a:rPr lang="en-US" b="1" dirty="0">
                <a:effectLst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9.11 ± 0.24 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fm</a:t>
            </a:r>
            <a:r>
              <a:rPr lang="en-US" baseline="300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3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, respectively. </a:t>
            </a:r>
            <a:endParaRPr lang="en-US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608E0E-279D-0CDE-1B0B-64C73CAFC18C}"/>
              </a:ext>
            </a:extLst>
          </p:cNvPr>
          <p:cNvGrpSpPr>
            <a:grpSpLocks noChangeAspect="1"/>
          </p:cNvGrpSpPr>
          <p:nvPr/>
        </p:nvGrpSpPr>
        <p:grpSpPr>
          <a:xfrm>
            <a:off x="7203194" y="695722"/>
            <a:ext cx="4714974" cy="2469424"/>
            <a:chOff x="1962715" y="3272065"/>
            <a:chExt cx="5976805" cy="3130299"/>
          </a:xfrm>
        </p:grpSpPr>
        <p:sp>
          <p:nvSpPr>
            <p:cNvPr id="8" name="Freeform 146">
              <a:extLst>
                <a:ext uri="{FF2B5EF4-FFF2-40B4-BE49-F238E27FC236}">
                  <a16:creationId xmlns:a16="http://schemas.microsoft.com/office/drawing/2014/main" id="{36A8E8BF-ED3A-428C-48EF-D5828CE9CEC5}"/>
                </a:ext>
              </a:extLst>
            </p:cNvPr>
            <p:cNvSpPr/>
            <p:nvPr/>
          </p:nvSpPr>
          <p:spPr>
            <a:xfrm>
              <a:off x="5178251" y="3811674"/>
              <a:ext cx="2538924" cy="1852247"/>
            </a:xfrm>
            <a:custGeom>
              <a:avLst/>
              <a:gdLst>
                <a:gd name="connsiteX0" fmla="*/ 0 w 2538924"/>
                <a:gd name="connsiteY0" fmla="*/ 1852247 h 1852247"/>
                <a:gd name="connsiteX1" fmla="*/ 0 w 2538924"/>
                <a:gd name="connsiteY1" fmla="*/ 1852247 h 1852247"/>
                <a:gd name="connsiteX2" fmla="*/ 10048 w 2538924"/>
                <a:gd name="connsiteY2" fmla="*/ 1778559 h 1852247"/>
                <a:gd name="connsiteX3" fmla="*/ 16747 w 2538924"/>
                <a:gd name="connsiteY3" fmla="*/ 1768510 h 1852247"/>
                <a:gd name="connsiteX4" fmla="*/ 26795 w 2538924"/>
                <a:gd name="connsiteY4" fmla="*/ 1761811 h 1852247"/>
                <a:gd name="connsiteX5" fmla="*/ 43543 w 2538924"/>
                <a:gd name="connsiteY5" fmla="*/ 1775209 h 1852247"/>
                <a:gd name="connsiteX6" fmla="*/ 46892 w 2538924"/>
                <a:gd name="connsiteY6" fmla="*/ 1785258 h 1852247"/>
                <a:gd name="connsiteX7" fmla="*/ 56940 w 2538924"/>
                <a:gd name="connsiteY7" fmla="*/ 1788607 h 1852247"/>
                <a:gd name="connsiteX8" fmla="*/ 70338 w 2538924"/>
                <a:gd name="connsiteY8" fmla="*/ 1785258 h 1852247"/>
                <a:gd name="connsiteX9" fmla="*/ 90435 w 2538924"/>
                <a:gd name="connsiteY9" fmla="*/ 1768510 h 1852247"/>
                <a:gd name="connsiteX10" fmla="*/ 100483 w 2538924"/>
                <a:gd name="connsiteY10" fmla="*/ 1765161 h 1852247"/>
                <a:gd name="connsiteX11" fmla="*/ 117230 w 2538924"/>
                <a:gd name="connsiteY11" fmla="*/ 1768510 h 1852247"/>
                <a:gd name="connsiteX12" fmla="*/ 127279 w 2538924"/>
                <a:gd name="connsiteY12" fmla="*/ 1775209 h 1852247"/>
                <a:gd name="connsiteX13" fmla="*/ 137327 w 2538924"/>
                <a:gd name="connsiteY13" fmla="*/ 1778559 h 1852247"/>
                <a:gd name="connsiteX14" fmla="*/ 160773 w 2538924"/>
                <a:gd name="connsiteY14" fmla="*/ 1771860 h 1852247"/>
                <a:gd name="connsiteX15" fmla="*/ 170822 w 2538924"/>
                <a:gd name="connsiteY15" fmla="*/ 1765161 h 1852247"/>
                <a:gd name="connsiteX16" fmla="*/ 177521 w 2538924"/>
                <a:gd name="connsiteY16" fmla="*/ 1755113 h 1852247"/>
                <a:gd name="connsiteX17" fmla="*/ 180870 w 2538924"/>
                <a:gd name="connsiteY17" fmla="*/ 1745064 h 1852247"/>
                <a:gd name="connsiteX18" fmla="*/ 194268 w 2538924"/>
                <a:gd name="connsiteY18" fmla="*/ 1724967 h 1852247"/>
                <a:gd name="connsiteX19" fmla="*/ 207666 w 2538924"/>
                <a:gd name="connsiteY19" fmla="*/ 1704871 h 1852247"/>
                <a:gd name="connsiteX20" fmla="*/ 214365 w 2538924"/>
                <a:gd name="connsiteY20" fmla="*/ 1694822 h 1852247"/>
                <a:gd name="connsiteX21" fmla="*/ 234461 w 2538924"/>
                <a:gd name="connsiteY21" fmla="*/ 1681425 h 1852247"/>
                <a:gd name="connsiteX22" fmla="*/ 244510 w 2538924"/>
                <a:gd name="connsiteY22" fmla="*/ 1671376 h 1852247"/>
                <a:gd name="connsiteX23" fmla="*/ 271305 w 2538924"/>
                <a:gd name="connsiteY23" fmla="*/ 1668027 h 1852247"/>
                <a:gd name="connsiteX24" fmla="*/ 298101 w 2538924"/>
                <a:gd name="connsiteY24" fmla="*/ 1661328 h 1852247"/>
                <a:gd name="connsiteX25" fmla="*/ 314848 w 2538924"/>
                <a:gd name="connsiteY25" fmla="*/ 1644581 h 1852247"/>
                <a:gd name="connsiteX26" fmla="*/ 321547 w 2538924"/>
                <a:gd name="connsiteY26" fmla="*/ 1624484 h 1852247"/>
                <a:gd name="connsiteX27" fmla="*/ 324896 w 2538924"/>
                <a:gd name="connsiteY27" fmla="*/ 1584291 h 1852247"/>
                <a:gd name="connsiteX28" fmla="*/ 331595 w 2538924"/>
                <a:gd name="connsiteY28" fmla="*/ 1550796 h 1852247"/>
                <a:gd name="connsiteX29" fmla="*/ 334945 w 2538924"/>
                <a:gd name="connsiteY29" fmla="*/ 1524000 h 1852247"/>
                <a:gd name="connsiteX30" fmla="*/ 338294 w 2538924"/>
                <a:gd name="connsiteY30" fmla="*/ 1513952 h 1852247"/>
                <a:gd name="connsiteX31" fmla="*/ 341644 w 2538924"/>
                <a:gd name="connsiteY31" fmla="*/ 1497205 h 1852247"/>
                <a:gd name="connsiteX32" fmla="*/ 368439 w 2538924"/>
                <a:gd name="connsiteY32" fmla="*/ 1507253 h 1852247"/>
                <a:gd name="connsiteX33" fmla="*/ 375138 w 2538924"/>
                <a:gd name="connsiteY33" fmla="*/ 1527350 h 1852247"/>
                <a:gd name="connsiteX34" fmla="*/ 378488 w 2538924"/>
                <a:gd name="connsiteY34" fmla="*/ 1537398 h 1852247"/>
                <a:gd name="connsiteX35" fmla="*/ 388536 w 2538924"/>
                <a:gd name="connsiteY35" fmla="*/ 1540748 h 1852247"/>
                <a:gd name="connsiteX36" fmla="*/ 395235 w 2538924"/>
                <a:gd name="connsiteY36" fmla="*/ 1530699 h 1852247"/>
                <a:gd name="connsiteX37" fmla="*/ 401934 w 2538924"/>
                <a:gd name="connsiteY37" fmla="*/ 1510603 h 1852247"/>
                <a:gd name="connsiteX38" fmla="*/ 408633 w 2538924"/>
                <a:gd name="connsiteY38" fmla="*/ 1470409 h 1852247"/>
                <a:gd name="connsiteX39" fmla="*/ 415332 w 2538924"/>
                <a:gd name="connsiteY39" fmla="*/ 1450313 h 1852247"/>
                <a:gd name="connsiteX40" fmla="*/ 418681 w 2538924"/>
                <a:gd name="connsiteY40" fmla="*/ 1440264 h 1852247"/>
                <a:gd name="connsiteX41" fmla="*/ 422030 w 2538924"/>
                <a:gd name="connsiteY41" fmla="*/ 1423517 h 1852247"/>
                <a:gd name="connsiteX42" fmla="*/ 428729 w 2538924"/>
                <a:gd name="connsiteY42" fmla="*/ 1403420 h 1852247"/>
                <a:gd name="connsiteX43" fmla="*/ 435428 w 2538924"/>
                <a:gd name="connsiteY43" fmla="*/ 1383324 h 1852247"/>
                <a:gd name="connsiteX44" fmla="*/ 438778 w 2538924"/>
                <a:gd name="connsiteY44" fmla="*/ 1373275 h 1852247"/>
                <a:gd name="connsiteX45" fmla="*/ 448826 w 2538924"/>
                <a:gd name="connsiteY45" fmla="*/ 1329732 h 1852247"/>
                <a:gd name="connsiteX46" fmla="*/ 452176 w 2538924"/>
                <a:gd name="connsiteY46" fmla="*/ 1319684 h 1852247"/>
                <a:gd name="connsiteX47" fmla="*/ 455525 w 2538924"/>
                <a:gd name="connsiteY47" fmla="*/ 1299587 h 1852247"/>
                <a:gd name="connsiteX48" fmla="*/ 468923 w 2538924"/>
                <a:gd name="connsiteY48" fmla="*/ 1242647 h 1852247"/>
                <a:gd name="connsiteX49" fmla="*/ 472272 w 2538924"/>
                <a:gd name="connsiteY49" fmla="*/ 1215851 h 1852247"/>
                <a:gd name="connsiteX50" fmla="*/ 482321 w 2538924"/>
                <a:gd name="connsiteY50" fmla="*/ 1162260 h 1852247"/>
                <a:gd name="connsiteX51" fmla="*/ 485670 w 2538924"/>
                <a:gd name="connsiteY51" fmla="*/ 1148862 h 1852247"/>
                <a:gd name="connsiteX52" fmla="*/ 492369 w 2538924"/>
                <a:gd name="connsiteY52" fmla="*/ 1128765 h 1852247"/>
                <a:gd name="connsiteX53" fmla="*/ 495718 w 2538924"/>
                <a:gd name="connsiteY53" fmla="*/ 1112018 h 1852247"/>
                <a:gd name="connsiteX54" fmla="*/ 499068 w 2538924"/>
                <a:gd name="connsiteY54" fmla="*/ 1098620 h 1852247"/>
                <a:gd name="connsiteX55" fmla="*/ 502417 w 2538924"/>
                <a:gd name="connsiteY55" fmla="*/ 1078524 h 1852247"/>
                <a:gd name="connsiteX56" fmla="*/ 505767 w 2538924"/>
                <a:gd name="connsiteY56" fmla="*/ 1068475 h 1852247"/>
                <a:gd name="connsiteX57" fmla="*/ 509116 w 2538924"/>
                <a:gd name="connsiteY57" fmla="*/ 1055077 h 1852247"/>
                <a:gd name="connsiteX58" fmla="*/ 515815 w 2538924"/>
                <a:gd name="connsiteY58" fmla="*/ 1024932 h 1852247"/>
                <a:gd name="connsiteX59" fmla="*/ 519165 w 2538924"/>
                <a:gd name="connsiteY59" fmla="*/ 1011535 h 1852247"/>
                <a:gd name="connsiteX60" fmla="*/ 552659 w 2538924"/>
                <a:gd name="connsiteY60" fmla="*/ 1001486 h 1852247"/>
                <a:gd name="connsiteX61" fmla="*/ 559358 w 2538924"/>
                <a:gd name="connsiteY61" fmla="*/ 991438 h 1852247"/>
                <a:gd name="connsiteX62" fmla="*/ 566057 w 2538924"/>
                <a:gd name="connsiteY62" fmla="*/ 971341 h 1852247"/>
                <a:gd name="connsiteX63" fmla="*/ 576105 w 2538924"/>
                <a:gd name="connsiteY63" fmla="*/ 934497 h 1852247"/>
                <a:gd name="connsiteX64" fmla="*/ 579455 w 2538924"/>
                <a:gd name="connsiteY64" fmla="*/ 921099 h 1852247"/>
                <a:gd name="connsiteX65" fmla="*/ 589503 w 2538924"/>
                <a:gd name="connsiteY65" fmla="*/ 890954 h 1852247"/>
                <a:gd name="connsiteX66" fmla="*/ 592852 w 2538924"/>
                <a:gd name="connsiteY66" fmla="*/ 880906 h 1852247"/>
                <a:gd name="connsiteX67" fmla="*/ 596202 w 2538924"/>
                <a:gd name="connsiteY67" fmla="*/ 860809 h 1852247"/>
                <a:gd name="connsiteX68" fmla="*/ 602901 w 2538924"/>
                <a:gd name="connsiteY68" fmla="*/ 840713 h 1852247"/>
                <a:gd name="connsiteX69" fmla="*/ 606250 w 2538924"/>
                <a:gd name="connsiteY69" fmla="*/ 830664 h 1852247"/>
                <a:gd name="connsiteX70" fmla="*/ 609600 w 2538924"/>
                <a:gd name="connsiteY70" fmla="*/ 820616 h 1852247"/>
                <a:gd name="connsiteX71" fmla="*/ 612949 w 2538924"/>
                <a:gd name="connsiteY71" fmla="*/ 807218 h 1852247"/>
                <a:gd name="connsiteX72" fmla="*/ 616299 w 2538924"/>
                <a:gd name="connsiteY72" fmla="*/ 787121 h 1852247"/>
                <a:gd name="connsiteX73" fmla="*/ 622998 w 2538924"/>
                <a:gd name="connsiteY73" fmla="*/ 767025 h 1852247"/>
                <a:gd name="connsiteX74" fmla="*/ 629696 w 2538924"/>
                <a:gd name="connsiteY74" fmla="*/ 740229 h 1852247"/>
                <a:gd name="connsiteX75" fmla="*/ 636395 w 2538924"/>
                <a:gd name="connsiteY75" fmla="*/ 693337 h 1852247"/>
                <a:gd name="connsiteX76" fmla="*/ 646444 w 2538924"/>
                <a:gd name="connsiteY76" fmla="*/ 649794 h 1852247"/>
                <a:gd name="connsiteX77" fmla="*/ 653143 w 2538924"/>
                <a:gd name="connsiteY77" fmla="*/ 629697 h 1852247"/>
                <a:gd name="connsiteX78" fmla="*/ 659841 w 2538924"/>
                <a:gd name="connsiteY78" fmla="*/ 602902 h 1852247"/>
                <a:gd name="connsiteX79" fmla="*/ 666540 w 2538924"/>
                <a:gd name="connsiteY79" fmla="*/ 582805 h 1852247"/>
                <a:gd name="connsiteX80" fmla="*/ 669890 w 2538924"/>
                <a:gd name="connsiteY80" fmla="*/ 572757 h 1852247"/>
                <a:gd name="connsiteX81" fmla="*/ 673239 w 2538924"/>
                <a:gd name="connsiteY81" fmla="*/ 545961 h 1852247"/>
                <a:gd name="connsiteX82" fmla="*/ 676589 w 2538924"/>
                <a:gd name="connsiteY82" fmla="*/ 535913 h 1852247"/>
                <a:gd name="connsiteX83" fmla="*/ 689987 w 2538924"/>
                <a:gd name="connsiteY83" fmla="*/ 485671 h 1852247"/>
                <a:gd name="connsiteX84" fmla="*/ 700035 w 2538924"/>
                <a:gd name="connsiteY84" fmla="*/ 455526 h 1852247"/>
                <a:gd name="connsiteX85" fmla="*/ 703384 w 2538924"/>
                <a:gd name="connsiteY85" fmla="*/ 445477 h 1852247"/>
                <a:gd name="connsiteX86" fmla="*/ 706734 w 2538924"/>
                <a:gd name="connsiteY86" fmla="*/ 432080 h 1852247"/>
                <a:gd name="connsiteX87" fmla="*/ 713433 w 2538924"/>
                <a:gd name="connsiteY87" fmla="*/ 411983 h 1852247"/>
                <a:gd name="connsiteX88" fmla="*/ 720132 w 2538924"/>
                <a:gd name="connsiteY88" fmla="*/ 378488 h 1852247"/>
                <a:gd name="connsiteX89" fmla="*/ 723481 w 2538924"/>
                <a:gd name="connsiteY89" fmla="*/ 361741 h 1852247"/>
                <a:gd name="connsiteX90" fmla="*/ 730180 w 2538924"/>
                <a:gd name="connsiteY90" fmla="*/ 348343 h 1852247"/>
                <a:gd name="connsiteX91" fmla="*/ 733529 w 2538924"/>
                <a:gd name="connsiteY91" fmla="*/ 334946 h 1852247"/>
                <a:gd name="connsiteX92" fmla="*/ 743578 w 2538924"/>
                <a:gd name="connsiteY92" fmla="*/ 301451 h 1852247"/>
                <a:gd name="connsiteX93" fmla="*/ 746927 w 2538924"/>
                <a:gd name="connsiteY93" fmla="*/ 281354 h 1852247"/>
                <a:gd name="connsiteX94" fmla="*/ 753626 w 2538924"/>
                <a:gd name="connsiteY94" fmla="*/ 241161 h 1852247"/>
                <a:gd name="connsiteX95" fmla="*/ 756976 w 2538924"/>
                <a:gd name="connsiteY95" fmla="*/ 207666 h 1852247"/>
                <a:gd name="connsiteX96" fmla="*/ 760325 w 2538924"/>
                <a:gd name="connsiteY96" fmla="*/ 194269 h 1852247"/>
                <a:gd name="connsiteX97" fmla="*/ 767024 w 2538924"/>
                <a:gd name="connsiteY97" fmla="*/ 147376 h 1852247"/>
                <a:gd name="connsiteX98" fmla="*/ 773723 w 2538924"/>
                <a:gd name="connsiteY98" fmla="*/ 100484 h 1852247"/>
                <a:gd name="connsiteX99" fmla="*/ 777072 w 2538924"/>
                <a:gd name="connsiteY99" fmla="*/ 87086 h 1852247"/>
                <a:gd name="connsiteX100" fmla="*/ 787121 w 2538924"/>
                <a:gd name="connsiteY100" fmla="*/ 43543 h 1852247"/>
                <a:gd name="connsiteX101" fmla="*/ 800518 w 2538924"/>
                <a:gd name="connsiteY101" fmla="*/ 13398 h 1852247"/>
                <a:gd name="connsiteX102" fmla="*/ 820615 w 2538924"/>
                <a:gd name="connsiteY102" fmla="*/ 6699 h 1852247"/>
                <a:gd name="connsiteX103" fmla="*/ 844061 w 2538924"/>
                <a:gd name="connsiteY103" fmla="*/ 0 h 1852247"/>
                <a:gd name="connsiteX104" fmla="*/ 867507 w 2538924"/>
                <a:gd name="connsiteY104" fmla="*/ 3350 h 1852247"/>
                <a:gd name="connsiteX105" fmla="*/ 877556 w 2538924"/>
                <a:gd name="connsiteY105" fmla="*/ 6699 h 1852247"/>
                <a:gd name="connsiteX106" fmla="*/ 884255 w 2538924"/>
                <a:gd name="connsiteY106" fmla="*/ 16748 h 1852247"/>
                <a:gd name="connsiteX107" fmla="*/ 894303 w 2538924"/>
                <a:gd name="connsiteY107" fmla="*/ 26796 h 1852247"/>
                <a:gd name="connsiteX108" fmla="*/ 907701 w 2538924"/>
                <a:gd name="connsiteY108" fmla="*/ 56941 h 1852247"/>
                <a:gd name="connsiteX109" fmla="*/ 921099 w 2538924"/>
                <a:gd name="connsiteY109" fmla="*/ 87086 h 1852247"/>
                <a:gd name="connsiteX110" fmla="*/ 937846 w 2538924"/>
                <a:gd name="connsiteY110" fmla="*/ 117231 h 1852247"/>
                <a:gd name="connsiteX111" fmla="*/ 947894 w 2538924"/>
                <a:gd name="connsiteY111" fmla="*/ 127280 h 1852247"/>
                <a:gd name="connsiteX112" fmla="*/ 961292 w 2538924"/>
                <a:gd name="connsiteY112" fmla="*/ 147376 h 1852247"/>
                <a:gd name="connsiteX113" fmla="*/ 967991 w 2538924"/>
                <a:gd name="connsiteY113" fmla="*/ 157425 h 1852247"/>
                <a:gd name="connsiteX114" fmla="*/ 971340 w 2538924"/>
                <a:gd name="connsiteY114" fmla="*/ 167473 h 1852247"/>
                <a:gd name="connsiteX115" fmla="*/ 988088 w 2538924"/>
                <a:gd name="connsiteY115" fmla="*/ 187570 h 1852247"/>
                <a:gd name="connsiteX116" fmla="*/ 994787 w 2538924"/>
                <a:gd name="connsiteY116" fmla="*/ 197618 h 1852247"/>
                <a:gd name="connsiteX117" fmla="*/ 1001485 w 2538924"/>
                <a:gd name="connsiteY117" fmla="*/ 217715 h 1852247"/>
                <a:gd name="connsiteX118" fmla="*/ 1004835 w 2538924"/>
                <a:gd name="connsiteY118" fmla="*/ 227763 h 1852247"/>
                <a:gd name="connsiteX119" fmla="*/ 1011534 w 2538924"/>
                <a:gd name="connsiteY119" fmla="*/ 237811 h 1852247"/>
                <a:gd name="connsiteX120" fmla="*/ 1018233 w 2538924"/>
                <a:gd name="connsiteY120" fmla="*/ 264607 h 1852247"/>
                <a:gd name="connsiteX121" fmla="*/ 1021582 w 2538924"/>
                <a:gd name="connsiteY121" fmla="*/ 278005 h 1852247"/>
                <a:gd name="connsiteX122" fmla="*/ 1028281 w 2538924"/>
                <a:gd name="connsiteY122" fmla="*/ 311499 h 1852247"/>
                <a:gd name="connsiteX123" fmla="*/ 1034980 w 2538924"/>
                <a:gd name="connsiteY123" fmla="*/ 341644 h 1852247"/>
                <a:gd name="connsiteX124" fmla="*/ 1038329 w 2538924"/>
                <a:gd name="connsiteY124" fmla="*/ 355042 h 1852247"/>
                <a:gd name="connsiteX125" fmla="*/ 1045028 w 2538924"/>
                <a:gd name="connsiteY125" fmla="*/ 398585 h 1852247"/>
                <a:gd name="connsiteX126" fmla="*/ 1048378 w 2538924"/>
                <a:gd name="connsiteY126" fmla="*/ 411983 h 1852247"/>
                <a:gd name="connsiteX127" fmla="*/ 1055077 w 2538924"/>
                <a:gd name="connsiteY127" fmla="*/ 445477 h 1852247"/>
                <a:gd name="connsiteX128" fmla="*/ 1058426 w 2538924"/>
                <a:gd name="connsiteY128" fmla="*/ 458875 h 1852247"/>
                <a:gd name="connsiteX129" fmla="*/ 1065125 w 2538924"/>
                <a:gd name="connsiteY129" fmla="*/ 495719 h 1852247"/>
                <a:gd name="connsiteX130" fmla="*/ 1068474 w 2538924"/>
                <a:gd name="connsiteY130" fmla="*/ 509117 h 1852247"/>
                <a:gd name="connsiteX131" fmla="*/ 1075173 w 2538924"/>
                <a:gd name="connsiteY131" fmla="*/ 549310 h 1852247"/>
                <a:gd name="connsiteX132" fmla="*/ 1078523 w 2538924"/>
                <a:gd name="connsiteY132" fmla="*/ 559359 h 1852247"/>
                <a:gd name="connsiteX133" fmla="*/ 1085222 w 2538924"/>
                <a:gd name="connsiteY133" fmla="*/ 602902 h 1852247"/>
                <a:gd name="connsiteX134" fmla="*/ 1091921 w 2538924"/>
                <a:gd name="connsiteY134" fmla="*/ 643095 h 1852247"/>
                <a:gd name="connsiteX135" fmla="*/ 1095270 w 2538924"/>
                <a:gd name="connsiteY135" fmla="*/ 653143 h 1852247"/>
                <a:gd name="connsiteX136" fmla="*/ 1098619 w 2538924"/>
                <a:gd name="connsiteY136" fmla="*/ 666541 h 1852247"/>
                <a:gd name="connsiteX137" fmla="*/ 1101969 w 2538924"/>
                <a:gd name="connsiteY137" fmla="*/ 676589 h 1852247"/>
                <a:gd name="connsiteX138" fmla="*/ 1108668 w 2538924"/>
                <a:gd name="connsiteY138" fmla="*/ 703385 h 1852247"/>
                <a:gd name="connsiteX139" fmla="*/ 1112017 w 2538924"/>
                <a:gd name="connsiteY139" fmla="*/ 713433 h 1852247"/>
                <a:gd name="connsiteX140" fmla="*/ 1115367 w 2538924"/>
                <a:gd name="connsiteY140" fmla="*/ 730181 h 1852247"/>
                <a:gd name="connsiteX141" fmla="*/ 1122066 w 2538924"/>
                <a:gd name="connsiteY141" fmla="*/ 756976 h 1852247"/>
                <a:gd name="connsiteX142" fmla="*/ 1125415 w 2538924"/>
                <a:gd name="connsiteY142" fmla="*/ 777073 h 1852247"/>
                <a:gd name="connsiteX143" fmla="*/ 1132114 w 2538924"/>
                <a:gd name="connsiteY143" fmla="*/ 797170 h 1852247"/>
                <a:gd name="connsiteX144" fmla="*/ 1135463 w 2538924"/>
                <a:gd name="connsiteY144" fmla="*/ 807218 h 1852247"/>
                <a:gd name="connsiteX145" fmla="*/ 1145512 w 2538924"/>
                <a:gd name="connsiteY145" fmla="*/ 840713 h 1852247"/>
                <a:gd name="connsiteX146" fmla="*/ 1152211 w 2538924"/>
                <a:gd name="connsiteY146" fmla="*/ 860809 h 1852247"/>
                <a:gd name="connsiteX147" fmla="*/ 1155560 w 2538924"/>
                <a:gd name="connsiteY147" fmla="*/ 870858 h 1852247"/>
                <a:gd name="connsiteX148" fmla="*/ 1158910 w 2538924"/>
                <a:gd name="connsiteY148" fmla="*/ 887605 h 1852247"/>
                <a:gd name="connsiteX149" fmla="*/ 1165609 w 2538924"/>
                <a:gd name="connsiteY149" fmla="*/ 901003 h 1852247"/>
                <a:gd name="connsiteX150" fmla="*/ 1168958 w 2538924"/>
                <a:gd name="connsiteY150" fmla="*/ 911051 h 1852247"/>
                <a:gd name="connsiteX151" fmla="*/ 1175657 w 2538924"/>
                <a:gd name="connsiteY151" fmla="*/ 927798 h 1852247"/>
                <a:gd name="connsiteX152" fmla="*/ 1179006 w 2538924"/>
                <a:gd name="connsiteY152" fmla="*/ 937847 h 1852247"/>
                <a:gd name="connsiteX153" fmla="*/ 1182356 w 2538924"/>
                <a:gd name="connsiteY153" fmla="*/ 951244 h 1852247"/>
                <a:gd name="connsiteX154" fmla="*/ 1195754 w 2538924"/>
                <a:gd name="connsiteY154" fmla="*/ 971341 h 1852247"/>
                <a:gd name="connsiteX155" fmla="*/ 1202452 w 2538924"/>
                <a:gd name="connsiteY155" fmla="*/ 991438 h 1852247"/>
                <a:gd name="connsiteX156" fmla="*/ 1209151 w 2538924"/>
                <a:gd name="connsiteY156" fmla="*/ 1001486 h 1852247"/>
                <a:gd name="connsiteX157" fmla="*/ 1215850 w 2538924"/>
                <a:gd name="connsiteY157" fmla="*/ 1021583 h 1852247"/>
                <a:gd name="connsiteX158" fmla="*/ 1225899 w 2538924"/>
                <a:gd name="connsiteY158" fmla="*/ 1048378 h 1852247"/>
                <a:gd name="connsiteX159" fmla="*/ 1232598 w 2538924"/>
                <a:gd name="connsiteY159" fmla="*/ 1061776 h 1852247"/>
                <a:gd name="connsiteX160" fmla="*/ 1242646 w 2538924"/>
                <a:gd name="connsiteY160" fmla="*/ 1095271 h 1852247"/>
                <a:gd name="connsiteX161" fmla="*/ 1249345 w 2538924"/>
                <a:gd name="connsiteY161" fmla="*/ 1115367 h 1852247"/>
                <a:gd name="connsiteX162" fmla="*/ 1256044 w 2538924"/>
                <a:gd name="connsiteY162" fmla="*/ 1128765 h 1852247"/>
                <a:gd name="connsiteX163" fmla="*/ 1266092 w 2538924"/>
                <a:gd name="connsiteY163" fmla="*/ 1158910 h 1852247"/>
                <a:gd name="connsiteX164" fmla="*/ 1269441 w 2538924"/>
                <a:gd name="connsiteY164" fmla="*/ 1168959 h 1852247"/>
                <a:gd name="connsiteX165" fmla="*/ 1276140 w 2538924"/>
                <a:gd name="connsiteY165" fmla="*/ 1182357 h 1852247"/>
                <a:gd name="connsiteX166" fmla="*/ 1279490 w 2538924"/>
                <a:gd name="connsiteY166" fmla="*/ 1192405 h 1852247"/>
                <a:gd name="connsiteX167" fmla="*/ 1292888 w 2538924"/>
                <a:gd name="connsiteY167" fmla="*/ 1212502 h 1852247"/>
                <a:gd name="connsiteX168" fmla="*/ 1299587 w 2538924"/>
                <a:gd name="connsiteY168" fmla="*/ 1222550 h 1852247"/>
                <a:gd name="connsiteX169" fmla="*/ 1312984 w 2538924"/>
                <a:gd name="connsiteY169" fmla="*/ 1242647 h 1852247"/>
                <a:gd name="connsiteX170" fmla="*/ 1316334 w 2538924"/>
                <a:gd name="connsiteY170" fmla="*/ 1252695 h 1852247"/>
                <a:gd name="connsiteX171" fmla="*/ 1329732 w 2538924"/>
                <a:gd name="connsiteY171" fmla="*/ 1272792 h 1852247"/>
                <a:gd name="connsiteX172" fmla="*/ 1333081 w 2538924"/>
                <a:gd name="connsiteY172" fmla="*/ 1282840 h 1852247"/>
                <a:gd name="connsiteX173" fmla="*/ 1346479 w 2538924"/>
                <a:gd name="connsiteY173" fmla="*/ 1302937 h 1852247"/>
                <a:gd name="connsiteX174" fmla="*/ 1363226 w 2538924"/>
                <a:gd name="connsiteY174" fmla="*/ 1333082 h 1852247"/>
                <a:gd name="connsiteX175" fmla="*/ 1369925 w 2538924"/>
                <a:gd name="connsiteY175" fmla="*/ 1343130 h 1852247"/>
                <a:gd name="connsiteX176" fmla="*/ 1376624 w 2538924"/>
                <a:gd name="connsiteY176" fmla="*/ 1353178 h 1852247"/>
                <a:gd name="connsiteX177" fmla="*/ 1386672 w 2538924"/>
                <a:gd name="connsiteY177" fmla="*/ 1363227 h 1852247"/>
                <a:gd name="connsiteX178" fmla="*/ 1393371 w 2538924"/>
                <a:gd name="connsiteY178" fmla="*/ 1373275 h 1852247"/>
                <a:gd name="connsiteX179" fmla="*/ 1406769 w 2538924"/>
                <a:gd name="connsiteY179" fmla="*/ 1383324 h 1852247"/>
                <a:gd name="connsiteX180" fmla="*/ 1416817 w 2538924"/>
                <a:gd name="connsiteY180" fmla="*/ 1396721 h 1852247"/>
                <a:gd name="connsiteX181" fmla="*/ 1450312 w 2538924"/>
                <a:gd name="connsiteY181" fmla="*/ 1420167 h 1852247"/>
                <a:gd name="connsiteX182" fmla="*/ 1460360 w 2538924"/>
                <a:gd name="connsiteY182" fmla="*/ 1426866 h 1852247"/>
                <a:gd name="connsiteX183" fmla="*/ 1470409 w 2538924"/>
                <a:gd name="connsiteY183" fmla="*/ 1433565 h 1852247"/>
                <a:gd name="connsiteX184" fmla="*/ 1487156 w 2538924"/>
                <a:gd name="connsiteY184" fmla="*/ 1450313 h 1852247"/>
                <a:gd name="connsiteX185" fmla="*/ 1503903 w 2538924"/>
                <a:gd name="connsiteY185" fmla="*/ 1463710 h 1852247"/>
                <a:gd name="connsiteX186" fmla="*/ 1524000 w 2538924"/>
                <a:gd name="connsiteY186" fmla="*/ 1477108 h 1852247"/>
                <a:gd name="connsiteX187" fmla="*/ 1534048 w 2538924"/>
                <a:gd name="connsiteY187" fmla="*/ 1483807 h 1852247"/>
                <a:gd name="connsiteX188" fmla="*/ 1547446 w 2538924"/>
                <a:gd name="connsiteY188" fmla="*/ 1487157 h 1852247"/>
                <a:gd name="connsiteX189" fmla="*/ 1567543 w 2538924"/>
                <a:gd name="connsiteY189" fmla="*/ 1500554 h 1852247"/>
                <a:gd name="connsiteX190" fmla="*/ 1577591 w 2538924"/>
                <a:gd name="connsiteY190" fmla="*/ 1507253 h 1852247"/>
                <a:gd name="connsiteX191" fmla="*/ 1594338 w 2538924"/>
                <a:gd name="connsiteY191" fmla="*/ 1520651 h 1852247"/>
                <a:gd name="connsiteX192" fmla="*/ 1604387 w 2538924"/>
                <a:gd name="connsiteY192" fmla="*/ 1530699 h 1852247"/>
                <a:gd name="connsiteX193" fmla="*/ 1614435 w 2538924"/>
                <a:gd name="connsiteY193" fmla="*/ 1537398 h 1852247"/>
                <a:gd name="connsiteX194" fmla="*/ 1641230 w 2538924"/>
                <a:gd name="connsiteY194" fmla="*/ 1560844 h 1852247"/>
                <a:gd name="connsiteX195" fmla="*/ 1651279 w 2538924"/>
                <a:gd name="connsiteY195" fmla="*/ 1567543 h 1852247"/>
                <a:gd name="connsiteX196" fmla="*/ 1681424 w 2538924"/>
                <a:gd name="connsiteY196" fmla="*/ 1577592 h 1852247"/>
                <a:gd name="connsiteX197" fmla="*/ 1691472 w 2538924"/>
                <a:gd name="connsiteY197" fmla="*/ 1580941 h 1852247"/>
                <a:gd name="connsiteX198" fmla="*/ 1724967 w 2538924"/>
                <a:gd name="connsiteY198" fmla="*/ 1594339 h 1852247"/>
                <a:gd name="connsiteX199" fmla="*/ 1735015 w 2538924"/>
                <a:gd name="connsiteY199" fmla="*/ 1597688 h 1852247"/>
                <a:gd name="connsiteX200" fmla="*/ 1745063 w 2538924"/>
                <a:gd name="connsiteY200" fmla="*/ 1604387 h 1852247"/>
                <a:gd name="connsiteX201" fmla="*/ 1765160 w 2538924"/>
                <a:gd name="connsiteY201" fmla="*/ 1611086 h 1852247"/>
                <a:gd name="connsiteX202" fmla="*/ 1775209 w 2538924"/>
                <a:gd name="connsiteY202" fmla="*/ 1614436 h 1852247"/>
                <a:gd name="connsiteX203" fmla="*/ 1788606 w 2538924"/>
                <a:gd name="connsiteY203" fmla="*/ 1617785 h 1852247"/>
                <a:gd name="connsiteX204" fmla="*/ 1808703 w 2538924"/>
                <a:gd name="connsiteY204" fmla="*/ 1624484 h 1852247"/>
                <a:gd name="connsiteX205" fmla="*/ 1835499 w 2538924"/>
                <a:gd name="connsiteY205" fmla="*/ 1631183 h 1852247"/>
                <a:gd name="connsiteX206" fmla="*/ 1848896 w 2538924"/>
                <a:gd name="connsiteY206" fmla="*/ 1634532 h 1852247"/>
                <a:gd name="connsiteX207" fmla="*/ 1882391 w 2538924"/>
                <a:gd name="connsiteY207" fmla="*/ 1647930 h 1852247"/>
                <a:gd name="connsiteX208" fmla="*/ 1892439 w 2538924"/>
                <a:gd name="connsiteY208" fmla="*/ 1654629 h 1852247"/>
                <a:gd name="connsiteX209" fmla="*/ 1905837 w 2538924"/>
                <a:gd name="connsiteY209" fmla="*/ 1657978 h 1852247"/>
                <a:gd name="connsiteX210" fmla="*/ 1915885 w 2538924"/>
                <a:gd name="connsiteY210" fmla="*/ 1661328 h 1852247"/>
                <a:gd name="connsiteX211" fmla="*/ 1929283 w 2538924"/>
                <a:gd name="connsiteY211" fmla="*/ 1664677 h 1852247"/>
                <a:gd name="connsiteX212" fmla="*/ 1949380 w 2538924"/>
                <a:gd name="connsiteY212" fmla="*/ 1671376 h 1852247"/>
                <a:gd name="connsiteX213" fmla="*/ 1962778 w 2538924"/>
                <a:gd name="connsiteY213" fmla="*/ 1674726 h 1852247"/>
                <a:gd name="connsiteX214" fmla="*/ 1972826 w 2538924"/>
                <a:gd name="connsiteY214" fmla="*/ 1678075 h 1852247"/>
                <a:gd name="connsiteX215" fmla="*/ 2033116 w 2538924"/>
                <a:gd name="connsiteY215" fmla="*/ 1684774 h 1852247"/>
                <a:gd name="connsiteX216" fmla="*/ 2063261 w 2538924"/>
                <a:gd name="connsiteY216" fmla="*/ 1691473 h 1852247"/>
                <a:gd name="connsiteX217" fmla="*/ 2106804 w 2538924"/>
                <a:gd name="connsiteY217" fmla="*/ 1698172 h 1852247"/>
                <a:gd name="connsiteX218" fmla="*/ 2120202 w 2538924"/>
                <a:gd name="connsiteY218" fmla="*/ 1701521 h 1852247"/>
                <a:gd name="connsiteX219" fmla="*/ 2136949 w 2538924"/>
                <a:gd name="connsiteY219" fmla="*/ 1704871 h 1852247"/>
                <a:gd name="connsiteX220" fmla="*/ 2160395 w 2538924"/>
                <a:gd name="connsiteY220" fmla="*/ 1714919 h 1852247"/>
                <a:gd name="connsiteX221" fmla="*/ 2177143 w 2538924"/>
                <a:gd name="connsiteY221" fmla="*/ 1718269 h 1852247"/>
                <a:gd name="connsiteX222" fmla="*/ 2197239 w 2538924"/>
                <a:gd name="connsiteY222" fmla="*/ 1724967 h 1852247"/>
                <a:gd name="connsiteX223" fmla="*/ 2247481 w 2538924"/>
                <a:gd name="connsiteY223" fmla="*/ 1731666 h 1852247"/>
                <a:gd name="connsiteX224" fmla="*/ 2280976 w 2538924"/>
                <a:gd name="connsiteY224" fmla="*/ 1738365 h 1852247"/>
                <a:gd name="connsiteX225" fmla="*/ 2518787 w 2538924"/>
                <a:gd name="connsiteY225" fmla="*/ 1748414 h 1852247"/>
                <a:gd name="connsiteX226" fmla="*/ 2525485 w 2538924"/>
                <a:gd name="connsiteY226" fmla="*/ 1758462 h 1852247"/>
                <a:gd name="connsiteX227" fmla="*/ 2535534 w 2538924"/>
                <a:gd name="connsiteY227" fmla="*/ 1795306 h 1852247"/>
                <a:gd name="connsiteX228" fmla="*/ 2538883 w 2538924"/>
                <a:gd name="connsiteY228" fmla="*/ 1848897 h 1852247"/>
                <a:gd name="connsiteX229" fmla="*/ 0 w 2538924"/>
                <a:gd name="connsiteY229" fmla="*/ 1852247 h 18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</a:cxnLst>
              <a:rect l="l" t="t" r="r" b="b"/>
              <a:pathLst>
                <a:path w="2538924" h="1852247">
                  <a:moveTo>
                    <a:pt x="0" y="1852247"/>
                  </a:moveTo>
                  <a:lnTo>
                    <a:pt x="0" y="1852247"/>
                  </a:lnTo>
                  <a:cubicBezTo>
                    <a:pt x="549" y="1843455"/>
                    <a:pt x="-1033" y="1795182"/>
                    <a:pt x="10048" y="1778559"/>
                  </a:cubicBezTo>
                  <a:cubicBezTo>
                    <a:pt x="12281" y="1775209"/>
                    <a:pt x="13900" y="1771357"/>
                    <a:pt x="16747" y="1768510"/>
                  </a:cubicBezTo>
                  <a:cubicBezTo>
                    <a:pt x="19593" y="1765663"/>
                    <a:pt x="23446" y="1764044"/>
                    <a:pt x="26795" y="1761811"/>
                  </a:cubicBezTo>
                  <a:cubicBezTo>
                    <a:pt x="38384" y="1765674"/>
                    <a:pt x="37483" y="1763089"/>
                    <a:pt x="43543" y="1775209"/>
                  </a:cubicBezTo>
                  <a:cubicBezTo>
                    <a:pt x="45122" y="1778367"/>
                    <a:pt x="44395" y="1782761"/>
                    <a:pt x="46892" y="1785258"/>
                  </a:cubicBezTo>
                  <a:cubicBezTo>
                    <a:pt x="49388" y="1787755"/>
                    <a:pt x="53591" y="1787491"/>
                    <a:pt x="56940" y="1788607"/>
                  </a:cubicBezTo>
                  <a:cubicBezTo>
                    <a:pt x="61406" y="1787491"/>
                    <a:pt x="66107" y="1787071"/>
                    <a:pt x="70338" y="1785258"/>
                  </a:cubicBezTo>
                  <a:cubicBezTo>
                    <a:pt x="85683" y="1778682"/>
                    <a:pt x="75947" y="1778169"/>
                    <a:pt x="90435" y="1768510"/>
                  </a:cubicBezTo>
                  <a:cubicBezTo>
                    <a:pt x="93372" y="1766552"/>
                    <a:pt x="97134" y="1766277"/>
                    <a:pt x="100483" y="1765161"/>
                  </a:cubicBezTo>
                  <a:cubicBezTo>
                    <a:pt x="106065" y="1766277"/>
                    <a:pt x="111900" y="1766511"/>
                    <a:pt x="117230" y="1768510"/>
                  </a:cubicBezTo>
                  <a:cubicBezTo>
                    <a:pt x="120999" y="1769923"/>
                    <a:pt x="123678" y="1773409"/>
                    <a:pt x="127279" y="1775209"/>
                  </a:cubicBezTo>
                  <a:cubicBezTo>
                    <a:pt x="130437" y="1776788"/>
                    <a:pt x="133978" y="1777442"/>
                    <a:pt x="137327" y="1778559"/>
                  </a:cubicBezTo>
                  <a:cubicBezTo>
                    <a:pt x="141615" y="1777487"/>
                    <a:pt x="155971" y="1774261"/>
                    <a:pt x="160773" y="1771860"/>
                  </a:cubicBezTo>
                  <a:cubicBezTo>
                    <a:pt x="164374" y="1770060"/>
                    <a:pt x="167472" y="1767394"/>
                    <a:pt x="170822" y="1765161"/>
                  </a:cubicBezTo>
                  <a:cubicBezTo>
                    <a:pt x="173055" y="1761812"/>
                    <a:pt x="175721" y="1758714"/>
                    <a:pt x="177521" y="1755113"/>
                  </a:cubicBezTo>
                  <a:cubicBezTo>
                    <a:pt x="179100" y="1751955"/>
                    <a:pt x="179155" y="1748150"/>
                    <a:pt x="180870" y="1745064"/>
                  </a:cubicBezTo>
                  <a:cubicBezTo>
                    <a:pt x="184780" y="1738026"/>
                    <a:pt x="194268" y="1724967"/>
                    <a:pt x="194268" y="1724967"/>
                  </a:cubicBezTo>
                  <a:cubicBezTo>
                    <a:pt x="200154" y="1707308"/>
                    <a:pt x="193726" y="1721598"/>
                    <a:pt x="207666" y="1704871"/>
                  </a:cubicBezTo>
                  <a:cubicBezTo>
                    <a:pt x="210243" y="1701778"/>
                    <a:pt x="211335" y="1697473"/>
                    <a:pt x="214365" y="1694822"/>
                  </a:cubicBezTo>
                  <a:cubicBezTo>
                    <a:pt x="220424" y="1689521"/>
                    <a:pt x="228768" y="1687118"/>
                    <a:pt x="234461" y="1681425"/>
                  </a:cubicBezTo>
                  <a:cubicBezTo>
                    <a:pt x="237811" y="1678075"/>
                    <a:pt x="240058" y="1672995"/>
                    <a:pt x="244510" y="1671376"/>
                  </a:cubicBezTo>
                  <a:cubicBezTo>
                    <a:pt x="252969" y="1668300"/>
                    <a:pt x="262409" y="1669396"/>
                    <a:pt x="271305" y="1668027"/>
                  </a:cubicBezTo>
                  <a:cubicBezTo>
                    <a:pt x="286312" y="1665718"/>
                    <a:pt x="285878" y="1665402"/>
                    <a:pt x="298101" y="1661328"/>
                  </a:cubicBezTo>
                  <a:cubicBezTo>
                    <a:pt x="307267" y="1655217"/>
                    <a:pt x="310147" y="1655157"/>
                    <a:pt x="314848" y="1644581"/>
                  </a:cubicBezTo>
                  <a:cubicBezTo>
                    <a:pt x="317716" y="1638128"/>
                    <a:pt x="321547" y="1624484"/>
                    <a:pt x="321547" y="1624484"/>
                  </a:cubicBezTo>
                  <a:cubicBezTo>
                    <a:pt x="322663" y="1611086"/>
                    <a:pt x="323411" y="1597653"/>
                    <a:pt x="324896" y="1584291"/>
                  </a:cubicBezTo>
                  <a:cubicBezTo>
                    <a:pt x="329807" y="1540091"/>
                    <a:pt x="326054" y="1584043"/>
                    <a:pt x="331595" y="1550796"/>
                  </a:cubicBezTo>
                  <a:cubicBezTo>
                    <a:pt x="333075" y="1541917"/>
                    <a:pt x="333335" y="1532856"/>
                    <a:pt x="334945" y="1524000"/>
                  </a:cubicBezTo>
                  <a:cubicBezTo>
                    <a:pt x="335577" y="1520526"/>
                    <a:pt x="337438" y="1517377"/>
                    <a:pt x="338294" y="1513952"/>
                  </a:cubicBezTo>
                  <a:cubicBezTo>
                    <a:pt x="339675" y="1508429"/>
                    <a:pt x="340527" y="1502787"/>
                    <a:pt x="341644" y="1497205"/>
                  </a:cubicBezTo>
                  <a:cubicBezTo>
                    <a:pt x="348400" y="1498556"/>
                    <a:pt x="363510" y="1499367"/>
                    <a:pt x="368439" y="1507253"/>
                  </a:cubicBezTo>
                  <a:cubicBezTo>
                    <a:pt x="372181" y="1513241"/>
                    <a:pt x="372905" y="1520651"/>
                    <a:pt x="375138" y="1527350"/>
                  </a:cubicBezTo>
                  <a:cubicBezTo>
                    <a:pt x="376255" y="1530699"/>
                    <a:pt x="375139" y="1536281"/>
                    <a:pt x="378488" y="1537398"/>
                  </a:cubicBezTo>
                  <a:lnTo>
                    <a:pt x="388536" y="1540748"/>
                  </a:lnTo>
                  <a:cubicBezTo>
                    <a:pt x="390769" y="1537398"/>
                    <a:pt x="393600" y="1534378"/>
                    <a:pt x="395235" y="1530699"/>
                  </a:cubicBezTo>
                  <a:cubicBezTo>
                    <a:pt x="398103" y="1524247"/>
                    <a:pt x="401934" y="1510603"/>
                    <a:pt x="401934" y="1510603"/>
                  </a:cubicBezTo>
                  <a:cubicBezTo>
                    <a:pt x="404167" y="1497205"/>
                    <a:pt x="404338" y="1483295"/>
                    <a:pt x="408633" y="1470409"/>
                  </a:cubicBezTo>
                  <a:lnTo>
                    <a:pt x="415332" y="1450313"/>
                  </a:lnTo>
                  <a:cubicBezTo>
                    <a:pt x="416449" y="1446963"/>
                    <a:pt x="417989" y="1443726"/>
                    <a:pt x="418681" y="1440264"/>
                  </a:cubicBezTo>
                  <a:cubicBezTo>
                    <a:pt x="419797" y="1434682"/>
                    <a:pt x="420532" y="1429009"/>
                    <a:pt x="422030" y="1423517"/>
                  </a:cubicBezTo>
                  <a:cubicBezTo>
                    <a:pt x="423888" y="1416704"/>
                    <a:pt x="426496" y="1410119"/>
                    <a:pt x="428729" y="1403420"/>
                  </a:cubicBezTo>
                  <a:lnTo>
                    <a:pt x="435428" y="1383324"/>
                  </a:lnTo>
                  <a:cubicBezTo>
                    <a:pt x="436545" y="1379974"/>
                    <a:pt x="438086" y="1376737"/>
                    <a:pt x="438778" y="1373275"/>
                  </a:cubicBezTo>
                  <a:cubicBezTo>
                    <a:pt x="441434" y="1359991"/>
                    <a:pt x="444786" y="1341849"/>
                    <a:pt x="448826" y="1329732"/>
                  </a:cubicBezTo>
                  <a:lnTo>
                    <a:pt x="452176" y="1319684"/>
                  </a:lnTo>
                  <a:cubicBezTo>
                    <a:pt x="453292" y="1312985"/>
                    <a:pt x="454102" y="1306228"/>
                    <a:pt x="455525" y="1299587"/>
                  </a:cubicBezTo>
                  <a:cubicBezTo>
                    <a:pt x="459606" y="1280539"/>
                    <a:pt x="465953" y="1261949"/>
                    <a:pt x="468923" y="1242647"/>
                  </a:cubicBezTo>
                  <a:cubicBezTo>
                    <a:pt x="470292" y="1233750"/>
                    <a:pt x="470999" y="1224762"/>
                    <a:pt x="472272" y="1215851"/>
                  </a:cubicBezTo>
                  <a:cubicBezTo>
                    <a:pt x="474156" y="1202666"/>
                    <a:pt x="479887" y="1171997"/>
                    <a:pt x="482321" y="1162260"/>
                  </a:cubicBezTo>
                  <a:cubicBezTo>
                    <a:pt x="483437" y="1157794"/>
                    <a:pt x="484347" y="1153271"/>
                    <a:pt x="485670" y="1148862"/>
                  </a:cubicBezTo>
                  <a:cubicBezTo>
                    <a:pt x="487699" y="1142098"/>
                    <a:pt x="490984" y="1135689"/>
                    <a:pt x="492369" y="1128765"/>
                  </a:cubicBezTo>
                  <a:cubicBezTo>
                    <a:pt x="493485" y="1123183"/>
                    <a:pt x="494483" y="1117575"/>
                    <a:pt x="495718" y="1112018"/>
                  </a:cubicBezTo>
                  <a:cubicBezTo>
                    <a:pt x="496717" y="1107524"/>
                    <a:pt x="498165" y="1103134"/>
                    <a:pt x="499068" y="1098620"/>
                  </a:cubicBezTo>
                  <a:cubicBezTo>
                    <a:pt x="500400" y="1091961"/>
                    <a:pt x="500944" y="1085153"/>
                    <a:pt x="502417" y="1078524"/>
                  </a:cubicBezTo>
                  <a:cubicBezTo>
                    <a:pt x="503183" y="1075077"/>
                    <a:pt x="504797" y="1071870"/>
                    <a:pt x="505767" y="1068475"/>
                  </a:cubicBezTo>
                  <a:cubicBezTo>
                    <a:pt x="507032" y="1064049"/>
                    <a:pt x="508213" y="1059591"/>
                    <a:pt x="509116" y="1055077"/>
                  </a:cubicBezTo>
                  <a:cubicBezTo>
                    <a:pt x="519184" y="1004741"/>
                    <a:pt x="507128" y="1055335"/>
                    <a:pt x="515815" y="1024932"/>
                  </a:cubicBezTo>
                  <a:cubicBezTo>
                    <a:pt x="517080" y="1020506"/>
                    <a:pt x="516612" y="1015365"/>
                    <a:pt x="519165" y="1011535"/>
                  </a:cubicBezTo>
                  <a:cubicBezTo>
                    <a:pt x="525579" y="1001914"/>
                    <a:pt x="545237" y="1002546"/>
                    <a:pt x="552659" y="1001486"/>
                  </a:cubicBezTo>
                  <a:cubicBezTo>
                    <a:pt x="554892" y="998137"/>
                    <a:pt x="557723" y="995117"/>
                    <a:pt x="559358" y="991438"/>
                  </a:cubicBezTo>
                  <a:cubicBezTo>
                    <a:pt x="562226" y="984985"/>
                    <a:pt x="563824" y="978040"/>
                    <a:pt x="566057" y="971341"/>
                  </a:cubicBezTo>
                  <a:cubicBezTo>
                    <a:pt x="572317" y="952562"/>
                    <a:pt x="568551" y="964710"/>
                    <a:pt x="576105" y="934497"/>
                  </a:cubicBezTo>
                  <a:cubicBezTo>
                    <a:pt x="577222" y="930031"/>
                    <a:pt x="577999" y="925466"/>
                    <a:pt x="579455" y="921099"/>
                  </a:cubicBezTo>
                  <a:lnTo>
                    <a:pt x="589503" y="890954"/>
                  </a:lnTo>
                  <a:cubicBezTo>
                    <a:pt x="590619" y="887605"/>
                    <a:pt x="592272" y="884388"/>
                    <a:pt x="592852" y="880906"/>
                  </a:cubicBezTo>
                  <a:cubicBezTo>
                    <a:pt x="593969" y="874207"/>
                    <a:pt x="594555" y="867398"/>
                    <a:pt x="596202" y="860809"/>
                  </a:cubicBezTo>
                  <a:cubicBezTo>
                    <a:pt x="597915" y="853959"/>
                    <a:pt x="600668" y="847412"/>
                    <a:pt x="602901" y="840713"/>
                  </a:cubicBezTo>
                  <a:lnTo>
                    <a:pt x="606250" y="830664"/>
                  </a:lnTo>
                  <a:cubicBezTo>
                    <a:pt x="607366" y="827315"/>
                    <a:pt x="608744" y="824041"/>
                    <a:pt x="609600" y="820616"/>
                  </a:cubicBezTo>
                  <a:cubicBezTo>
                    <a:pt x="610716" y="816150"/>
                    <a:pt x="612046" y="811732"/>
                    <a:pt x="612949" y="807218"/>
                  </a:cubicBezTo>
                  <a:cubicBezTo>
                    <a:pt x="614281" y="800558"/>
                    <a:pt x="614652" y="793710"/>
                    <a:pt x="616299" y="787121"/>
                  </a:cubicBezTo>
                  <a:cubicBezTo>
                    <a:pt x="618012" y="780271"/>
                    <a:pt x="621613" y="773949"/>
                    <a:pt x="622998" y="767025"/>
                  </a:cubicBezTo>
                  <a:cubicBezTo>
                    <a:pt x="627039" y="746815"/>
                    <a:pt x="624547" y="755678"/>
                    <a:pt x="629696" y="740229"/>
                  </a:cubicBezTo>
                  <a:cubicBezTo>
                    <a:pt x="631929" y="724598"/>
                    <a:pt x="633298" y="708820"/>
                    <a:pt x="636395" y="693337"/>
                  </a:cubicBezTo>
                  <a:cubicBezTo>
                    <a:pt x="639052" y="680053"/>
                    <a:pt x="642405" y="661912"/>
                    <a:pt x="646444" y="649794"/>
                  </a:cubicBezTo>
                  <a:lnTo>
                    <a:pt x="653143" y="629697"/>
                  </a:lnTo>
                  <a:cubicBezTo>
                    <a:pt x="663305" y="599211"/>
                    <a:pt x="647717" y="647358"/>
                    <a:pt x="659841" y="602902"/>
                  </a:cubicBezTo>
                  <a:cubicBezTo>
                    <a:pt x="661699" y="596089"/>
                    <a:pt x="664307" y="589504"/>
                    <a:pt x="666540" y="582805"/>
                  </a:cubicBezTo>
                  <a:lnTo>
                    <a:pt x="669890" y="572757"/>
                  </a:lnTo>
                  <a:cubicBezTo>
                    <a:pt x="671006" y="563825"/>
                    <a:pt x="671629" y="554817"/>
                    <a:pt x="673239" y="545961"/>
                  </a:cubicBezTo>
                  <a:cubicBezTo>
                    <a:pt x="673871" y="542487"/>
                    <a:pt x="675660" y="539319"/>
                    <a:pt x="676589" y="535913"/>
                  </a:cubicBezTo>
                  <a:cubicBezTo>
                    <a:pt x="684739" y="506032"/>
                    <a:pt x="681218" y="513732"/>
                    <a:pt x="689987" y="485671"/>
                  </a:cubicBezTo>
                  <a:cubicBezTo>
                    <a:pt x="693146" y="475561"/>
                    <a:pt x="696686" y="465574"/>
                    <a:pt x="700035" y="455526"/>
                  </a:cubicBezTo>
                  <a:cubicBezTo>
                    <a:pt x="701151" y="452176"/>
                    <a:pt x="702527" y="448902"/>
                    <a:pt x="703384" y="445477"/>
                  </a:cubicBezTo>
                  <a:cubicBezTo>
                    <a:pt x="704501" y="441011"/>
                    <a:pt x="705411" y="436489"/>
                    <a:pt x="706734" y="432080"/>
                  </a:cubicBezTo>
                  <a:cubicBezTo>
                    <a:pt x="708763" y="425316"/>
                    <a:pt x="712048" y="418907"/>
                    <a:pt x="713433" y="411983"/>
                  </a:cubicBezTo>
                  <a:lnTo>
                    <a:pt x="720132" y="378488"/>
                  </a:lnTo>
                  <a:cubicBezTo>
                    <a:pt x="721248" y="372906"/>
                    <a:pt x="720935" y="366833"/>
                    <a:pt x="723481" y="361741"/>
                  </a:cubicBezTo>
                  <a:lnTo>
                    <a:pt x="730180" y="348343"/>
                  </a:lnTo>
                  <a:cubicBezTo>
                    <a:pt x="731296" y="343877"/>
                    <a:pt x="732206" y="339355"/>
                    <a:pt x="733529" y="334946"/>
                  </a:cubicBezTo>
                  <a:cubicBezTo>
                    <a:pt x="738653" y="317867"/>
                    <a:pt x="740491" y="316885"/>
                    <a:pt x="743578" y="301451"/>
                  </a:cubicBezTo>
                  <a:cubicBezTo>
                    <a:pt x="744910" y="294792"/>
                    <a:pt x="745712" y="288036"/>
                    <a:pt x="746927" y="281354"/>
                  </a:cubicBezTo>
                  <a:cubicBezTo>
                    <a:pt x="751147" y="258147"/>
                    <a:pt x="750414" y="268466"/>
                    <a:pt x="753626" y="241161"/>
                  </a:cubicBezTo>
                  <a:cubicBezTo>
                    <a:pt x="754937" y="230017"/>
                    <a:pt x="755389" y="218774"/>
                    <a:pt x="756976" y="207666"/>
                  </a:cubicBezTo>
                  <a:cubicBezTo>
                    <a:pt x="757627" y="203109"/>
                    <a:pt x="759568" y="198809"/>
                    <a:pt x="760325" y="194269"/>
                  </a:cubicBezTo>
                  <a:cubicBezTo>
                    <a:pt x="762921" y="178694"/>
                    <a:pt x="764791" y="163007"/>
                    <a:pt x="767024" y="147376"/>
                  </a:cubicBezTo>
                  <a:cubicBezTo>
                    <a:pt x="767026" y="147363"/>
                    <a:pt x="773720" y="100496"/>
                    <a:pt x="773723" y="100484"/>
                  </a:cubicBezTo>
                  <a:cubicBezTo>
                    <a:pt x="774839" y="96018"/>
                    <a:pt x="776073" y="91580"/>
                    <a:pt x="777072" y="87086"/>
                  </a:cubicBezTo>
                  <a:cubicBezTo>
                    <a:pt x="780614" y="71149"/>
                    <a:pt x="781652" y="59952"/>
                    <a:pt x="787121" y="43543"/>
                  </a:cubicBezTo>
                  <a:cubicBezTo>
                    <a:pt x="788233" y="40208"/>
                    <a:pt x="793813" y="17589"/>
                    <a:pt x="800518" y="13398"/>
                  </a:cubicBezTo>
                  <a:cubicBezTo>
                    <a:pt x="806506" y="9655"/>
                    <a:pt x="813764" y="8411"/>
                    <a:pt x="820615" y="6699"/>
                  </a:cubicBezTo>
                  <a:cubicBezTo>
                    <a:pt x="837438" y="2494"/>
                    <a:pt x="829646" y="4806"/>
                    <a:pt x="844061" y="0"/>
                  </a:cubicBezTo>
                  <a:cubicBezTo>
                    <a:pt x="851876" y="1117"/>
                    <a:pt x="859766" y="1802"/>
                    <a:pt x="867507" y="3350"/>
                  </a:cubicBezTo>
                  <a:cubicBezTo>
                    <a:pt x="870969" y="4042"/>
                    <a:pt x="874799" y="4493"/>
                    <a:pt x="877556" y="6699"/>
                  </a:cubicBezTo>
                  <a:cubicBezTo>
                    <a:pt x="880700" y="9214"/>
                    <a:pt x="881678" y="13655"/>
                    <a:pt x="884255" y="16748"/>
                  </a:cubicBezTo>
                  <a:cubicBezTo>
                    <a:pt x="887287" y="20387"/>
                    <a:pt x="890954" y="23447"/>
                    <a:pt x="894303" y="26796"/>
                  </a:cubicBezTo>
                  <a:cubicBezTo>
                    <a:pt x="902275" y="50712"/>
                    <a:pt x="897085" y="41018"/>
                    <a:pt x="907701" y="56941"/>
                  </a:cubicBezTo>
                  <a:cubicBezTo>
                    <a:pt x="915673" y="80857"/>
                    <a:pt x="910483" y="71163"/>
                    <a:pt x="921099" y="87086"/>
                  </a:cubicBezTo>
                  <a:cubicBezTo>
                    <a:pt x="925311" y="99724"/>
                    <a:pt x="926326" y="105710"/>
                    <a:pt x="937846" y="117231"/>
                  </a:cubicBezTo>
                  <a:cubicBezTo>
                    <a:pt x="941195" y="120581"/>
                    <a:pt x="944986" y="123541"/>
                    <a:pt x="947894" y="127280"/>
                  </a:cubicBezTo>
                  <a:cubicBezTo>
                    <a:pt x="952837" y="133635"/>
                    <a:pt x="956826" y="140677"/>
                    <a:pt x="961292" y="147376"/>
                  </a:cubicBezTo>
                  <a:lnTo>
                    <a:pt x="967991" y="157425"/>
                  </a:lnTo>
                  <a:cubicBezTo>
                    <a:pt x="969107" y="160774"/>
                    <a:pt x="969761" y="164315"/>
                    <a:pt x="971340" y="167473"/>
                  </a:cubicBezTo>
                  <a:cubicBezTo>
                    <a:pt x="977576" y="179945"/>
                    <a:pt x="978830" y="176461"/>
                    <a:pt x="988088" y="187570"/>
                  </a:cubicBezTo>
                  <a:cubicBezTo>
                    <a:pt x="990665" y="190662"/>
                    <a:pt x="992554" y="194269"/>
                    <a:pt x="994787" y="197618"/>
                  </a:cubicBezTo>
                  <a:lnTo>
                    <a:pt x="1001485" y="217715"/>
                  </a:lnTo>
                  <a:cubicBezTo>
                    <a:pt x="1002601" y="221064"/>
                    <a:pt x="1002877" y="224825"/>
                    <a:pt x="1004835" y="227763"/>
                  </a:cubicBezTo>
                  <a:lnTo>
                    <a:pt x="1011534" y="237811"/>
                  </a:lnTo>
                  <a:lnTo>
                    <a:pt x="1018233" y="264607"/>
                  </a:lnTo>
                  <a:cubicBezTo>
                    <a:pt x="1019349" y="269073"/>
                    <a:pt x="1020679" y="273491"/>
                    <a:pt x="1021582" y="278005"/>
                  </a:cubicBezTo>
                  <a:cubicBezTo>
                    <a:pt x="1023815" y="289170"/>
                    <a:pt x="1025520" y="300453"/>
                    <a:pt x="1028281" y="311499"/>
                  </a:cubicBezTo>
                  <a:cubicBezTo>
                    <a:pt x="1036449" y="344174"/>
                    <a:pt x="1026475" y="303374"/>
                    <a:pt x="1034980" y="341644"/>
                  </a:cubicBezTo>
                  <a:cubicBezTo>
                    <a:pt x="1035979" y="346138"/>
                    <a:pt x="1037506" y="350513"/>
                    <a:pt x="1038329" y="355042"/>
                  </a:cubicBezTo>
                  <a:cubicBezTo>
                    <a:pt x="1044749" y="390353"/>
                    <a:pt x="1038567" y="366278"/>
                    <a:pt x="1045028" y="398585"/>
                  </a:cubicBezTo>
                  <a:cubicBezTo>
                    <a:pt x="1045931" y="403099"/>
                    <a:pt x="1047413" y="407482"/>
                    <a:pt x="1048378" y="411983"/>
                  </a:cubicBezTo>
                  <a:cubicBezTo>
                    <a:pt x="1050764" y="423116"/>
                    <a:pt x="1052316" y="434431"/>
                    <a:pt x="1055077" y="445477"/>
                  </a:cubicBezTo>
                  <a:cubicBezTo>
                    <a:pt x="1056193" y="449943"/>
                    <a:pt x="1057427" y="454381"/>
                    <a:pt x="1058426" y="458875"/>
                  </a:cubicBezTo>
                  <a:cubicBezTo>
                    <a:pt x="1065614" y="491221"/>
                    <a:pt x="1057851" y="459342"/>
                    <a:pt x="1065125" y="495719"/>
                  </a:cubicBezTo>
                  <a:cubicBezTo>
                    <a:pt x="1066028" y="500233"/>
                    <a:pt x="1067651" y="504588"/>
                    <a:pt x="1068474" y="509117"/>
                  </a:cubicBezTo>
                  <a:cubicBezTo>
                    <a:pt x="1072251" y="529891"/>
                    <a:pt x="1070549" y="530812"/>
                    <a:pt x="1075173" y="549310"/>
                  </a:cubicBezTo>
                  <a:cubicBezTo>
                    <a:pt x="1076029" y="552735"/>
                    <a:pt x="1077406" y="556009"/>
                    <a:pt x="1078523" y="559359"/>
                  </a:cubicBezTo>
                  <a:cubicBezTo>
                    <a:pt x="1086623" y="624162"/>
                    <a:pt x="1077548" y="556860"/>
                    <a:pt x="1085222" y="602902"/>
                  </a:cubicBezTo>
                  <a:cubicBezTo>
                    <a:pt x="1088061" y="619936"/>
                    <a:pt x="1087971" y="627295"/>
                    <a:pt x="1091921" y="643095"/>
                  </a:cubicBezTo>
                  <a:cubicBezTo>
                    <a:pt x="1092777" y="646520"/>
                    <a:pt x="1094300" y="649748"/>
                    <a:pt x="1095270" y="653143"/>
                  </a:cubicBezTo>
                  <a:cubicBezTo>
                    <a:pt x="1096535" y="657569"/>
                    <a:pt x="1097354" y="662115"/>
                    <a:pt x="1098619" y="666541"/>
                  </a:cubicBezTo>
                  <a:cubicBezTo>
                    <a:pt x="1099589" y="669936"/>
                    <a:pt x="1101040" y="673183"/>
                    <a:pt x="1101969" y="676589"/>
                  </a:cubicBezTo>
                  <a:cubicBezTo>
                    <a:pt x="1104392" y="685471"/>
                    <a:pt x="1105757" y="694650"/>
                    <a:pt x="1108668" y="703385"/>
                  </a:cubicBezTo>
                  <a:cubicBezTo>
                    <a:pt x="1109784" y="706734"/>
                    <a:pt x="1111161" y="710008"/>
                    <a:pt x="1112017" y="713433"/>
                  </a:cubicBezTo>
                  <a:cubicBezTo>
                    <a:pt x="1113398" y="718956"/>
                    <a:pt x="1114087" y="724634"/>
                    <a:pt x="1115367" y="730181"/>
                  </a:cubicBezTo>
                  <a:cubicBezTo>
                    <a:pt x="1117437" y="739152"/>
                    <a:pt x="1120553" y="747895"/>
                    <a:pt x="1122066" y="756976"/>
                  </a:cubicBezTo>
                  <a:cubicBezTo>
                    <a:pt x="1123182" y="763675"/>
                    <a:pt x="1123768" y="770484"/>
                    <a:pt x="1125415" y="777073"/>
                  </a:cubicBezTo>
                  <a:cubicBezTo>
                    <a:pt x="1127128" y="783924"/>
                    <a:pt x="1129881" y="790471"/>
                    <a:pt x="1132114" y="797170"/>
                  </a:cubicBezTo>
                  <a:cubicBezTo>
                    <a:pt x="1133230" y="800519"/>
                    <a:pt x="1134607" y="803793"/>
                    <a:pt x="1135463" y="807218"/>
                  </a:cubicBezTo>
                  <a:cubicBezTo>
                    <a:pt x="1140526" y="827469"/>
                    <a:pt x="1137356" y="816245"/>
                    <a:pt x="1145512" y="840713"/>
                  </a:cubicBezTo>
                  <a:lnTo>
                    <a:pt x="1152211" y="860809"/>
                  </a:lnTo>
                  <a:cubicBezTo>
                    <a:pt x="1153328" y="864159"/>
                    <a:pt x="1154867" y="867396"/>
                    <a:pt x="1155560" y="870858"/>
                  </a:cubicBezTo>
                  <a:cubicBezTo>
                    <a:pt x="1156677" y="876440"/>
                    <a:pt x="1157110" y="882204"/>
                    <a:pt x="1158910" y="887605"/>
                  </a:cubicBezTo>
                  <a:cubicBezTo>
                    <a:pt x="1160489" y="892342"/>
                    <a:pt x="1163642" y="896414"/>
                    <a:pt x="1165609" y="901003"/>
                  </a:cubicBezTo>
                  <a:cubicBezTo>
                    <a:pt x="1167000" y="904248"/>
                    <a:pt x="1167718" y="907745"/>
                    <a:pt x="1168958" y="911051"/>
                  </a:cubicBezTo>
                  <a:cubicBezTo>
                    <a:pt x="1171069" y="916681"/>
                    <a:pt x="1173546" y="922168"/>
                    <a:pt x="1175657" y="927798"/>
                  </a:cubicBezTo>
                  <a:cubicBezTo>
                    <a:pt x="1176897" y="931104"/>
                    <a:pt x="1178036" y="934452"/>
                    <a:pt x="1179006" y="937847"/>
                  </a:cubicBezTo>
                  <a:cubicBezTo>
                    <a:pt x="1180271" y="942273"/>
                    <a:pt x="1180297" y="947127"/>
                    <a:pt x="1182356" y="951244"/>
                  </a:cubicBezTo>
                  <a:cubicBezTo>
                    <a:pt x="1185957" y="958445"/>
                    <a:pt x="1195754" y="971341"/>
                    <a:pt x="1195754" y="971341"/>
                  </a:cubicBezTo>
                  <a:cubicBezTo>
                    <a:pt x="1197987" y="978040"/>
                    <a:pt x="1198535" y="985563"/>
                    <a:pt x="1202452" y="991438"/>
                  </a:cubicBezTo>
                  <a:cubicBezTo>
                    <a:pt x="1204685" y="994787"/>
                    <a:pt x="1207516" y="997807"/>
                    <a:pt x="1209151" y="1001486"/>
                  </a:cubicBezTo>
                  <a:cubicBezTo>
                    <a:pt x="1212019" y="1007939"/>
                    <a:pt x="1212692" y="1015267"/>
                    <a:pt x="1215850" y="1021583"/>
                  </a:cubicBezTo>
                  <a:cubicBezTo>
                    <a:pt x="1234502" y="1058886"/>
                    <a:pt x="1212217" y="1011895"/>
                    <a:pt x="1225899" y="1048378"/>
                  </a:cubicBezTo>
                  <a:cubicBezTo>
                    <a:pt x="1227652" y="1053053"/>
                    <a:pt x="1230365" y="1057310"/>
                    <a:pt x="1232598" y="1061776"/>
                  </a:cubicBezTo>
                  <a:cubicBezTo>
                    <a:pt x="1237660" y="1082027"/>
                    <a:pt x="1234490" y="1070804"/>
                    <a:pt x="1242646" y="1095271"/>
                  </a:cubicBezTo>
                  <a:lnTo>
                    <a:pt x="1249345" y="1115367"/>
                  </a:lnTo>
                  <a:cubicBezTo>
                    <a:pt x="1251578" y="1119833"/>
                    <a:pt x="1254190" y="1124129"/>
                    <a:pt x="1256044" y="1128765"/>
                  </a:cubicBezTo>
                  <a:cubicBezTo>
                    <a:pt x="1256048" y="1128774"/>
                    <a:pt x="1264416" y="1153881"/>
                    <a:pt x="1266092" y="1158910"/>
                  </a:cubicBezTo>
                  <a:cubicBezTo>
                    <a:pt x="1267208" y="1162260"/>
                    <a:pt x="1267862" y="1165801"/>
                    <a:pt x="1269441" y="1168959"/>
                  </a:cubicBezTo>
                  <a:cubicBezTo>
                    <a:pt x="1271674" y="1173425"/>
                    <a:pt x="1274173" y="1177768"/>
                    <a:pt x="1276140" y="1182357"/>
                  </a:cubicBezTo>
                  <a:cubicBezTo>
                    <a:pt x="1277531" y="1185602"/>
                    <a:pt x="1277775" y="1189319"/>
                    <a:pt x="1279490" y="1192405"/>
                  </a:cubicBezTo>
                  <a:cubicBezTo>
                    <a:pt x="1283400" y="1199443"/>
                    <a:pt x="1288422" y="1205803"/>
                    <a:pt x="1292888" y="1212502"/>
                  </a:cubicBezTo>
                  <a:lnTo>
                    <a:pt x="1299587" y="1222550"/>
                  </a:lnTo>
                  <a:cubicBezTo>
                    <a:pt x="1307549" y="1246438"/>
                    <a:pt x="1296260" y="1217561"/>
                    <a:pt x="1312984" y="1242647"/>
                  </a:cubicBezTo>
                  <a:cubicBezTo>
                    <a:pt x="1314942" y="1245585"/>
                    <a:pt x="1314619" y="1249609"/>
                    <a:pt x="1316334" y="1252695"/>
                  </a:cubicBezTo>
                  <a:cubicBezTo>
                    <a:pt x="1320244" y="1259733"/>
                    <a:pt x="1329732" y="1272792"/>
                    <a:pt x="1329732" y="1272792"/>
                  </a:cubicBezTo>
                  <a:cubicBezTo>
                    <a:pt x="1330848" y="1276141"/>
                    <a:pt x="1331366" y="1279754"/>
                    <a:pt x="1333081" y="1282840"/>
                  </a:cubicBezTo>
                  <a:cubicBezTo>
                    <a:pt x="1336991" y="1289878"/>
                    <a:pt x="1346479" y="1302937"/>
                    <a:pt x="1346479" y="1302937"/>
                  </a:cubicBezTo>
                  <a:cubicBezTo>
                    <a:pt x="1352374" y="1320623"/>
                    <a:pt x="1347870" y="1310048"/>
                    <a:pt x="1363226" y="1333082"/>
                  </a:cubicBezTo>
                  <a:lnTo>
                    <a:pt x="1369925" y="1343130"/>
                  </a:lnTo>
                  <a:cubicBezTo>
                    <a:pt x="1372158" y="1346479"/>
                    <a:pt x="1373778" y="1350331"/>
                    <a:pt x="1376624" y="1353178"/>
                  </a:cubicBezTo>
                  <a:cubicBezTo>
                    <a:pt x="1379973" y="1356528"/>
                    <a:pt x="1383640" y="1359588"/>
                    <a:pt x="1386672" y="1363227"/>
                  </a:cubicBezTo>
                  <a:cubicBezTo>
                    <a:pt x="1389249" y="1366319"/>
                    <a:pt x="1390525" y="1370429"/>
                    <a:pt x="1393371" y="1373275"/>
                  </a:cubicBezTo>
                  <a:cubicBezTo>
                    <a:pt x="1397318" y="1377222"/>
                    <a:pt x="1402822" y="1379377"/>
                    <a:pt x="1406769" y="1383324"/>
                  </a:cubicBezTo>
                  <a:cubicBezTo>
                    <a:pt x="1410716" y="1387271"/>
                    <a:pt x="1412870" y="1392774"/>
                    <a:pt x="1416817" y="1396721"/>
                  </a:cubicBezTo>
                  <a:cubicBezTo>
                    <a:pt x="1421781" y="1401685"/>
                    <a:pt x="1447021" y="1417973"/>
                    <a:pt x="1450312" y="1420167"/>
                  </a:cubicBezTo>
                  <a:lnTo>
                    <a:pt x="1460360" y="1426866"/>
                  </a:lnTo>
                  <a:lnTo>
                    <a:pt x="1470409" y="1433565"/>
                  </a:lnTo>
                  <a:cubicBezTo>
                    <a:pt x="1488265" y="1460354"/>
                    <a:pt x="1464832" y="1427991"/>
                    <a:pt x="1487156" y="1450313"/>
                  </a:cubicBezTo>
                  <a:cubicBezTo>
                    <a:pt x="1502307" y="1465463"/>
                    <a:pt x="1484341" y="1457190"/>
                    <a:pt x="1503903" y="1463710"/>
                  </a:cubicBezTo>
                  <a:lnTo>
                    <a:pt x="1524000" y="1477108"/>
                  </a:lnTo>
                  <a:cubicBezTo>
                    <a:pt x="1527349" y="1479341"/>
                    <a:pt x="1530143" y="1482831"/>
                    <a:pt x="1534048" y="1483807"/>
                  </a:cubicBezTo>
                  <a:lnTo>
                    <a:pt x="1547446" y="1487157"/>
                  </a:lnTo>
                  <a:lnTo>
                    <a:pt x="1567543" y="1500554"/>
                  </a:lnTo>
                  <a:lnTo>
                    <a:pt x="1577591" y="1507253"/>
                  </a:lnTo>
                  <a:cubicBezTo>
                    <a:pt x="1592572" y="1529726"/>
                    <a:pt x="1574925" y="1507710"/>
                    <a:pt x="1594338" y="1520651"/>
                  </a:cubicBezTo>
                  <a:cubicBezTo>
                    <a:pt x="1598279" y="1523278"/>
                    <a:pt x="1600748" y="1527667"/>
                    <a:pt x="1604387" y="1530699"/>
                  </a:cubicBezTo>
                  <a:cubicBezTo>
                    <a:pt x="1607479" y="1533276"/>
                    <a:pt x="1611086" y="1535165"/>
                    <a:pt x="1614435" y="1537398"/>
                  </a:cubicBezTo>
                  <a:cubicBezTo>
                    <a:pt x="1625600" y="1554146"/>
                    <a:pt x="1617785" y="1545214"/>
                    <a:pt x="1641230" y="1560844"/>
                  </a:cubicBezTo>
                  <a:cubicBezTo>
                    <a:pt x="1644580" y="1563077"/>
                    <a:pt x="1647460" y="1566270"/>
                    <a:pt x="1651279" y="1567543"/>
                  </a:cubicBezTo>
                  <a:lnTo>
                    <a:pt x="1681424" y="1577592"/>
                  </a:lnTo>
                  <a:cubicBezTo>
                    <a:pt x="1684773" y="1578708"/>
                    <a:pt x="1688314" y="1579362"/>
                    <a:pt x="1691472" y="1580941"/>
                  </a:cubicBezTo>
                  <a:cubicBezTo>
                    <a:pt x="1711185" y="1590797"/>
                    <a:pt x="1700135" y="1586062"/>
                    <a:pt x="1724967" y="1594339"/>
                  </a:cubicBezTo>
                  <a:lnTo>
                    <a:pt x="1735015" y="1597688"/>
                  </a:lnTo>
                  <a:cubicBezTo>
                    <a:pt x="1738364" y="1599921"/>
                    <a:pt x="1741384" y="1602752"/>
                    <a:pt x="1745063" y="1604387"/>
                  </a:cubicBezTo>
                  <a:cubicBezTo>
                    <a:pt x="1751516" y="1607255"/>
                    <a:pt x="1758461" y="1608853"/>
                    <a:pt x="1765160" y="1611086"/>
                  </a:cubicBezTo>
                  <a:cubicBezTo>
                    <a:pt x="1768510" y="1612203"/>
                    <a:pt x="1771784" y="1613580"/>
                    <a:pt x="1775209" y="1614436"/>
                  </a:cubicBezTo>
                  <a:cubicBezTo>
                    <a:pt x="1779675" y="1615552"/>
                    <a:pt x="1784197" y="1616462"/>
                    <a:pt x="1788606" y="1617785"/>
                  </a:cubicBezTo>
                  <a:cubicBezTo>
                    <a:pt x="1795370" y="1619814"/>
                    <a:pt x="1801852" y="1622771"/>
                    <a:pt x="1808703" y="1624484"/>
                  </a:cubicBezTo>
                  <a:lnTo>
                    <a:pt x="1835499" y="1631183"/>
                  </a:lnTo>
                  <a:cubicBezTo>
                    <a:pt x="1839965" y="1632299"/>
                    <a:pt x="1844529" y="1633076"/>
                    <a:pt x="1848896" y="1634532"/>
                  </a:cubicBezTo>
                  <a:cubicBezTo>
                    <a:pt x="1865365" y="1640022"/>
                    <a:pt x="1868592" y="1640045"/>
                    <a:pt x="1882391" y="1647930"/>
                  </a:cubicBezTo>
                  <a:cubicBezTo>
                    <a:pt x="1885886" y="1649927"/>
                    <a:pt x="1888739" y="1653043"/>
                    <a:pt x="1892439" y="1654629"/>
                  </a:cubicBezTo>
                  <a:cubicBezTo>
                    <a:pt x="1896670" y="1656442"/>
                    <a:pt x="1901411" y="1656713"/>
                    <a:pt x="1905837" y="1657978"/>
                  </a:cubicBezTo>
                  <a:cubicBezTo>
                    <a:pt x="1909232" y="1658948"/>
                    <a:pt x="1912490" y="1660358"/>
                    <a:pt x="1915885" y="1661328"/>
                  </a:cubicBezTo>
                  <a:cubicBezTo>
                    <a:pt x="1920311" y="1662593"/>
                    <a:pt x="1924874" y="1663354"/>
                    <a:pt x="1929283" y="1664677"/>
                  </a:cubicBezTo>
                  <a:cubicBezTo>
                    <a:pt x="1936047" y="1666706"/>
                    <a:pt x="1942530" y="1669663"/>
                    <a:pt x="1949380" y="1671376"/>
                  </a:cubicBezTo>
                  <a:cubicBezTo>
                    <a:pt x="1953846" y="1672493"/>
                    <a:pt x="1958352" y="1673461"/>
                    <a:pt x="1962778" y="1674726"/>
                  </a:cubicBezTo>
                  <a:cubicBezTo>
                    <a:pt x="1966173" y="1675696"/>
                    <a:pt x="1969380" y="1677309"/>
                    <a:pt x="1972826" y="1678075"/>
                  </a:cubicBezTo>
                  <a:cubicBezTo>
                    <a:pt x="1992847" y="1682524"/>
                    <a:pt x="2012556" y="1683061"/>
                    <a:pt x="2033116" y="1684774"/>
                  </a:cubicBezTo>
                  <a:cubicBezTo>
                    <a:pt x="2045165" y="1687787"/>
                    <a:pt x="2050498" y="1689346"/>
                    <a:pt x="2063261" y="1691473"/>
                  </a:cubicBezTo>
                  <a:cubicBezTo>
                    <a:pt x="2082594" y="1694695"/>
                    <a:pt x="2088241" y="1694459"/>
                    <a:pt x="2106804" y="1698172"/>
                  </a:cubicBezTo>
                  <a:cubicBezTo>
                    <a:pt x="2111318" y="1699075"/>
                    <a:pt x="2115708" y="1700522"/>
                    <a:pt x="2120202" y="1701521"/>
                  </a:cubicBezTo>
                  <a:cubicBezTo>
                    <a:pt x="2125759" y="1702756"/>
                    <a:pt x="2131367" y="1703754"/>
                    <a:pt x="2136949" y="1704871"/>
                  </a:cubicBezTo>
                  <a:cubicBezTo>
                    <a:pt x="2146537" y="1709665"/>
                    <a:pt x="2150536" y="1712454"/>
                    <a:pt x="2160395" y="1714919"/>
                  </a:cubicBezTo>
                  <a:cubicBezTo>
                    <a:pt x="2165918" y="1716300"/>
                    <a:pt x="2171650" y="1716771"/>
                    <a:pt x="2177143" y="1718269"/>
                  </a:cubicBezTo>
                  <a:cubicBezTo>
                    <a:pt x="2183955" y="1720127"/>
                    <a:pt x="2190315" y="1723582"/>
                    <a:pt x="2197239" y="1724967"/>
                  </a:cubicBezTo>
                  <a:cubicBezTo>
                    <a:pt x="2224989" y="1730518"/>
                    <a:pt x="2208322" y="1727751"/>
                    <a:pt x="2247481" y="1731666"/>
                  </a:cubicBezTo>
                  <a:cubicBezTo>
                    <a:pt x="2258646" y="1733899"/>
                    <a:pt x="2269621" y="1737524"/>
                    <a:pt x="2280976" y="1738365"/>
                  </a:cubicBezTo>
                  <a:cubicBezTo>
                    <a:pt x="2420415" y="1748694"/>
                    <a:pt x="2341191" y="1744377"/>
                    <a:pt x="2518787" y="1748414"/>
                  </a:cubicBezTo>
                  <a:cubicBezTo>
                    <a:pt x="2521020" y="1751763"/>
                    <a:pt x="2523850" y="1754784"/>
                    <a:pt x="2525485" y="1758462"/>
                  </a:cubicBezTo>
                  <a:cubicBezTo>
                    <a:pt x="2531666" y="1772370"/>
                    <a:pt x="2532668" y="1780979"/>
                    <a:pt x="2535534" y="1795306"/>
                  </a:cubicBezTo>
                  <a:cubicBezTo>
                    <a:pt x="2539549" y="1835466"/>
                    <a:pt x="2538883" y="1817580"/>
                    <a:pt x="2538883" y="1848897"/>
                  </a:cubicBezTo>
                  <a:lnTo>
                    <a:pt x="0" y="1852247"/>
                  </a:lnTo>
                  <a:close/>
                </a:path>
              </a:pathLst>
            </a:cu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B6A652-C752-044E-BC63-9D7D9404AC5A}"/>
                </a:ext>
              </a:extLst>
            </p:cNvPr>
            <p:cNvCxnSpPr/>
            <p:nvPr/>
          </p:nvCxnSpPr>
          <p:spPr>
            <a:xfrm>
              <a:off x="4535055" y="5080000"/>
              <a:ext cx="0" cy="595745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A0EFA7C-E704-70D8-3473-63B0B3658B04}"/>
                </a:ext>
              </a:extLst>
            </p:cNvPr>
            <p:cNvCxnSpPr>
              <a:cxnSpLocks/>
            </p:cNvCxnSpPr>
            <p:nvPr/>
          </p:nvCxnSpPr>
          <p:spPr>
            <a:xfrm>
              <a:off x="4632037" y="5377872"/>
              <a:ext cx="0" cy="297873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37C84B0-3693-B4F6-6CD1-3D6B9159D64D}"/>
                </a:ext>
              </a:extLst>
            </p:cNvPr>
            <p:cNvCxnSpPr>
              <a:cxnSpLocks/>
            </p:cNvCxnSpPr>
            <p:nvPr/>
          </p:nvCxnSpPr>
          <p:spPr>
            <a:xfrm>
              <a:off x="4752109" y="5227782"/>
              <a:ext cx="0" cy="436139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017DD02-3F00-9DBD-A679-57C85554B751}"/>
                </a:ext>
              </a:extLst>
            </p:cNvPr>
            <p:cNvCxnSpPr>
              <a:cxnSpLocks/>
            </p:cNvCxnSpPr>
            <p:nvPr/>
          </p:nvCxnSpPr>
          <p:spPr>
            <a:xfrm>
              <a:off x="4918363" y="5287818"/>
              <a:ext cx="0" cy="387927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68595D2-CAB3-9D7A-F438-8D3CD9A764F7}"/>
                </a:ext>
              </a:extLst>
            </p:cNvPr>
            <p:cNvCxnSpPr>
              <a:cxnSpLocks/>
            </p:cNvCxnSpPr>
            <p:nvPr/>
          </p:nvCxnSpPr>
          <p:spPr>
            <a:xfrm>
              <a:off x="4202544" y="5377872"/>
              <a:ext cx="0" cy="279399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DC44A4D-D23D-76D5-3B58-C1E127E02BA7}"/>
                </a:ext>
              </a:extLst>
            </p:cNvPr>
            <p:cNvCxnSpPr>
              <a:cxnSpLocks/>
            </p:cNvCxnSpPr>
            <p:nvPr/>
          </p:nvCxnSpPr>
          <p:spPr>
            <a:xfrm>
              <a:off x="4059380" y="5287818"/>
              <a:ext cx="0" cy="387927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5B42A4A-C50D-F26E-91D4-9CF84D6A4878}"/>
                </a:ext>
              </a:extLst>
            </p:cNvPr>
            <p:cNvCxnSpPr>
              <a:cxnSpLocks/>
            </p:cNvCxnSpPr>
            <p:nvPr/>
          </p:nvCxnSpPr>
          <p:spPr>
            <a:xfrm>
              <a:off x="3939307" y="5445851"/>
              <a:ext cx="0" cy="229894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28EEBC-4A5E-B475-B3C0-24F7449A9B1E}"/>
                </a:ext>
              </a:extLst>
            </p:cNvPr>
            <p:cNvCxnSpPr>
              <a:cxnSpLocks/>
            </p:cNvCxnSpPr>
            <p:nvPr/>
          </p:nvCxnSpPr>
          <p:spPr>
            <a:xfrm>
              <a:off x="3782288" y="5445851"/>
              <a:ext cx="0" cy="229894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20AF83-12E0-5095-7773-3FA06CC13AC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269" y="5338618"/>
              <a:ext cx="0" cy="337127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B87BB7C-C9CF-A06F-E808-4600708FC2C5}"/>
                </a:ext>
              </a:extLst>
            </p:cNvPr>
            <p:cNvCxnSpPr>
              <a:cxnSpLocks/>
            </p:cNvCxnSpPr>
            <p:nvPr/>
          </p:nvCxnSpPr>
          <p:spPr>
            <a:xfrm>
              <a:off x="3519050" y="5172363"/>
              <a:ext cx="0" cy="497748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7AE3EA-7860-04C0-EE68-A9CE4B7CA179}"/>
                </a:ext>
              </a:extLst>
            </p:cNvPr>
            <p:cNvCxnSpPr>
              <a:cxnSpLocks/>
            </p:cNvCxnSpPr>
            <p:nvPr/>
          </p:nvCxnSpPr>
          <p:spPr>
            <a:xfrm>
              <a:off x="3449776" y="5517571"/>
              <a:ext cx="0" cy="170504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530C344-B268-A031-7B5C-8B7BFCB705A3}"/>
                </a:ext>
              </a:extLst>
            </p:cNvPr>
            <p:cNvCxnSpPr>
              <a:cxnSpLocks/>
            </p:cNvCxnSpPr>
            <p:nvPr/>
          </p:nvCxnSpPr>
          <p:spPr>
            <a:xfrm>
              <a:off x="3301993" y="5227782"/>
              <a:ext cx="0" cy="436139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FEDE3E-2EB2-6FFE-50BE-34C4DB46ECBC}"/>
                </a:ext>
              </a:extLst>
            </p:cNvPr>
            <p:cNvCxnSpPr>
              <a:cxnSpLocks/>
            </p:cNvCxnSpPr>
            <p:nvPr/>
          </p:nvCxnSpPr>
          <p:spPr>
            <a:xfrm>
              <a:off x="3232719" y="5377872"/>
              <a:ext cx="0" cy="306693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97564FA-92B5-011C-FC57-B352C66BB320}"/>
                </a:ext>
              </a:extLst>
            </p:cNvPr>
            <p:cNvCxnSpPr>
              <a:cxnSpLocks/>
            </p:cNvCxnSpPr>
            <p:nvPr/>
          </p:nvCxnSpPr>
          <p:spPr>
            <a:xfrm>
              <a:off x="3052609" y="5338618"/>
              <a:ext cx="0" cy="341536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E1C222-2876-3CAC-CE42-273697CFA8F8}"/>
                </a:ext>
              </a:extLst>
            </p:cNvPr>
            <p:cNvCxnSpPr>
              <a:cxnSpLocks/>
            </p:cNvCxnSpPr>
            <p:nvPr/>
          </p:nvCxnSpPr>
          <p:spPr>
            <a:xfrm>
              <a:off x="2793990" y="5287818"/>
              <a:ext cx="0" cy="390131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AC333EE-A543-F261-6E6C-836F692A396E}"/>
                </a:ext>
              </a:extLst>
            </p:cNvPr>
            <p:cNvCxnSpPr>
              <a:cxnSpLocks/>
            </p:cNvCxnSpPr>
            <p:nvPr/>
          </p:nvCxnSpPr>
          <p:spPr>
            <a:xfrm>
              <a:off x="2198244" y="4493491"/>
              <a:ext cx="0" cy="1191074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CE9F6CE-BBFA-A5AA-4DB2-A183099BBF8E}"/>
                </a:ext>
              </a:extLst>
            </p:cNvPr>
            <p:cNvCxnSpPr>
              <a:cxnSpLocks/>
            </p:cNvCxnSpPr>
            <p:nvPr/>
          </p:nvCxnSpPr>
          <p:spPr>
            <a:xfrm>
              <a:off x="2378352" y="5080000"/>
              <a:ext cx="0" cy="604565"/>
            </a:xfrm>
            <a:prstGeom prst="line">
              <a:avLst/>
            </a:prstGeom>
            <a:noFill/>
            <a:ln w="50800" cap="flat" cmpd="sng" algn="ctr">
              <a:solidFill>
                <a:srgbClr val="0104F1"/>
              </a:solidFill>
              <a:prstDash val="solid"/>
              <a:miter lim="800000"/>
            </a:ln>
            <a:effectLst/>
          </p:spPr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5FEDEC6-349C-2276-B498-3F83D0507EB0}"/>
                </a:ext>
              </a:extLst>
            </p:cNvPr>
            <p:cNvSpPr/>
            <p:nvPr/>
          </p:nvSpPr>
          <p:spPr>
            <a:xfrm>
              <a:off x="2128982" y="5657271"/>
              <a:ext cx="5588184" cy="27939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D37693-DA22-46BD-0D2C-78EA11B58213}"/>
                </a:ext>
              </a:extLst>
            </p:cNvPr>
            <p:cNvCxnSpPr>
              <a:cxnSpLocks/>
            </p:cNvCxnSpPr>
            <p:nvPr/>
          </p:nvCxnSpPr>
          <p:spPr>
            <a:xfrm>
              <a:off x="2128982" y="5676983"/>
              <a:ext cx="5770906" cy="0"/>
            </a:xfrm>
            <a:prstGeom prst="straightConnector1">
              <a:avLst/>
            </a:prstGeom>
            <a:noFill/>
            <a:ln w="412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A38B20C-F9E4-FAFD-7148-D84E296A2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9457" y="3756025"/>
              <a:ext cx="0" cy="1941240"/>
            </a:xfrm>
            <a:prstGeom prst="straightConnector1">
              <a:avLst/>
            </a:prstGeom>
            <a:noFill/>
            <a:ln w="412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2E4AFE6-5427-B6D1-412E-AEFF43A25002}"/>
                </a:ext>
              </a:extLst>
            </p:cNvPr>
            <p:cNvSpPr/>
            <p:nvPr/>
          </p:nvSpPr>
          <p:spPr>
            <a:xfrm rot="2353524">
              <a:off x="2493733" y="3798537"/>
              <a:ext cx="277327" cy="643131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395B94A-F3CF-84F0-9434-CED7905D9154}"/>
                </a:ext>
              </a:extLst>
            </p:cNvPr>
            <p:cNvSpPr/>
            <p:nvPr/>
          </p:nvSpPr>
          <p:spPr>
            <a:xfrm rot="19246476" flipH="1">
              <a:off x="2502928" y="3787106"/>
              <a:ext cx="277327" cy="643131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3BF871E-B27C-426A-1C3D-FDB38BAD44D5}"/>
                </a:ext>
              </a:extLst>
            </p:cNvPr>
            <p:cNvSpPr txBox="1"/>
            <p:nvPr/>
          </p:nvSpPr>
          <p:spPr>
            <a:xfrm>
              <a:off x="4632037" y="6033032"/>
              <a:ext cx="934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 (MeV)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2C42F20-DA98-E3E0-9E4F-1EA7B69C77A3}"/>
                </a:ext>
              </a:extLst>
            </p:cNvPr>
            <p:cNvSpPr txBox="1"/>
            <p:nvPr/>
          </p:nvSpPr>
          <p:spPr>
            <a:xfrm>
              <a:off x="3215245" y="5982317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(</a:t>
              </a:r>
              <a:r>
                <a:rPr kumimoji="0" lang="en-US" sz="16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γ,γ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’)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8C906A8-E657-2D3B-2355-1F2BA23F9E39}"/>
                </a:ext>
              </a:extLst>
            </p:cNvPr>
            <p:cNvSpPr txBox="1"/>
            <p:nvPr/>
          </p:nvSpPr>
          <p:spPr>
            <a:xfrm>
              <a:off x="6098098" y="6025316"/>
              <a:ext cx="6479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(</a:t>
              </a:r>
              <a:r>
                <a:rPr kumimoji="0" lang="en-US" sz="16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γ,xn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F05848-211C-35A4-1819-81B24ABDD68B}"/>
                </a:ext>
              </a:extLst>
            </p:cNvPr>
            <p:cNvSpPr txBox="1"/>
            <p:nvPr/>
          </p:nvSpPr>
          <p:spPr>
            <a:xfrm>
              <a:off x="1962715" y="56448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8D0B501-87C2-72AB-7E5A-0F7461CF3AE7}"/>
                </a:ext>
              </a:extLst>
            </p:cNvPr>
            <p:cNvSpPr txBox="1"/>
            <p:nvPr/>
          </p:nvSpPr>
          <p:spPr>
            <a:xfrm>
              <a:off x="3763602" y="56448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198974F-B414-CAE7-D052-80FCDE7560CD}"/>
                </a:ext>
              </a:extLst>
            </p:cNvPr>
            <p:cNvSpPr txBox="1"/>
            <p:nvPr/>
          </p:nvSpPr>
          <p:spPr>
            <a:xfrm>
              <a:off x="5564489" y="564485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184DBD-A8F5-365D-3400-2D19CBF6C322}"/>
                </a:ext>
              </a:extLst>
            </p:cNvPr>
            <p:cNvSpPr txBox="1"/>
            <p:nvPr/>
          </p:nvSpPr>
          <p:spPr>
            <a:xfrm>
              <a:off x="7482394" y="564485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15</a:t>
              </a:r>
            </a:p>
          </p:txBody>
        </p:sp>
        <p:sp>
          <p:nvSpPr>
            <p:cNvPr id="38" name="Left Brace 37">
              <a:extLst>
                <a:ext uri="{FF2B5EF4-FFF2-40B4-BE49-F238E27FC236}">
                  <a16:creationId xmlns:a16="http://schemas.microsoft.com/office/drawing/2014/main" id="{7A61BA04-D04A-9D13-422B-46CDB49EFDBE}"/>
                </a:ext>
              </a:extLst>
            </p:cNvPr>
            <p:cNvSpPr/>
            <p:nvPr/>
          </p:nvSpPr>
          <p:spPr>
            <a:xfrm rot="16200000">
              <a:off x="3501029" y="4561286"/>
              <a:ext cx="161693" cy="2905807"/>
            </a:xfrm>
            <a:prstGeom prst="leftBrace">
              <a:avLst>
                <a:gd name="adj1" fmla="val 8333"/>
                <a:gd name="adj2" fmla="val 49672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Left Brace 38">
              <a:extLst>
                <a:ext uri="{FF2B5EF4-FFF2-40B4-BE49-F238E27FC236}">
                  <a16:creationId xmlns:a16="http://schemas.microsoft.com/office/drawing/2014/main" id="{B4C02C3C-415A-23D0-039F-2789B66C7C47}"/>
                </a:ext>
              </a:extLst>
            </p:cNvPr>
            <p:cNvSpPr/>
            <p:nvPr/>
          </p:nvSpPr>
          <p:spPr>
            <a:xfrm rot="16200000">
              <a:off x="6331822" y="4792314"/>
              <a:ext cx="180209" cy="2452795"/>
            </a:xfrm>
            <a:prstGeom prst="leftBrace">
              <a:avLst>
                <a:gd name="adj1" fmla="val 8333"/>
                <a:gd name="adj2" fmla="val 49672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898FBE-E5FC-5477-1A7E-41DF07297FE3}"/>
                </a:ext>
              </a:extLst>
            </p:cNvPr>
            <p:cNvSpPr txBox="1"/>
            <p:nvPr/>
          </p:nvSpPr>
          <p:spPr>
            <a:xfrm>
              <a:off x="2034592" y="3377799"/>
              <a:ext cx="12219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Scissors Mode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22DD5EC-7CB0-BAE9-3B3E-CF435EE3B08D}"/>
                </a:ext>
              </a:extLst>
            </p:cNvPr>
            <p:cNvSpPr txBox="1"/>
            <p:nvPr/>
          </p:nvSpPr>
          <p:spPr>
            <a:xfrm>
              <a:off x="3873240" y="3272065"/>
              <a:ext cx="15175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Pygmy Dipole Resonance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00124A7-2655-C9E7-ACE0-3EA76960C76F}"/>
                </a:ext>
              </a:extLst>
            </p:cNvPr>
            <p:cNvSpPr txBox="1"/>
            <p:nvPr/>
          </p:nvSpPr>
          <p:spPr>
            <a:xfrm>
              <a:off x="6421926" y="3272065"/>
              <a:ext cx="15175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Giant Dipole Resonance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B1555E-0787-5DC5-0D94-1A73FEEB2551}"/>
                </a:ext>
              </a:extLst>
            </p:cNvPr>
            <p:cNvSpPr txBox="1"/>
            <p:nvPr/>
          </p:nvSpPr>
          <p:spPr>
            <a:xfrm>
              <a:off x="4966885" y="5610641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</a:p>
          </p:txBody>
        </p:sp>
        <p:pic>
          <p:nvPicPr>
            <p:cNvPr id="44" name="Picture 8" descr="povnuc_pdr">
              <a:extLst>
                <a:ext uri="{FF2B5EF4-FFF2-40B4-BE49-F238E27FC236}">
                  <a16:creationId xmlns:a16="http://schemas.microsoft.com/office/drawing/2014/main" id="{F990FE80-233B-AB65-7B13-E7A253EA1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307" y="3841003"/>
              <a:ext cx="952713" cy="649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8" descr="ivGDR_attila_animation_04s_delay">
              <a:extLst>
                <a:ext uri="{FF2B5EF4-FFF2-40B4-BE49-F238E27FC236}">
                  <a16:creationId xmlns:a16="http://schemas.microsoft.com/office/drawing/2014/main" id="{CAA13966-B1A5-E463-FD65-C487C2B0EAF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713" y="3849278"/>
              <a:ext cx="945508" cy="644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Freeform 184">
              <a:extLst>
                <a:ext uri="{FF2B5EF4-FFF2-40B4-BE49-F238E27FC236}">
                  <a16:creationId xmlns:a16="http://schemas.microsoft.com/office/drawing/2014/main" id="{3C7431CE-B980-1741-5898-43DDED196C1B}"/>
                </a:ext>
              </a:extLst>
            </p:cNvPr>
            <p:cNvSpPr/>
            <p:nvPr/>
          </p:nvSpPr>
          <p:spPr>
            <a:xfrm>
              <a:off x="2762189" y="3778500"/>
              <a:ext cx="180975" cy="118559"/>
            </a:xfrm>
            <a:custGeom>
              <a:avLst/>
              <a:gdLst>
                <a:gd name="connsiteX0" fmla="*/ 0 w 180975"/>
                <a:gd name="connsiteY0" fmla="*/ 4259 h 118559"/>
                <a:gd name="connsiteX1" fmla="*/ 133350 w 180975"/>
                <a:gd name="connsiteY1" fmla="*/ 13784 h 118559"/>
                <a:gd name="connsiteX2" fmla="*/ 180975 w 180975"/>
                <a:gd name="connsiteY2" fmla="*/ 118559 h 11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118559">
                  <a:moveTo>
                    <a:pt x="0" y="4259"/>
                  </a:moveTo>
                  <a:cubicBezTo>
                    <a:pt x="51594" y="-504"/>
                    <a:pt x="103188" y="-5266"/>
                    <a:pt x="133350" y="13784"/>
                  </a:cubicBezTo>
                  <a:cubicBezTo>
                    <a:pt x="163513" y="32834"/>
                    <a:pt x="172244" y="75696"/>
                    <a:pt x="180975" y="118559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85">
              <a:extLst>
                <a:ext uri="{FF2B5EF4-FFF2-40B4-BE49-F238E27FC236}">
                  <a16:creationId xmlns:a16="http://schemas.microsoft.com/office/drawing/2014/main" id="{3CF4EEA6-62F5-83B3-4A88-F4EF1E9A9ED0}"/>
                </a:ext>
              </a:extLst>
            </p:cNvPr>
            <p:cNvSpPr/>
            <p:nvPr/>
          </p:nvSpPr>
          <p:spPr>
            <a:xfrm flipH="1">
              <a:off x="2342670" y="3784247"/>
              <a:ext cx="180975" cy="118559"/>
            </a:xfrm>
            <a:custGeom>
              <a:avLst/>
              <a:gdLst>
                <a:gd name="connsiteX0" fmla="*/ 0 w 180975"/>
                <a:gd name="connsiteY0" fmla="*/ 4259 h 118559"/>
                <a:gd name="connsiteX1" fmla="*/ 133350 w 180975"/>
                <a:gd name="connsiteY1" fmla="*/ 13784 h 118559"/>
                <a:gd name="connsiteX2" fmla="*/ 180975 w 180975"/>
                <a:gd name="connsiteY2" fmla="*/ 118559 h 11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118559">
                  <a:moveTo>
                    <a:pt x="0" y="4259"/>
                  </a:moveTo>
                  <a:cubicBezTo>
                    <a:pt x="51594" y="-504"/>
                    <a:pt x="103188" y="-5266"/>
                    <a:pt x="133350" y="13784"/>
                  </a:cubicBezTo>
                  <a:cubicBezTo>
                    <a:pt x="163513" y="32834"/>
                    <a:pt x="172244" y="75696"/>
                    <a:pt x="180975" y="118559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64DC5DF-35A9-094A-B06F-0322B6FADF3D}"/>
              </a:ext>
            </a:extLst>
          </p:cNvPr>
          <p:cNvSpPr txBox="1"/>
          <p:nvPr/>
        </p:nvSpPr>
        <p:spPr>
          <a:xfrm>
            <a:off x="6031538" y="869796"/>
            <a:ext cx="832916" cy="523216"/>
          </a:xfrm>
          <a:prstGeom prst="rect">
            <a:avLst/>
          </a:prstGeom>
          <a:noFill/>
          <a:ln w="28575" cap="flat">
            <a:solidFill>
              <a:srgbClr val="E33245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112</a:t>
            </a:r>
            <a:r>
              <a:rPr kumimoji="0" lang="en-U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80B006-6B83-23D1-2CCB-2F2DB6A4C1DA}"/>
              </a:ext>
            </a:extLst>
          </p:cNvPr>
          <p:cNvSpPr txBox="1"/>
          <p:nvPr/>
        </p:nvSpPr>
        <p:spPr>
          <a:xfrm>
            <a:off x="6289485" y="2632710"/>
            <a:ext cx="832916" cy="523216"/>
          </a:xfrm>
          <a:prstGeom prst="rect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124</a:t>
            </a:r>
            <a:r>
              <a:rPr kumimoji="0" lang="en-U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2396A1-F8BF-BD45-74B1-83EAF819952B}"/>
              </a:ext>
            </a:extLst>
          </p:cNvPr>
          <p:cNvSpPr txBox="1"/>
          <p:nvPr/>
        </p:nvSpPr>
        <p:spPr>
          <a:xfrm>
            <a:off x="5620899" y="6034505"/>
            <a:ext cx="195341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Credit: J.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Silano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(LLNL)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D1D9BB-C2C5-9DE2-DDE6-B8EC50F57D7D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23995245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CD404-30BA-3148-24DE-2D02E453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Photoabsorption</a:t>
            </a:r>
            <a:r>
              <a:rPr lang="en-US" dirty="0"/>
              <a:t> cross section of </a:t>
            </a:r>
            <a:r>
              <a:rPr lang="en-US" baseline="30000" dirty="0"/>
              <a:t>120</a:t>
            </a:r>
            <a:r>
              <a:rPr lang="en-US" dirty="0"/>
              <a:t>Sn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F6D19-DB94-3252-A174-3F1F5F522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"/>
          <a:stretch/>
        </p:blipFill>
        <p:spPr>
          <a:xfrm>
            <a:off x="222489" y="774706"/>
            <a:ext cx="4855423" cy="3291342"/>
          </a:xfrm>
          <a:prstGeom prst="rect">
            <a:avLst/>
          </a:prstGeom>
        </p:spPr>
      </p:pic>
      <p:pic>
        <p:nvPicPr>
          <p:cNvPr id="5" name="Grafik 9">
            <a:extLst>
              <a:ext uri="{FF2B5EF4-FFF2-40B4-BE49-F238E27FC236}">
                <a16:creationId xmlns:a16="http://schemas.microsoft.com/office/drawing/2014/main" id="{C3D9F51F-A971-B7E6-557A-0665B9C23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909" y="849984"/>
            <a:ext cx="5564298" cy="3138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5CDA4D-0780-443F-205B-462330C789B2}"/>
              </a:ext>
            </a:extLst>
          </p:cNvPr>
          <p:cNvSpPr txBox="1"/>
          <p:nvPr/>
        </p:nvSpPr>
        <p:spPr>
          <a:xfrm>
            <a:off x="1147049" y="4031609"/>
            <a:ext cx="353108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A.M. </a:t>
            </a:r>
            <a:r>
              <a:rPr lang="en-US" sz="1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Krumbholz</a:t>
            </a:r>
            <a:r>
              <a:rPr lang="en-US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12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et al</a:t>
            </a:r>
            <a:r>
              <a:rPr lang="en-US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., Phys. Lett. B </a:t>
            </a:r>
            <a:r>
              <a:rPr lang="en-US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744</a:t>
            </a:r>
            <a:r>
              <a:rPr lang="en-US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7 (2015)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0FF5006-4B6F-F0EA-D0D1-F4B5846F98E9}"/>
              </a:ext>
            </a:extLst>
          </p:cNvPr>
          <p:cNvSpPr txBox="1">
            <a:spLocks/>
          </p:cNvSpPr>
          <p:nvPr/>
        </p:nvSpPr>
        <p:spPr bwMode="auto">
          <a:xfrm>
            <a:off x="6842629" y="4056466"/>
            <a:ext cx="3816424" cy="27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9070" indent="-179070"/>
            <a:r>
              <a:rPr lang="de-DE" sz="1200" kern="0" dirty="0">
                <a:solidFill>
                  <a:srgbClr val="0070C0"/>
                </a:solidFill>
                <a:cs typeface="Tahoma"/>
              </a:rPr>
              <a:t>M. Müscher </a:t>
            </a:r>
            <a:r>
              <a:rPr lang="de-DE" sz="1200" i="1" kern="0" dirty="0">
                <a:solidFill>
                  <a:srgbClr val="0070C0"/>
                </a:solidFill>
                <a:cs typeface="Tahoma"/>
              </a:rPr>
              <a:t>et al.</a:t>
            </a:r>
            <a:r>
              <a:rPr lang="de-DE" sz="1200" kern="0" dirty="0">
                <a:solidFill>
                  <a:srgbClr val="0070C0"/>
                </a:solidFill>
                <a:cs typeface="Tahoma"/>
              </a:rPr>
              <a:t>, Phys. Rev. C </a:t>
            </a:r>
            <a:r>
              <a:rPr lang="de-DE" sz="1200" b="1" kern="0" dirty="0">
                <a:solidFill>
                  <a:srgbClr val="0070C0"/>
                </a:solidFill>
                <a:cs typeface="Tahoma"/>
              </a:rPr>
              <a:t>102 </a:t>
            </a:r>
            <a:r>
              <a:rPr lang="de-DE" sz="1200" kern="0" dirty="0">
                <a:solidFill>
                  <a:srgbClr val="0070C0"/>
                </a:solidFill>
                <a:cs typeface="Tahoma"/>
              </a:rPr>
              <a:t>(2020) 014317.</a:t>
            </a:r>
            <a:endParaRPr lang="de-DE" sz="1200" kern="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0D2A12EC-04D1-9AEE-7ABD-7E3C9BE2FFD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629" y="4308608"/>
                <a:ext cx="4465421" cy="415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45720" rIns="0" bIns="45720" numCol="1" anchor="t" anchorCtr="0" compatLnSpc="1">
                <a:prstTxWarp prst="textNoShape">
                  <a:avLst/>
                </a:prstTxWarp>
              </a:bodyPr>
              <a:lstStyle>
                <a:lvl1pPr marL="179388" indent="-179388" algn="l" rtl="0" eaLnBrk="0" fontAlgn="base" hangingPunct="0">
                  <a:lnSpc>
                    <a:spcPct val="130000"/>
                  </a:lnSpc>
                  <a:spcBef>
                    <a:spcPts val="200"/>
                  </a:spcBef>
                  <a:spcAft>
                    <a:spcPts val="225"/>
                  </a:spcAft>
                  <a:buFont typeface="Wingdings" panose="05000000000000000000" pitchFamily="2" charset="2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Tahoma" pitchFamily="34" charset="0"/>
                  </a:defRPr>
                </a:lvl1pPr>
                <a:lvl2pPr marL="179388" indent="-177800" algn="l" rtl="0" eaLnBrk="0" fontAlgn="base" hangingPunct="0">
                  <a:lnSpc>
                    <a:spcPct val="130000"/>
                  </a:lnSpc>
                  <a:spcBef>
                    <a:spcPts val="200"/>
                  </a:spcBef>
                  <a:spcAft>
                    <a:spcPts val="225"/>
                  </a:spcAft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cs typeface="Tahoma" pitchFamily="34" charset="0"/>
                  </a:defRPr>
                </a:lvl2pPr>
                <a:lvl3pPr marL="538163" indent="-187325" algn="l" rtl="0" eaLnBrk="0" fontAlgn="base" hangingPunct="0">
                  <a:lnSpc>
                    <a:spcPct val="130000"/>
                  </a:lnSpc>
                  <a:spcBef>
                    <a:spcPts val="200"/>
                  </a:spcBef>
                  <a:spcAft>
                    <a:spcPts val="225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  <a:cs typeface="Tahoma" pitchFamily="34" charset="0"/>
                  </a:defRPr>
                </a:lvl3pPr>
                <a:lvl4pPr marL="717550" indent="-173038" algn="l" rtl="0" eaLnBrk="0" fontAlgn="base" hangingPunct="0">
                  <a:lnSpc>
                    <a:spcPct val="130000"/>
                  </a:lnSpc>
                  <a:spcBef>
                    <a:spcPts val="200"/>
                  </a:spcBef>
                  <a:spcAft>
                    <a:spcPts val="225"/>
                  </a:spcAft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cs typeface="Tahoma" pitchFamily="34" charset="0"/>
                  </a:defRPr>
                </a:lvl4pPr>
                <a:lvl5pPr marL="908050" indent="-188913" algn="l" rtl="0" eaLnBrk="0" fontAlgn="base" hangingPunct="0">
                  <a:lnSpc>
                    <a:spcPct val="130000"/>
                  </a:lnSpc>
                  <a:spcBef>
                    <a:spcPts val="200"/>
                  </a:spcBef>
                  <a:spcAft>
                    <a:spcPts val="225"/>
                  </a:spcAft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cs typeface="Tahoma" pitchFamily="34" charset="0"/>
                  </a:defRPr>
                </a:lvl5pPr>
                <a:lvl6pPr marL="13652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18224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22796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27368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79070" indent="-179070"/>
                <a14:m>
                  <m:oMath xmlns:m="http://schemas.openxmlformats.org/officeDocument/2006/math">
                    <m:r>
                      <a:rPr lang="de-DE" sz="12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ahoma"/>
                      </a:rPr>
                      <m:t>𝛾</m:t>
                    </m:r>
                  </m:oMath>
                </a14:m>
                <a:r>
                  <a:rPr lang="de-DE" sz="1200" kern="0" dirty="0">
                    <a:solidFill>
                      <a:srgbClr val="0070C0"/>
                    </a:solidFill>
                    <a:cs typeface="Tahoma"/>
                  </a:rPr>
                  <a:t>ELBE facility: R. Schwengner </a:t>
                </a:r>
                <a:r>
                  <a:rPr lang="de-DE" sz="1200" i="1" kern="0" dirty="0">
                    <a:solidFill>
                      <a:srgbClr val="0070C0"/>
                    </a:solidFill>
                    <a:cs typeface="Tahoma"/>
                  </a:rPr>
                  <a:t>et al.</a:t>
                </a:r>
                <a:r>
                  <a:rPr lang="de-DE" sz="1200" kern="0" dirty="0">
                    <a:solidFill>
                      <a:srgbClr val="0070C0"/>
                    </a:solidFill>
                    <a:cs typeface="Tahoma"/>
                  </a:rPr>
                  <a:t>, NIMA </a:t>
                </a:r>
                <a:r>
                  <a:rPr lang="de-DE" sz="1200" b="1" kern="0" dirty="0">
                    <a:solidFill>
                      <a:srgbClr val="0070C0"/>
                    </a:solidFill>
                    <a:cs typeface="Tahoma"/>
                  </a:rPr>
                  <a:t>555 </a:t>
                </a:r>
                <a:r>
                  <a:rPr lang="de-DE" sz="1200" kern="0" dirty="0">
                    <a:solidFill>
                      <a:srgbClr val="0070C0"/>
                    </a:solidFill>
                    <a:cs typeface="Tahoma"/>
                  </a:rPr>
                  <a:t>(2005) 211-219.</a:t>
                </a:r>
                <a:endParaRPr lang="de-DE" sz="1200" kern="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0D2A12EC-04D1-9AEE-7ABD-7E3C9BE2FF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629" y="4308608"/>
                <a:ext cx="4465421" cy="415374"/>
              </a:xfrm>
              <a:prstGeom prst="rect">
                <a:avLst/>
              </a:prstGeom>
              <a:blipFill>
                <a:blip r:embed="rId4"/>
                <a:stretch>
                  <a:fillRect l="-12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EFFA264-1F5D-EB2D-A390-2E6E4D81BB6E}"/>
              </a:ext>
            </a:extLst>
          </p:cNvPr>
          <p:cNvSpPr txBox="1"/>
          <p:nvPr/>
        </p:nvSpPr>
        <p:spPr>
          <a:xfrm>
            <a:off x="500176" y="4516295"/>
            <a:ext cx="4955459" cy="1631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Possible explanation of observed difference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</a:t>
            </a:r>
          </a:p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Helvetica"/>
              </a:rPr>
              <a:t>Only state-by-state 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analysis of ground state transitions</a:t>
            </a:r>
          </a:p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Unobserved/unresolved strength missing</a:t>
            </a:r>
          </a:p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Missing cascade transitions via intermediate levels</a:t>
            </a:r>
          </a:p>
        </p:txBody>
      </p:sp>
      <p:sp>
        <p:nvSpPr>
          <p:cNvPr id="10" name="Textfeld 8">
            <a:extLst>
              <a:ext uri="{FF2B5EF4-FFF2-40B4-BE49-F238E27FC236}">
                <a16:creationId xmlns:a16="http://schemas.microsoft.com/office/drawing/2014/main" id="{82798022-0D4D-DF42-0987-358EBF53C2B2}"/>
              </a:ext>
            </a:extLst>
          </p:cNvPr>
          <p:cNvSpPr txBox="1"/>
          <p:nvPr/>
        </p:nvSpPr>
        <p:spPr>
          <a:xfrm>
            <a:off x="6069915" y="4800815"/>
            <a:ext cx="5621909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de-DE" sz="16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Quasicontinuum</a:t>
            </a:r>
            <a:r>
              <a:rPr lang="de-DE" sz="16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analysis exceeds (p,p') by about 50%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Relies on iterative corrections from </a:t>
            </a:r>
            <a:r>
              <a:rPr lang="de-DE" sz="16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statistical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D2C58-98BC-4B12-7B8F-D880519BF956}"/>
              </a:ext>
            </a:extLst>
          </p:cNvPr>
          <p:cNvSpPr txBox="1"/>
          <p:nvPr/>
        </p:nvSpPr>
        <p:spPr>
          <a:xfrm>
            <a:off x="6963326" y="5638688"/>
            <a:ext cx="4046049" cy="369328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Need for an assumption-free approach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7B407C-4B9F-6A4B-3D80-FBC01F24E86D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19498226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CD404-30BA-3148-24DE-2D02E453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Photoabsorption</a:t>
            </a:r>
            <a:r>
              <a:rPr lang="en-US" dirty="0"/>
              <a:t> cross sections: multi-step decay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37082-0049-71DC-37B1-3DE5591C4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3" y="815118"/>
            <a:ext cx="3257550" cy="2698750"/>
          </a:xfrm>
          <a:prstGeom prst="rect">
            <a:avLst/>
          </a:prstGeom>
        </p:spPr>
      </p:pic>
      <p:sp>
        <p:nvSpPr>
          <p:cNvPr id="5" name="Textfeld 10">
            <a:extLst>
              <a:ext uri="{FF2B5EF4-FFF2-40B4-BE49-F238E27FC236}">
                <a16:creationId xmlns:a16="http://schemas.microsoft.com/office/drawing/2014/main" id="{F8B48F8D-D9DC-8794-B62B-C02A2D5AB2BB}"/>
              </a:ext>
            </a:extLst>
          </p:cNvPr>
          <p:cNvSpPr txBox="1"/>
          <p:nvPr/>
        </p:nvSpPr>
        <p:spPr>
          <a:xfrm>
            <a:off x="296244" y="3558313"/>
            <a:ext cx="24888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A.P. Tonchev et al.,  </a:t>
            </a:r>
          </a:p>
          <a:p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Phys. Rev. Lett. </a:t>
            </a:r>
            <a:r>
              <a:rPr lang="de-DE" sz="1100" b="1" dirty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104</a:t>
            </a:r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(2010) 072501.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FF924E-0D99-66E2-9BF0-F78B55C1858B}"/>
              </a:ext>
            </a:extLst>
          </p:cNvPr>
          <p:cNvSpPr txBox="1"/>
          <p:nvPr/>
        </p:nvSpPr>
        <p:spPr>
          <a:xfrm>
            <a:off x="238700" y="3994229"/>
            <a:ext cx="2564159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J. Isaak et al., PRC </a:t>
            </a:r>
            <a:r>
              <a:rPr kumimoji="0" lang="en-US" sz="11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Helvetica"/>
              </a:rPr>
              <a:t>103</a:t>
            </a:r>
            <a:r>
              <a:rPr kumimoji="0" lang="en-US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, 044317 (2021)</a:t>
            </a: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0E5F983E-89F8-81AA-DD09-3A9500686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464" y="675128"/>
            <a:ext cx="3395481" cy="3084438"/>
          </a:xfrm>
          <a:prstGeom prst="rect">
            <a:avLst/>
          </a:prstGeom>
        </p:spPr>
      </p:pic>
      <p:pic>
        <p:nvPicPr>
          <p:cNvPr id="8" name="Grafik 4">
            <a:extLst>
              <a:ext uri="{FF2B5EF4-FFF2-40B4-BE49-F238E27FC236}">
                <a16:creationId xmlns:a16="http://schemas.microsoft.com/office/drawing/2014/main" id="{68996FA9-ACED-1EA0-826B-8F10AA1AE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243" y="803017"/>
            <a:ext cx="3801592" cy="2017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E623F8-A152-E251-6C5C-9EB50CE20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00" y="3747434"/>
            <a:ext cx="5198431" cy="2571750"/>
          </a:xfrm>
          <a:prstGeom prst="rect">
            <a:avLst/>
          </a:prstGeom>
        </p:spPr>
      </p:pic>
      <p:sp>
        <p:nvSpPr>
          <p:cNvPr id="10" name="Textfeld 6">
            <a:extLst>
              <a:ext uri="{FF2B5EF4-FFF2-40B4-BE49-F238E27FC236}">
                <a16:creationId xmlns:a16="http://schemas.microsoft.com/office/drawing/2014/main" id="{41947633-AB72-C429-3197-0E980ECE3393}"/>
              </a:ext>
            </a:extLst>
          </p:cNvPr>
          <p:cNvSpPr txBox="1"/>
          <p:nvPr/>
        </p:nvSpPr>
        <p:spPr>
          <a:xfrm>
            <a:off x="8213775" y="3819923"/>
            <a:ext cx="3801592" cy="22775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Proton Scattering </a:t>
            </a:r>
            <a:r>
              <a:rPr lang="de-DE" sz="1600" dirty="0">
                <a:solidFill>
                  <a:srgbClr val="C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/>
            </a:r>
            <a:br>
              <a:rPr lang="de-DE" sz="1600" dirty="0">
                <a:solidFill>
                  <a:srgbClr val="C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r>
              <a:rPr lang="de-DE" sz="1400" kern="0" dirty="0">
                <a:solidFill>
                  <a:srgbClr val="0070C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A. M. Krumbholz et al., </a:t>
            </a:r>
            <a:br>
              <a:rPr lang="de-DE" sz="1400" kern="0" dirty="0">
                <a:solidFill>
                  <a:srgbClr val="0070C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r>
              <a:rPr lang="de-DE" sz="1400" kern="0" dirty="0">
                <a:solidFill>
                  <a:srgbClr val="0070C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Phys. Lett. B 744 (2015) 7-12.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E8A4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Bremsstrahlung (NRF): quasicontinuum analysis </a:t>
            </a:r>
            <a:r>
              <a:rPr lang="de-DE" sz="1600" dirty="0">
                <a:solidFill>
                  <a:srgbClr val="0E8A4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/>
            </a:r>
            <a:br>
              <a:rPr lang="de-DE" sz="1600" dirty="0">
                <a:solidFill>
                  <a:srgbClr val="0E8A4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r>
              <a:rPr lang="de-DE" sz="1400" kern="0" dirty="0">
                <a:solidFill>
                  <a:srgbClr val="0070C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M. Müscher et al., PRC 102 (2020) 014317</a:t>
            </a:r>
            <a:r>
              <a:rPr lang="de-DE" sz="1400" kern="0" dirty="0">
                <a:solidFill>
                  <a:srgbClr val="0070C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NRF @ HI</a:t>
            </a:r>
            <a:r>
              <a:rPr lang="de-DE" sz="1600" b="1" dirty="0">
                <a:solidFill>
                  <a:srgbClr val="0070C0"/>
                </a:solidFill>
                <a:latin typeface="Symbol" pitchFamily="2" charset="2"/>
                <a:ea typeface="Helvetica Neue" panose="02000503000000020004" pitchFamily="2" charset="0"/>
                <a:cs typeface="Helvetica Neue" panose="02000503000000020004" pitchFamily="2" charset="0"/>
              </a:rPr>
              <a:t>g</a:t>
            </a:r>
            <a:r>
              <a:rPr lang="de-DE" sz="16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 with funnel approach</a:t>
            </a:r>
            <a:endParaRPr lang="de-DE" sz="1600" b="1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87ED23-AFAE-AF34-3367-70503B27833B}"/>
              </a:ext>
            </a:extLst>
          </p:cNvPr>
          <p:cNvSpPr txBox="1"/>
          <p:nvPr/>
        </p:nvSpPr>
        <p:spPr>
          <a:xfrm>
            <a:off x="1421551" y="5529901"/>
            <a:ext cx="1414807" cy="6001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P. </a:t>
            </a:r>
            <a:r>
              <a:rPr kumimoji="0" lang="en-US" sz="11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Kuchenbrod</a:t>
            </a:r>
            <a:r>
              <a:rPr kumimoji="0" lang="en-US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,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Master thesis,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TU Darmstadt (2022)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B59DC-0D74-F5C0-D6D1-FF5B2675CCFC}"/>
              </a:ext>
            </a:extLst>
          </p:cNvPr>
          <p:cNvSpPr/>
          <p:nvPr/>
        </p:nvSpPr>
        <p:spPr bwMode="auto">
          <a:xfrm>
            <a:off x="202588" y="4549622"/>
            <a:ext cx="2640072" cy="818148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82BE56-7203-5125-8B67-23C178E4A181}"/>
                  </a:ext>
                </a:extLst>
              </p:cNvPr>
              <p:cNvSpPr txBox="1"/>
              <p:nvPr/>
            </p:nvSpPr>
            <p:spPr>
              <a:xfrm>
                <a:off x="391104" y="4721716"/>
                <a:ext cx="216572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𝑒𝑙</m:t>
                        </m:r>
                      </m:sub>
                    </m:sSub>
                  </m:oMath>
                </a14:m>
                <a:r>
                  <a:rPr lang="en-US" sz="2200" dirty="0"/>
                  <a:t>+</a:t>
                </a:r>
                <a:r>
                  <a:rPr lang="en-US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𝑖𝑛𝑒𝑙</m:t>
                        </m:r>
                      </m:sub>
                    </m:sSub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82BE56-7203-5125-8B67-23C178E4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04" y="4721716"/>
                <a:ext cx="2165721" cy="430887"/>
              </a:xfrm>
              <a:prstGeom prst="rect">
                <a:avLst/>
              </a:prstGeom>
              <a:blipFill>
                <a:blip r:embed="rId6"/>
                <a:stretch>
                  <a:fillRect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33FFFDB-32AA-0344-5860-9B1591D41E79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3600391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D5CD-C070-AC03-9423-3639202A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 at HIgS &amp; Structure of Neutron-Rich Nuclei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08CBC-B4D9-1E3D-8457-7739621AEF6B}"/>
              </a:ext>
            </a:extLst>
          </p:cNvPr>
          <p:cNvSpPr txBox="1"/>
          <p:nvPr/>
        </p:nvSpPr>
        <p:spPr>
          <a:xfrm>
            <a:off x="405429" y="709229"/>
            <a:ext cx="5523888" cy="2693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Helvetica"/>
              </a:rPr>
              <a:t>Purpose</a:t>
            </a: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: </a:t>
            </a:r>
          </a:p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Test further nuclear models shown to be successful in neutron-rich Ni isotopes</a:t>
            </a:r>
          </a:p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Role of tensor force in explaining shape coexistence (see 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66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Ni, valid also for 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68,70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Ni)</a:t>
            </a:r>
          </a:p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Wingdings" panose="05000000000000000000" pitchFamily="2" charset="2"/>
              </a:rPr>
              <a:t>Is there an impact in stable Ni isotopes; e.g., are the same excitations present?</a:t>
            </a:r>
            <a:endParaRPr lang="en-US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R="0" algn="l" defTabSz="4572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endParaRPr kumimoji="0" lang="en-US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F3E51-2517-99D7-7114-DD4697466B4F}"/>
              </a:ext>
            </a:extLst>
          </p:cNvPr>
          <p:cNvSpPr txBox="1"/>
          <p:nvPr/>
        </p:nvSpPr>
        <p:spPr>
          <a:xfrm>
            <a:off x="745421" y="3129886"/>
            <a:ext cx="458409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MCSM </a:t>
            </a:r>
            <a:r>
              <a:rPr lang="en-US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r>
              <a:rPr lang="en-US" sz="1800" b="1" dirty="0" smtClean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redictions</a:t>
            </a:r>
            <a:r>
              <a:rPr lang="en-US" sz="1800" dirty="0" smtClean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1800" baseline="300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66</a:t>
            </a:r>
            <a:r>
              <a:rPr lang="en-US" sz="18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Ni </a:t>
            </a:r>
            <a:endParaRPr lang="en-US" dirty="0"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4A232-8A96-FA7F-EB20-AE2D4DD25CE8}"/>
              </a:ext>
            </a:extLst>
          </p:cNvPr>
          <p:cNvSpPr txBox="1"/>
          <p:nvPr/>
        </p:nvSpPr>
        <p:spPr>
          <a:xfrm>
            <a:off x="6222233" y="889843"/>
            <a:ext cx="5834829" cy="2585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Experimental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Deep inelastic reactions @ ATLAS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2n Transfer @ IFIN-HH</a:t>
            </a:r>
            <a:endParaRPr lang="en-US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Multi-step Coulomb Excitation @ ATLAS </a:t>
            </a:r>
            <a:endParaRPr lang="en-US" dirty="0">
              <a:solidFill>
                <a:srgbClr val="C13000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Neutron Capture @ 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NRF @ HI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  <a:ea typeface="Helvetica Neue Light" panose="02000403000000020004" pitchFamily="2" charset="0"/>
                <a:cs typeface="Arial" panose="020B0604020202020204" pitchFamily="34" charset="0"/>
              </a:rPr>
              <a:t>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</a:t>
            </a:r>
            <a:endParaRPr lang="en-US" dirty="0">
              <a:solidFill>
                <a:srgbClr val="FF0000"/>
              </a:solidFill>
              <a:effectLst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dirty="0">
              <a:effectLst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FA602-154D-CE7D-2DD9-8D7C0DA064AE}"/>
              </a:ext>
            </a:extLst>
          </p:cNvPr>
          <p:cNvSpPr txBox="1"/>
          <p:nvPr/>
        </p:nvSpPr>
        <p:spPr>
          <a:xfrm>
            <a:off x="6818376" y="2668636"/>
            <a:ext cx="434597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1" strike="noStrike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N. Mărginean, D. Little, Y. </a:t>
            </a:r>
            <a:r>
              <a:rPr lang="en-US" sz="1600" b="1" strike="noStrike" dirty="0" err="1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Tsunoda</a:t>
            </a:r>
            <a:r>
              <a:rPr lang="en-US" sz="1600" b="1" strike="noStrike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et al.,</a:t>
            </a:r>
          </a:p>
          <a:p>
            <a:r>
              <a:rPr lang="en-US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 Phys. Rev. Lett. 125, 102502 (2020)</a:t>
            </a:r>
            <a:endParaRPr lang="en-US" sz="1600" b="1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428B69-73AC-EF52-0D53-62E5DA060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310" y="3522921"/>
            <a:ext cx="2942234" cy="2581742"/>
          </a:xfrm>
          <a:prstGeom prst="rect">
            <a:avLst/>
          </a:prstGeom>
        </p:spPr>
      </p:pic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6782D6AD-70F5-002E-1B47-8F701AB83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68" y="3198167"/>
            <a:ext cx="5821895" cy="2991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E9ADD0-123F-7057-14DD-DC413E6EA6D3}"/>
              </a:ext>
            </a:extLst>
          </p:cNvPr>
          <p:cNvSpPr txBox="1"/>
          <p:nvPr/>
        </p:nvSpPr>
        <p:spPr>
          <a:xfrm>
            <a:off x="1517904" y="5550547"/>
            <a:ext cx="557200" cy="36932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66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8CEB4A-D9C7-32A0-5974-E5DD9BC023F0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42568650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D5CD-C070-AC03-9423-3639202A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 at HI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 &amp; Structure of Neutron-Rich Nuclei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42E3E-9B8E-21A3-E20C-7984D6275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" y="1179108"/>
            <a:ext cx="6615176" cy="4995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53934D-845E-4013-06AF-CCBC32A9C711}"/>
              </a:ext>
            </a:extLst>
          </p:cNvPr>
          <p:cNvSpPr txBox="1"/>
          <p:nvPr/>
        </p:nvSpPr>
        <p:spPr>
          <a:xfrm>
            <a:off x="0" y="571397"/>
            <a:ext cx="7506218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Tracing in stable </a:t>
            </a:r>
            <a:r>
              <a:rPr kumimoji="0" lang="en-US" sz="2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64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Ni excitations seen at lower energy in n-rich Ni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D64DB-20AD-7FF8-8433-C91BF8DA036C}"/>
              </a:ext>
            </a:extLst>
          </p:cNvPr>
          <p:cNvSpPr txBox="1"/>
          <p:nvPr/>
        </p:nvSpPr>
        <p:spPr>
          <a:xfrm>
            <a:off x="7644621" y="5823385"/>
            <a:ext cx="434597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1" strike="noStrike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N. Mărginean, D. Little, Y. </a:t>
            </a:r>
            <a:r>
              <a:rPr lang="en-US" sz="1600" b="1" strike="noStrike" dirty="0" err="1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Tsunoda</a:t>
            </a:r>
            <a:r>
              <a:rPr lang="en-US" sz="1600" b="1" strike="noStrike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et al., </a:t>
            </a:r>
          </a:p>
          <a:p>
            <a:r>
              <a:rPr lang="en-US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Phys. Rev. Lett. 125, 102502 (2020)</a:t>
            </a:r>
            <a:endParaRPr lang="en-US" sz="1600" b="1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図 8">
            <a:extLst>
              <a:ext uri="{FF2B5EF4-FFF2-40B4-BE49-F238E27FC236}">
                <a16:creationId xmlns:a16="http://schemas.microsoft.com/office/drawing/2014/main" id="{D4FBDCE0-9496-3057-5A95-5D3094A7D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714" y="820410"/>
            <a:ext cx="3341679" cy="2506259"/>
          </a:xfrm>
          <a:prstGeom prst="rect">
            <a:avLst/>
          </a:prstGeom>
        </p:spPr>
      </p:pic>
      <p:pic>
        <p:nvPicPr>
          <p:cNvPr id="11" name="図 4">
            <a:extLst>
              <a:ext uri="{FF2B5EF4-FFF2-40B4-BE49-F238E27FC236}">
                <a16:creationId xmlns:a16="http://schemas.microsoft.com/office/drawing/2014/main" id="{949E7456-7034-BF02-9933-ABEC93E47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394" y="3317924"/>
            <a:ext cx="3364999" cy="2523749"/>
          </a:xfrm>
          <a:prstGeom prst="rect">
            <a:avLst/>
          </a:prstGeom>
        </p:spPr>
      </p:pic>
      <p:sp>
        <p:nvSpPr>
          <p:cNvPr id="12" name="テキスト ボックス 13">
            <a:extLst>
              <a:ext uri="{FF2B5EF4-FFF2-40B4-BE49-F238E27FC236}">
                <a16:creationId xmlns:a16="http://schemas.microsoft.com/office/drawing/2014/main" id="{73407CCD-7685-97E3-2C05-9CEA5C53C9E0}"/>
              </a:ext>
            </a:extLst>
          </p:cNvPr>
          <p:cNvSpPr txBox="1"/>
          <p:nvPr/>
        </p:nvSpPr>
        <p:spPr>
          <a:xfrm>
            <a:off x="8313810" y="101632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Monopole x 1.0</a:t>
            </a:r>
            <a:endParaRPr kumimoji="1" lang="ja-JP" altLang="en-US" dirty="0"/>
          </a:p>
        </p:txBody>
      </p:sp>
      <p:sp>
        <p:nvSpPr>
          <p:cNvPr id="13" name="テキスト ボックス 11">
            <a:extLst>
              <a:ext uri="{FF2B5EF4-FFF2-40B4-BE49-F238E27FC236}">
                <a16:creationId xmlns:a16="http://schemas.microsoft.com/office/drawing/2014/main" id="{E2BE5EDF-BABF-EEF7-74DA-666711BC2B96}"/>
              </a:ext>
            </a:extLst>
          </p:cNvPr>
          <p:cNvSpPr txBox="1"/>
          <p:nvPr/>
        </p:nvSpPr>
        <p:spPr>
          <a:xfrm>
            <a:off x="8325573" y="355850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Monopole frozen</a:t>
            </a:r>
            <a:endParaRPr kumimoji="1" lang="ja-JP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296E1F-4B27-8452-91DA-F1BB473756B9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3212121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D5CD-C070-AC03-9423-3639202A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Nuclear Resonance Fluorescence of </a:t>
            </a:r>
            <a:r>
              <a:rPr lang="en-US" baseline="300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64</a:t>
            </a: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C1882-918B-E8EB-59F1-9A92E0498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0" y="521207"/>
            <a:ext cx="6410055" cy="3511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694425-F0AA-581F-7E34-3F0889EA3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96" y="3157982"/>
            <a:ext cx="6355439" cy="3113017"/>
          </a:xfrm>
          <a:prstGeom prst="rect">
            <a:avLst/>
          </a:prstGeom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6B75E6B4-9C0B-BF22-0A38-068A07E31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68" y="552742"/>
            <a:ext cx="1886984" cy="2748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2EA8AC-DB0D-8E6F-9AC8-9200E2540497}"/>
              </a:ext>
            </a:extLst>
          </p:cNvPr>
          <p:cNvSpPr txBox="1"/>
          <p:nvPr/>
        </p:nvSpPr>
        <p:spPr>
          <a:xfrm>
            <a:off x="1186328" y="749895"/>
            <a:ext cx="688646" cy="307773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  </a:t>
            </a:r>
            <a:r>
              <a:rPr kumimoji="0" lang="en-US" sz="140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1187</a:t>
            </a:r>
            <a:r>
              <a:rPr kumimoji="0" lang="en-US" sz="140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522BA-6055-A545-6C58-7AE0F457B598}"/>
              </a:ext>
            </a:extLst>
          </p:cNvPr>
          <p:cNvSpPr txBox="1"/>
          <p:nvPr/>
        </p:nvSpPr>
        <p:spPr>
          <a:xfrm>
            <a:off x="4730993" y="1792545"/>
            <a:ext cx="688646" cy="307773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  </a:t>
            </a:r>
            <a:r>
              <a:rPr kumimoji="0" lang="en-US" sz="140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2177</a:t>
            </a:r>
            <a:r>
              <a:rPr kumimoji="0" lang="en-US" sz="140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351DF3-B349-9412-D8C4-7E8C29993EB5}"/>
              </a:ext>
            </a:extLst>
          </p:cNvPr>
          <p:cNvSpPr txBox="1"/>
          <p:nvPr/>
        </p:nvSpPr>
        <p:spPr>
          <a:xfrm>
            <a:off x="6672162" y="3714112"/>
            <a:ext cx="688646" cy="307773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  </a:t>
            </a:r>
            <a:r>
              <a:rPr kumimoji="0" lang="en-US" sz="140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1187</a:t>
            </a:r>
            <a:r>
              <a:rPr kumimoji="0" lang="en-US" sz="140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38C88-1BAA-316D-9C3D-8223305D242E}"/>
              </a:ext>
            </a:extLst>
          </p:cNvPr>
          <p:cNvSpPr txBox="1"/>
          <p:nvPr/>
        </p:nvSpPr>
        <p:spPr>
          <a:xfrm>
            <a:off x="8910648" y="3832984"/>
            <a:ext cx="688646" cy="307773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  </a:t>
            </a: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2177</a:t>
            </a: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 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3A7BDD-A5B7-6198-74FB-E1A7EC96A535}"/>
              </a:ext>
            </a:extLst>
          </p:cNvPr>
          <p:cNvCxnSpPr>
            <a:cxnSpLocks/>
          </p:cNvCxnSpPr>
          <p:nvPr/>
        </p:nvCxnSpPr>
        <p:spPr>
          <a:xfrm>
            <a:off x="9254971" y="4390324"/>
            <a:ext cx="0" cy="648332"/>
          </a:xfrm>
          <a:prstGeom prst="straightConnector1">
            <a:avLst/>
          </a:prstGeom>
          <a:noFill/>
          <a:ln w="9525" cap="flat">
            <a:solidFill>
              <a:schemeClr val="tx1"/>
            </a:solidFill>
            <a:prstDash val="solid"/>
            <a:bevel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29CAE70-E84A-F0A5-D7DE-A9A48A7D3005}"/>
              </a:ext>
            </a:extLst>
          </p:cNvPr>
          <p:cNvSpPr txBox="1"/>
          <p:nvPr/>
        </p:nvSpPr>
        <p:spPr>
          <a:xfrm>
            <a:off x="-23378" y="4571644"/>
            <a:ext cx="6117020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Unambiguously assigned 15 J </a:t>
            </a:r>
            <a:r>
              <a:rPr lang="el-GR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= 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1</a:t>
            </a:r>
            <a:r>
              <a:rPr lang="en-US" b="1" baseline="300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-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and 4 J</a:t>
            </a: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=</a:t>
            </a:r>
            <a:r>
              <a:rPr lang="el-GR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1</a:t>
            </a:r>
            <a:r>
              <a:rPr lang="en-US" b="1" baseline="300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s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tates between 8.5 MeV and 9.2 MeV.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Coincidences </a:t>
            </a: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</a:t>
            </a: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onfirm level scheme </a:t>
            </a:r>
            <a:endParaRPr lang="en-US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Branching ratios, multipole mixing ratios for transitions</a:t>
            </a:r>
          </a:p>
          <a:p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2" name="Google Shape;82;p16">
            <a:extLst>
              <a:ext uri="{FF2B5EF4-FFF2-40B4-BE49-F238E27FC236}">
                <a16:creationId xmlns:a16="http://schemas.microsoft.com/office/drawing/2014/main" id="{9CB29A6B-3416-E585-540F-3E7286C55E5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8833" y="798860"/>
            <a:ext cx="1343569" cy="214884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6F6D3A-7855-D399-6B0B-B3707E217D84}"/>
              </a:ext>
            </a:extLst>
          </p:cNvPr>
          <p:cNvSpPr txBox="1"/>
          <p:nvPr/>
        </p:nvSpPr>
        <p:spPr>
          <a:xfrm>
            <a:off x="10543044" y="1569182"/>
            <a:ext cx="876198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γ</a:t>
            </a:r>
            <a:r>
              <a:rPr kumimoji="0" lang="en-US" sz="1600" b="1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3</a:t>
            </a: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 setup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E6FEC-F28C-278A-3C8A-D881FF2D5FC6}"/>
              </a:ext>
            </a:extLst>
          </p:cNvPr>
          <p:cNvSpPr txBox="1"/>
          <p:nvPr/>
        </p:nvSpPr>
        <p:spPr>
          <a:xfrm>
            <a:off x="1633728" y="5874188"/>
            <a:ext cx="461660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</a:t>
            </a: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. </a:t>
            </a:r>
            <a:r>
              <a:rPr lang="en-US" sz="1600" b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</a:t>
            </a: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. James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, UNC Ph.D. Thesis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C3BDD8-0F4D-F79B-FF70-A36DCAF09514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40143717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D5CD-C070-AC03-9423-3639202A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Resonance Fluorescence in </a:t>
            </a:r>
            <a:r>
              <a:rPr lang="en-US" baseline="30000" dirty="0"/>
              <a:t>74</a:t>
            </a:r>
            <a:r>
              <a:rPr lang="en-US" dirty="0"/>
              <a:t>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0A0EC-C23D-C8DF-2D40-ED7C20A5C780}"/>
              </a:ext>
            </a:extLst>
          </p:cNvPr>
          <p:cNvSpPr txBox="1"/>
          <p:nvPr/>
        </p:nvSpPr>
        <p:spPr>
          <a:xfrm>
            <a:off x="164592" y="460562"/>
            <a:ext cx="11799060" cy="2308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Why </a:t>
            </a:r>
            <a:r>
              <a:rPr kumimoji="0" lang="en-US" sz="1800" b="1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74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Ge?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a comprehensive study of all even Ge isotopes (stable and beyond stability)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further Shell-Model interactions which were so successful in 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          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S. Mukhopadhyay et al. PRC 98, 014327</a:t>
            </a:r>
            <a:endParaRPr lang="en-US" sz="1400" dirty="0"/>
          </a:p>
          <a:p>
            <a:pPr marL="285750" indent="-285750" algn="l" rtl="0" latinLnBrk="1" hangingPunct="0">
              <a:buFont typeface="Arial" panose="020B0604020202020204" pitchFamily="34" charset="0"/>
              <a:buChar char="•"/>
            </a:pPr>
            <a:r>
              <a:rPr lang="en-US" sz="1800" dirty="0"/>
              <a:t>0</a:t>
            </a:r>
            <a:r>
              <a:rPr lang="el-GR" sz="1800" dirty="0"/>
              <a:t>νββ</a:t>
            </a:r>
            <a:r>
              <a:rPr lang="en-US" sz="1800" dirty="0"/>
              <a:t> matrix elements for </a:t>
            </a:r>
            <a:r>
              <a:rPr lang="en-US" sz="1800" baseline="30000" dirty="0"/>
              <a:t>76</a:t>
            </a:r>
            <a:r>
              <a:rPr lang="en-US" sz="1800" dirty="0"/>
              <a:t>Ge can be represented as a sum over states in </a:t>
            </a:r>
            <a:r>
              <a:rPr lang="en-US" sz="1800" baseline="30000" dirty="0"/>
              <a:t>74</a:t>
            </a:r>
            <a:r>
              <a:rPr lang="en-US" sz="1800" dirty="0"/>
              <a:t>Ge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A058BB-750B-B35F-BA58-B20C5440A5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" t="21094" r="17357" b="57333"/>
          <a:stretch/>
        </p:blipFill>
        <p:spPr>
          <a:xfrm>
            <a:off x="681990" y="1943934"/>
            <a:ext cx="5581650" cy="824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A10CA2-0318-CDA3-7E7F-E87EBBCB8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4" r="8338" b="13066"/>
          <a:stretch/>
        </p:blipFill>
        <p:spPr>
          <a:xfrm>
            <a:off x="1555995" y="2685830"/>
            <a:ext cx="5723867" cy="1104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2B4EAD-F8B7-01BD-FCB1-F1D023A79CC7}"/>
              </a:ext>
            </a:extLst>
          </p:cNvPr>
          <p:cNvSpPr txBox="1"/>
          <p:nvPr/>
        </p:nvSpPr>
        <p:spPr>
          <a:xfrm>
            <a:off x="3560077" y="3954961"/>
            <a:ext cx="361558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1600" dirty="0"/>
              <a:t>Two-nucleon xfer amplitudes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FAAAFC-EA11-C68E-0217-6BA5DB01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" y="2237182"/>
            <a:ext cx="1803152" cy="179842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68AD34-AF5B-E359-4A00-5FC687995320}"/>
              </a:ext>
            </a:extLst>
          </p:cNvPr>
          <p:cNvCxnSpPr>
            <a:cxnSpLocks/>
          </p:cNvCxnSpPr>
          <p:nvPr/>
        </p:nvCxnSpPr>
        <p:spPr>
          <a:xfrm flipH="1" flipV="1">
            <a:off x="3560077" y="3695225"/>
            <a:ext cx="275625" cy="310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4305AE-3FAF-E14F-20DD-009FBB87D197}"/>
              </a:ext>
            </a:extLst>
          </p:cNvPr>
          <p:cNvCxnSpPr>
            <a:cxnSpLocks/>
          </p:cNvCxnSpPr>
          <p:nvPr/>
        </p:nvCxnSpPr>
        <p:spPr>
          <a:xfrm flipV="1">
            <a:off x="5253898" y="3673265"/>
            <a:ext cx="227938" cy="332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A8523BE-B3E6-4161-371E-9FF87DF31F49}"/>
              </a:ext>
            </a:extLst>
          </p:cNvPr>
          <p:cNvSpPr txBox="1"/>
          <p:nvPr/>
        </p:nvSpPr>
        <p:spPr>
          <a:xfrm>
            <a:off x="1" y="4333466"/>
            <a:ext cx="5481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tx1"/>
                </a:solidFill>
              </a:rPr>
              <a:t>B. A. Brown et al. J. Phys: Conf Ser. 966 012017 (2018)</a:t>
            </a:r>
          </a:p>
          <a:p>
            <a:pPr lvl="0"/>
            <a:r>
              <a:rPr lang="en-US" sz="1200" dirty="0">
                <a:solidFill>
                  <a:schemeClr val="tx1"/>
                </a:solidFill>
              </a:rPr>
              <a:t>B. A. Brown, M. </a:t>
            </a:r>
            <a:r>
              <a:rPr lang="en-US" sz="1200" dirty="0" err="1">
                <a:solidFill>
                  <a:schemeClr val="tx1"/>
                </a:solidFill>
              </a:rPr>
              <a:t>Horoi</a:t>
            </a:r>
            <a:r>
              <a:rPr lang="en-US" sz="1200" dirty="0">
                <a:solidFill>
                  <a:schemeClr val="tx1"/>
                </a:solidFill>
              </a:rPr>
              <a:t>, and R. A. </a:t>
            </a:r>
            <a:r>
              <a:rPr lang="en-US" sz="1200" dirty="0" err="1">
                <a:solidFill>
                  <a:schemeClr val="tx1"/>
                </a:solidFill>
              </a:rPr>
              <a:t>Sen’kov</a:t>
            </a:r>
            <a:r>
              <a:rPr lang="en-US" sz="1200" dirty="0">
                <a:solidFill>
                  <a:schemeClr val="tx1"/>
                </a:solidFill>
              </a:rPr>
              <a:t>, Phys. Rev. Lett. 113, 262501 (2014)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03DA17-6A78-01B3-9B61-9F354CE8BAD4}"/>
              </a:ext>
            </a:extLst>
          </p:cNvPr>
          <p:cNvSpPr txBox="1"/>
          <p:nvPr/>
        </p:nvSpPr>
        <p:spPr>
          <a:xfrm flipH="1">
            <a:off x="80602" y="4918575"/>
            <a:ext cx="11495701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Experimental Program includes: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Coulomb Excitation @ATLAS (GRETINA + CHICO)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	(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n,n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dirty="0" err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@ UKAL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	(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cs typeface="Arial" panose="020B0604020202020204" pitchFamily="34" charset="0"/>
                <a:sym typeface="Helvetica"/>
              </a:rPr>
              <a:t>g,g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’) NRF @ HI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9B74B8-3726-F231-3FAD-013BFAD646F7}"/>
              </a:ext>
            </a:extLst>
          </p:cNvPr>
          <p:cNvGrpSpPr/>
          <p:nvPr/>
        </p:nvGrpSpPr>
        <p:grpSpPr>
          <a:xfrm>
            <a:off x="7595215" y="2114038"/>
            <a:ext cx="4368437" cy="3353388"/>
            <a:chOff x="4690015" y="928623"/>
            <a:chExt cx="5485714" cy="36571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16E219C-9413-79CA-9256-69DC9B7D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015" y="928623"/>
              <a:ext cx="5485714" cy="3657143"/>
            </a:xfrm>
            <a:prstGeom prst="rect">
              <a:avLst/>
            </a:prstGeom>
            <a:noFill/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F7ED682-3FF8-DA33-8126-75714A4B237C}"/>
                </a:ext>
              </a:extLst>
            </p:cNvPr>
            <p:cNvSpPr/>
            <p:nvPr/>
          </p:nvSpPr>
          <p:spPr>
            <a:xfrm>
              <a:off x="5359328" y="1391306"/>
              <a:ext cx="2711385" cy="2761909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0"/>
                    <a:lumOff val="100000"/>
                    <a:alpha val="22000"/>
                  </a:schemeClr>
                </a:gs>
                <a:gs pos="100000">
                  <a:schemeClr val="accent1">
                    <a:lumMod val="0"/>
                    <a:lumOff val="100000"/>
                    <a:alpha val="0"/>
                  </a:schemeClr>
                </a:gs>
                <a:gs pos="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/>
                <a:t>(</a:t>
              </a:r>
              <a:r>
                <a:rPr lang="en-US" sz="1100" err="1"/>
                <a:t>n,n</a:t>
              </a:r>
              <a:r>
                <a:rPr lang="en-US" sz="1100"/>
                <a:t>’) at UK</a:t>
              </a:r>
              <a:r>
                <a:rPr lang="el-GR" sz="1100"/>
                <a:t>Α</a:t>
              </a:r>
              <a:r>
                <a:rPr lang="en-US" sz="1100"/>
                <a:t>L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3EEC39A-C17E-26DD-70AA-FD973F21790F}"/>
                </a:ext>
              </a:extLst>
            </p:cNvPr>
            <p:cNvSpPr/>
            <p:nvPr/>
          </p:nvSpPr>
          <p:spPr>
            <a:xfrm>
              <a:off x="5359328" y="3232476"/>
              <a:ext cx="4247127" cy="89972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accent1">
                    <a:lumMod val="0"/>
                    <a:lumOff val="100000"/>
                    <a:alpha val="22000"/>
                  </a:schemeClr>
                </a:gs>
                <a:gs pos="0">
                  <a:schemeClr val="accent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/>
                <a:t>(</a:t>
              </a:r>
              <a:r>
                <a:rPr lang="el-GR" sz="1100"/>
                <a:t>γ</a:t>
              </a:r>
              <a:r>
                <a:rPr lang="en-US" sz="1100"/>
                <a:t>,</a:t>
              </a:r>
              <a:r>
                <a:rPr lang="el-GR" sz="1100"/>
                <a:t>γ</a:t>
              </a:r>
              <a:r>
                <a:rPr lang="en-US" sz="1100"/>
                <a:t>’) at HIGS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4B1137E-D1BB-6E3A-7930-46CBB6EB55D8}"/>
              </a:ext>
            </a:extLst>
          </p:cNvPr>
          <p:cNvSpPr txBox="1"/>
          <p:nvPr/>
        </p:nvSpPr>
        <p:spPr>
          <a:xfrm>
            <a:off x="6096000" y="5985938"/>
            <a:ext cx="461660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S. R. Johnson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, UNC Ph.D. Thesis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6ED59-745A-35EF-C42F-C20498FAFBBC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40890122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D5CD-C070-AC03-9423-3639202A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Resonance Fluorescence in </a:t>
            </a:r>
            <a:r>
              <a:rPr lang="en-US" baseline="30000" dirty="0"/>
              <a:t>74</a:t>
            </a:r>
            <a:r>
              <a:rPr lang="en-US" dirty="0"/>
              <a:t>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D4F82C-637B-9B45-0A16-23ECA44B1BCB}"/>
              </a:ext>
            </a:extLst>
          </p:cNvPr>
          <p:cNvSpPr txBox="1"/>
          <p:nvPr/>
        </p:nvSpPr>
        <p:spPr>
          <a:xfrm>
            <a:off x="211571" y="743450"/>
            <a:ext cx="1060704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baseline="30000" dirty="0"/>
              <a:t>74</a:t>
            </a:r>
            <a:r>
              <a:rPr lang="en-US" sz="2000" dirty="0"/>
              <a:t>Ge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(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cs typeface="Arial" panose="020B0604020202020204" pitchFamily="34" charset="0"/>
                <a:sym typeface="Helvetica"/>
              </a:rPr>
              <a:t>g,g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’) NRF @ HI</a:t>
            </a:r>
            <a:r>
              <a:rPr lang="en-US" sz="2000" dirty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 Testing Shell-Model Interactions for J =1 States in 3 – 6 MeV Range </a:t>
            </a:r>
            <a:endParaRPr lang="en-US" sz="20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A1C3CEA-7C64-3CD5-FD9C-B857B66F1BCE}"/>
              </a:ext>
            </a:extLst>
          </p:cNvPr>
          <p:cNvSpPr txBox="1">
            <a:spLocks/>
          </p:cNvSpPr>
          <p:nvPr/>
        </p:nvSpPr>
        <p:spPr>
          <a:xfrm>
            <a:off x="292294" y="1324235"/>
            <a:ext cx="4331189" cy="154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lIns="88900" tIns="88900" rIns="88900" bIns="88900">
            <a:noAutofit/>
          </a:bodyPr>
          <a:lstStyle>
            <a:lvl1pPr marL="254000" indent="-254000">
              <a:spcBef>
                <a:spcPts val="2000"/>
              </a:spcBef>
              <a:buSzPct val="125000"/>
              <a:buChar char="•"/>
              <a:defRPr sz="2400">
                <a:uFill>
                  <a:solidFill/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28133" indent="-270933">
              <a:spcBef>
                <a:spcPts val="2000"/>
              </a:spcBef>
              <a:buSzPct val="125000"/>
              <a:buChar char="-"/>
              <a:defRPr sz="2400">
                <a:uFill>
                  <a:solidFill/>
                </a:u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>
              <a:spcBef>
                <a:spcPts val="2000"/>
              </a:spcBef>
              <a:buSzPct val="125000"/>
              <a:buChar char="•"/>
              <a:defRPr sz="2400">
                <a:uFill>
                  <a:solidFill/>
                </a:u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>
              <a:spcBef>
                <a:spcPts val="2000"/>
              </a:spcBef>
              <a:buSzPct val="125000"/>
              <a:buChar char="-"/>
              <a:defRPr sz="2400">
                <a:uFill>
                  <a:solidFill/>
                </a:u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>
              <a:spcBef>
                <a:spcPts val="2000"/>
              </a:spcBef>
              <a:buSzPct val="125000"/>
              <a:buChar char="•"/>
              <a:defRPr sz="2400">
                <a:uFill>
                  <a:solidFill/>
                </a:u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3430813" indent="-979714">
              <a:spcBef>
                <a:spcPts val="2000"/>
              </a:spcBef>
              <a:buSzPct val="125000"/>
              <a:buChar char="•"/>
              <a:defRPr sz="2400">
                <a:uFill>
                  <a:solidFill/>
                </a:u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786413" indent="-979714">
              <a:spcBef>
                <a:spcPts val="2000"/>
              </a:spcBef>
              <a:buSzPct val="125000"/>
              <a:buChar char="•"/>
              <a:defRPr sz="2400">
                <a:uFill>
                  <a:solidFill/>
                </a:u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142013" indent="-979714">
              <a:spcBef>
                <a:spcPts val="2000"/>
              </a:spcBef>
              <a:buSzPct val="125000"/>
              <a:buChar char="•"/>
              <a:defRPr sz="2400">
                <a:uFill>
                  <a:solidFill/>
                </a:u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497613" indent="-979713">
              <a:spcBef>
                <a:spcPts val="2000"/>
              </a:spcBef>
              <a:buSzPct val="125000"/>
              <a:buChar char="•"/>
              <a:defRPr sz="2400">
                <a:uFill>
                  <a:solidFill/>
                </a:u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defTabSz="914400">
              <a:spcBef>
                <a:spcPts val="600"/>
              </a:spcBef>
              <a:buSzPct val="45000"/>
              <a:buFont typeface="StarSymbol"/>
              <a:buChar char="●"/>
            </a:pPr>
            <a:r>
              <a:rPr lang="en-US" sz="18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36 new dipole states identified</a:t>
            </a:r>
          </a:p>
          <a:p>
            <a:pPr defTabSz="914400">
              <a:spcBef>
                <a:spcPts val="600"/>
              </a:spcBef>
              <a:buSzPct val="45000"/>
              <a:buFont typeface="StarSymbol"/>
              <a:buChar char="●"/>
            </a:pPr>
            <a:r>
              <a:rPr lang="en-US" sz="18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Spin and parity determined from count-rate asymmetries in different detector positions: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560BE1-361E-7D7A-FBFB-0A6D6E98D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70" y="2749426"/>
            <a:ext cx="1234531" cy="4977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C6E650-2B82-4577-EB4E-A3AA416E1436}"/>
              </a:ext>
            </a:extLst>
          </p:cNvPr>
          <p:cNvSpPr txBox="1"/>
          <p:nvPr/>
        </p:nvSpPr>
        <p:spPr>
          <a:xfrm>
            <a:off x="4797218" y="1104891"/>
            <a:ext cx="7282005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SzPct val="45000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Observed 20 branches to low-lying excited states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Branching ratios for decays of 16 dipole states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Multipole mixing ratios for 16 transitions to low-lying excited states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72E881-D406-4C19-1578-83C2BE7EE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830" y="2392786"/>
            <a:ext cx="1404524" cy="10056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BD92F3-A591-CDBD-BB7C-66112010D3A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6832" b="5413"/>
          <a:stretch>
            <a:fillRect/>
          </a:stretch>
        </p:blipFill>
        <p:spPr>
          <a:xfrm>
            <a:off x="714170" y="3651133"/>
            <a:ext cx="3529584" cy="234502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E64474-585C-7B85-94D2-971A4C1A43BD}"/>
                  </a:ext>
                </a:extLst>
              </p:cNvPr>
              <p:cNvSpPr txBox="1"/>
              <p:nvPr/>
            </p:nvSpPr>
            <p:spPr>
              <a:xfrm flipH="1">
                <a:off x="830786" y="4286907"/>
                <a:ext cx="19057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−1⇒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E64474-585C-7B85-94D2-971A4C1A4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30786" y="4286907"/>
                <a:ext cx="1905743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CE065C-CCAE-8DD7-BBEC-2596F74C11CE}"/>
                  </a:ext>
                </a:extLst>
              </p:cNvPr>
              <p:cNvSpPr txBox="1"/>
              <p:nvPr/>
            </p:nvSpPr>
            <p:spPr>
              <a:xfrm flipH="1">
                <a:off x="2757012" y="3653514"/>
                <a:ext cx="19057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1⇒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CE065C-CCAE-8DD7-BBEC-2596F74C1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757012" y="3653514"/>
                <a:ext cx="190574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BF479E3-0462-1CD9-620A-90AF55158356}"/>
              </a:ext>
            </a:extLst>
          </p:cNvPr>
          <p:cNvSpPr txBox="1"/>
          <p:nvPr/>
        </p:nvSpPr>
        <p:spPr>
          <a:xfrm>
            <a:off x="5515091" y="2564760"/>
            <a:ext cx="571804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Energy-Integrated Elastic Scattering Cross Section</a:t>
            </a:r>
            <a:endParaRPr lang="en-US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50B37F-5AA9-556E-4FE2-85F59A276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77" y="2695056"/>
            <a:ext cx="3701753" cy="26441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37CA09C-18B0-C79A-BE32-03433568C463}"/>
              </a:ext>
            </a:extLst>
          </p:cNvPr>
          <p:cNvSpPr txBox="1"/>
          <p:nvPr/>
        </p:nvSpPr>
        <p:spPr>
          <a:xfrm>
            <a:off x="4493507" y="5313502"/>
            <a:ext cx="4151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buSzPct val="45000"/>
              <a:buNone/>
            </a:pPr>
            <a:r>
              <a:rPr lang="en-US" sz="1600" dirty="0"/>
              <a:t>Relative photon flux can be determined from beam energy profile measured with in-beam </a:t>
            </a:r>
            <a:r>
              <a:rPr lang="en-US" sz="1600" dirty="0" err="1"/>
              <a:t>HPGe</a:t>
            </a:r>
            <a:r>
              <a:rPr lang="en-US" sz="16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3E1945-1940-0848-F291-815A1518BE6D}"/>
                  </a:ext>
                </a:extLst>
              </p:cNvPr>
              <p:cNvSpPr txBox="1"/>
              <p:nvPr/>
            </p:nvSpPr>
            <p:spPr>
              <a:xfrm>
                <a:off x="8644747" y="2996809"/>
                <a:ext cx="3312088" cy="28007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indent="0">
                  <a:buSzPct val="45000"/>
                  <a:buNone/>
                </a:pPr>
                <a:r>
                  <a:rPr lang="en-US" sz="1600" dirty="0"/>
                  <a:t>Excite levels with </a:t>
                </a:r>
                <a:r>
                  <a:rPr lang="en-US" sz="1600" b="1" dirty="0"/>
                  <a:t>previously 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dirty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600" b="1" i="1" dirty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dirty="0" smtClean="0">
                        <a:solidFill>
                          <a:srgbClr val="008E4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600" b="1" i="1" dirty="0" smtClean="0">
                        <a:solidFill>
                          <a:srgbClr val="008E4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600" b="1" i="1" dirty="0" smtClean="0">
                        <a:solidFill>
                          <a:srgbClr val="008E4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600" dirty="0">
                    <a:solidFill>
                      <a:srgbClr val="008E40"/>
                    </a:solidFill>
                  </a:rPr>
                  <a:t> </a:t>
                </a:r>
                <a:r>
                  <a:rPr lang="en-US" sz="1600" dirty="0"/>
                  <a:t>and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unknown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1600" b="1" dirty="0"/>
                  <a:t> </a:t>
                </a:r>
                <a:r>
                  <a:rPr lang="en-US" sz="1600" dirty="0"/>
                  <a:t>with the same photon beam.</a:t>
                </a:r>
              </a:p>
              <a:p>
                <a:pPr marL="0" lvl="0" indent="0">
                  <a:buSzPct val="45000"/>
                  <a:buNone/>
                </a:pPr>
                <a:endParaRPr lang="en-US" sz="1600" dirty="0"/>
              </a:p>
              <a:p>
                <a:pPr marL="0" lvl="0" indent="0">
                  <a:buSzPct val="45000"/>
                  <a:buNone/>
                </a:pPr>
                <a:r>
                  <a:rPr lang="en-US" sz="1600" dirty="0"/>
                  <a:t>Can then determine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unknown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1600" dirty="0"/>
                  <a:t> without a direct beam flux measurement.</a:t>
                </a:r>
              </a:p>
              <a:p>
                <a:pPr marL="0" lvl="0" indent="0">
                  <a:buSzPct val="45000"/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08E40"/>
                        </a:solidFill>
                        <a:latin typeface="Cambria Math" panose="02040503050406030204" pitchFamily="18" charset="0"/>
                      </a:rPr>
                      <m:t>[1]</m:t>
                    </m:r>
                  </m:oMath>
                </a14:m>
                <a:r>
                  <a:rPr lang="en-US" sz="1600" dirty="0">
                    <a:solidFill>
                      <a:srgbClr val="008E40"/>
                    </a:solidFill>
                  </a:rPr>
                  <a:t> Bremsstrahlung measurement:</a:t>
                </a: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rgbClr val="008E40"/>
                    </a:solidFill>
                  </a:rPr>
                  <a:t> R. </a:t>
                </a:r>
                <a:r>
                  <a:rPr lang="en-US" sz="1600" dirty="0" err="1">
                    <a:solidFill>
                      <a:srgbClr val="008E40"/>
                    </a:solidFill>
                  </a:rPr>
                  <a:t>Massarczyk</a:t>
                </a:r>
                <a:r>
                  <a:rPr lang="en-US" sz="1600" dirty="0">
                    <a:solidFill>
                      <a:srgbClr val="008E40"/>
                    </a:solidFill>
                  </a:rPr>
                  <a:t> et al., Phys. Rev. C </a:t>
                </a:r>
                <a:r>
                  <a:rPr lang="en-US" sz="1600" b="1" dirty="0">
                    <a:solidFill>
                      <a:srgbClr val="008E40"/>
                    </a:solidFill>
                  </a:rPr>
                  <a:t>92</a:t>
                </a:r>
                <a:r>
                  <a:rPr lang="en-US" sz="1600" dirty="0">
                    <a:solidFill>
                      <a:srgbClr val="008E40"/>
                    </a:solidFill>
                  </a:rPr>
                  <a:t>, 044309 (2015)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3E1945-1940-0848-F291-815A1518B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747" y="2996809"/>
                <a:ext cx="3312088" cy="2800767"/>
              </a:xfrm>
              <a:prstGeom prst="rect">
                <a:avLst/>
              </a:prstGeom>
              <a:blipFill>
                <a:blip r:embed="rId8"/>
                <a:stretch>
                  <a:fillRect l="-921" t="-654" r="-1105" b="-196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C2C5B526-39E7-C75D-FF66-F58CE0B76AFF}"/>
              </a:ext>
            </a:extLst>
          </p:cNvPr>
          <p:cNvSpPr txBox="1"/>
          <p:nvPr/>
        </p:nvSpPr>
        <p:spPr>
          <a:xfrm>
            <a:off x="8291964" y="5910250"/>
            <a:ext cx="461660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S. R. Johnson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, UNC Ph.D. Thesis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BBAE9-B2A2-5620-007B-BF4A2B8501AC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1610704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E73BEE-F5C2-771C-6859-8052A57CFE23}"/>
              </a:ext>
            </a:extLst>
          </p:cNvPr>
          <p:cNvSpPr txBox="1"/>
          <p:nvPr/>
        </p:nvSpPr>
        <p:spPr>
          <a:xfrm>
            <a:off x="248479" y="0"/>
            <a:ext cx="1153517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150A6A-5779-AE6B-0F41-544E80208F59}"/>
              </a:ext>
            </a:extLst>
          </p:cNvPr>
          <p:cNvSpPr txBox="1"/>
          <p:nvPr/>
        </p:nvSpPr>
        <p:spPr>
          <a:xfrm>
            <a:off x="536028" y="998483"/>
            <a:ext cx="9774620" cy="3600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Overview of the high-intensity </a:t>
            </a:r>
            <a:r>
              <a:rPr kumimoji="0" lang="en-US" sz="2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g</a:t>
            </a:r>
            <a:r>
              <a:rPr kumimoji="0" lang="en-US" sz="2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-ray source (</a:t>
            </a:r>
            <a:r>
              <a:rPr kumimoji="0" lang="en-US" sz="24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HI</a:t>
            </a:r>
            <a:r>
              <a:rPr kumimoji="0" lang="en-US" sz="24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g</a:t>
            </a:r>
            <a:r>
              <a:rPr kumimoji="0" lang="en-US" sz="240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S</a:t>
            </a:r>
            <a:r>
              <a:rPr kumimoji="0" lang="en-US" sz="2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)</a:t>
            </a:r>
          </a:p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Photonuclear</a:t>
            </a:r>
            <a:r>
              <a:rPr kumimoji="0" lang="en-US" sz="2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 reactions and experimental observables</a:t>
            </a:r>
          </a:p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en-US" sz="2400" dirty="0">
                <a:solidFill>
                  <a:srgbClr val="000000"/>
                </a:solidFill>
                <a:latin typeface="Symbol" panose="05050102010706020507" pitchFamily="18" charset="2"/>
                <a:ea typeface="Helvetica Neue Light" panose="02000403000000020004" pitchFamily="2" charset="0"/>
                <a:cs typeface="Arial" panose="020B0604020202020204" pitchFamily="34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-ray detection arrays at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HI</a:t>
            </a:r>
            <a:r>
              <a:rPr lang="en-US" sz="2400" dirty="0" err="1">
                <a:solidFill>
                  <a:srgbClr val="000000"/>
                </a:solidFill>
                <a:latin typeface="Symbol" panose="05050102010706020507" pitchFamily="18" charset="2"/>
                <a:ea typeface="Helvetica Neue Light" panose="02000403000000020004" pitchFamily="2" charset="0"/>
                <a:cs typeface="Arial" panose="020B0604020202020204" pitchFamily="34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/TUNL</a:t>
            </a:r>
          </a:p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Examples of structure investigations with resonant photon scattering &amp; Potential Impact and Complementarity with ATLAS &amp; FRIB Science</a:t>
            </a:r>
          </a:p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/>
            </a:pPr>
            <a:endParaRPr kumimoji="0" lang="en-US" sz="24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E65CB-C107-7886-E381-FEA1168DE960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38721172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D5CD-C070-AC03-9423-3639202A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Resonance Fluorescence in </a:t>
            </a:r>
            <a:r>
              <a:rPr lang="en-US" baseline="30000" dirty="0"/>
              <a:t>74</a:t>
            </a:r>
            <a:r>
              <a:rPr lang="en-US" dirty="0"/>
              <a:t>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C9F11-2768-6DF9-AF5E-0CF767948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3" y="448733"/>
            <a:ext cx="5960533" cy="5960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7C4B2B-4481-0D99-337B-7408EE1B0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04" y="1439413"/>
            <a:ext cx="6015615" cy="4010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F1CEE3-D925-92AF-6307-C8F4B3E2F3F8}"/>
              </a:ext>
            </a:extLst>
          </p:cNvPr>
          <p:cNvSpPr txBox="1"/>
          <p:nvPr/>
        </p:nvSpPr>
        <p:spPr>
          <a:xfrm>
            <a:off x="5455577" y="505045"/>
            <a:ext cx="68323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Compare the elastic scattering cross section of discrete </a:t>
            </a:r>
            <a:r>
              <a:rPr lang="en-US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1</a:t>
            </a:r>
            <a:r>
              <a:rPr lang="en-US" b="1" baseline="30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+</a:t>
            </a:r>
            <a:r>
              <a:rPr lang="en-US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states </a:t>
            </a: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to predictions of the shell model.</a:t>
            </a:r>
            <a:endParaRPr lang="en-US" sz="2000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BEF9A-F389-0E5A-E436-12C66C125135}"/>
              </a:ext>
            </a:extLst>
          </p:cNvPr>
          <p:cNvSpPr txBox="1"/>
          <p:nvPr/>
        </p:nvSpPr>
        <p:spPr>
          <a:xfrm>
            <a:off x="8368244" y="5891749"/>
            <a:ext cx="461660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S. R. Johnson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, UNC Ph.D. Thesis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9A4E3-D9CA-3FE4-4B79-0045DCF5A3D2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1384042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D5CD-C070-AC03-9423-3639202A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Resonance Fluorescence in </a:t>
            </a:r>
            <a:r>
              <a:rPr lang="en-US" baseline="30000" dirty="0"/>
              <a:t>74</a:t>
            </a:r>
            <a:r>
              <a:rPr lang="en-US" dirty="0"/>
              <a:t>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41F43-1B31-C333-4116-BEA03A84F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290758"/>
            <a:ext cx="6276484" cy="627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C307B0-14CA-F639-1CB4-F2228E173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95" y="1481198"/>
            <a:ext cx="5802065" cy="3868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84C2AF-4636-9ADD-B355-B1DC2896A495}"/>
              </a:ext>
            </a:extLst>
          </p:cNvPr>
          <p:cNvSpPr txBox="1"/>
          <p:nvPr/>
        </p:nvSpPr>
        <p:spPr>
          <a:xfrm>
            <a:off x="5845997" y="538857"/>
            <a:ext cx="56096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Compare distribution in energy of discrete </a:t>
            </a:r>
            <a:r>
              <a:rPr lang="en-US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1</a:t>
            </a:r>
            <a:r>
              <a:rPr lang="en-US" b="1" baseline="30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-</a:t>
            </a:r>
            <a:r>
              <a:rPr lang="en-US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states</a:t>
            </a: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to predictions in the shell-model picture.</a:t>
            </a:r>
            <a:endParaRPr lang="en-US" sz="2000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D0AC5-F985-F5EF-44D4-8E639ACE2087}"/>
              </a:ext>
            </a:extLst>
          </p:cNvPr>
          <p:cNvSpPr txBox="1"/>
          <p:nvPr/>
        </p:nvSpPr>
        <p:spPr>
          <a:xfrm>
            <a:off x="8368244" y="5891749"/>
            <a:ext cx="461660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S. R. Johnson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, UNC Ph.D. Thesis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D02DDA-EB3E-3677-F224-F104D47683AA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18848137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10F1-258C-6403-236C-7BCC20FE4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Isovector</a:t>
            </a:r>
            <a:r>
              <a:rPr lang="en-US" dirty="0"/>
              <a:t> Giant Dipole Resonance (IVGDR)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D579F7B-B8BB-624B-A3F0-500EE7F744D3}"/>
              </a:ext>
            </a:extLst>
          </p:cNvPr>
          <p:cNvSpPr txBox="1">
            <a:spLocks/>
          </p:cNvSpPr>
          <p:nvPr/>
        </p:nvSpPr>
        <p:spPr>
          <a:xfrm>
            <a:off x="0" y="588578"/>
            <a:ext cx="8783998" cy="3359957"/>
          </a:xfrm>
          <a:prstGeom prst="rect">
            <a:avLst/>
          </a:prstGeom>
        </p:spPr>
        <p:txBody>
          <a:bodyPr/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IVGDR splits in two humps in deformed nuclei: K=0 and K=1</a:t>
            </a:r>
          </a:p>
          <a:p>
            <a:pPr marL="285750" indent="-28575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IVGDR decays to ~1% internally by E1 </a:t>
            </a:r>
            <a:r>
              <a:rPr lang="en-US" sz="1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-decay</a:t>
            </a:r>
          </a:p>
          <a:p>
            <a:pPr marL="285750" indent="-28575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Internal decay to 0</a:t>
            </a:r>
            <a:r>
              <a:rPr lang="en-US" sz="1800" baseline="30000" dirty="0">
                <a:solidFill>
                  <a:srgbClr val="000000"/>
                </a:solidFill>
                <a:latin typeface="Arial"/>
              </a:rPr>
              <a:t>+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and 2</a:t>
            </a:r>
            <a:r>
              <a:rPr lang="en-US" sz="1800" baseline="30000" dirty="0">
                <a:solidFill>
                  <a:srgbClr val="000000"/>
                </a:solidFill>
                <a:latin typeface="Arial"/>
              </a:rPr>
              <a:t>+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states of K=0 ground-state band </a:t>
            </a:r>
          </a:p>
          <a:p>
            <a:pPr marL="285750" indent="-28575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Branching ratio of these decays predicted by </a:t>
            </a:r>
            <a:r>
              <a:rPr lang="en-US" sz="1800" dirty="0" err="1">
                <a:solidFill>
                  <a:srgbClr val="000000"/>
                </a:solidFill>
                <a:latin typeface="Arial"/>
              </a:rPr>
              <a:t>Alaga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rule</a:t>
            </a:r>
          </a:p>
          <a:p>
            <a:pPr marL="285750" indent="-28575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K-assignments to GDR never tested experimentally</a:t>
            </a:r>
          </a:p>
          <a:p>
            <a:pPr marL="285750" indent="-28575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Idea: Excite „slices“ of GDR with monochromatic and polarized </a:t>
            </a:r>
            <a:r>
              <a:rPr lang="en-US" sz="1800" dirty="0" err="1">
                <a:solidFill>
                  <a:srgbClr val="000000"/>
                </a:solidFill>
                <a:latin typeface="Arial"/>
              </a:rPr>
              <a:t>HI</a:t>
            </a:r>
            <a:r>
              <a:rPr lang="en-US" sz="18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en-US" sz="1800" dirty="0" err="1">
                <a:solidFill>
                  <a:srgbClr val="000000"/>
                </a:solidFill>
                <a:latin typeface="Arial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beam</a:t>
            </a:r>
          </a:p>
          <a:p>
            <a:pPr marL="285750" indent="-285750" defTabSz="9144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Measure branching ratio through azimuthal angular distribution</a:t>
            </a:r>
          </a:p>
          <a:p>
            <a:pPr defTabSz="914400"/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" name="Gruppieren 2">
            <a:extLst>
              <a:ext uri="{FF2B5EF4-FFF2-40B4-BE49-F238E27FC236}">
                <a16:creationId xmlns:a16="http://schemas.microsoft.com/office/drawing/2014/main" id="{673FE790-E2DA-AA53-B10C-95D2E72C6C83}"/>
              </a:ext>
            </a:extLst>
          </p:cNvPr>
          <p:cNvGrpSpPr/>
          <p:nvPr/>
        </p:nvGrpSpPr>
        <p:grpSpPr>
          <a:xfrm>
            <a:off x="0" y="3520440"/>
            <a:ext cx="2468880" cy="2232847"/>
            <a:chOff x="127124" y="3436384"/>
            <a:chExt cx="1754865" cy="1516239"/>
          </a:xfrm>
        </p:grpSpPr>
        <p:pic>
          <p:nvPicPr>
            <p:cNvPr id="6" name="Grafik 20">
              <a:extLst>
                <a:ext uri="{FF2B5EF4-FFF2-40B4-BE49-F238E27FC236}">
                  <a16:creationId xmlns:a16="http://schemas.microsoft.com/office/drawing/2014/main" id="{8E073F7E-440B-E525-EEBC-3B0346F86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909" y="3436384"/>
              <a:ext cx="831273" cy="1037816"/>
            </a:xfrm>
            <a:prstGeom prst="rect">
              <a:avLst/>
            </a:prstGeom>
          </p:spPr>
        </p:pic>
        <p:sp>
          <p:nvSpPr>
            <p:cNvPr id="7" name="Rechteck 25">
              <a:extLst>
                <a:ext uri="{FF2B5EF4-FFF2-40B4-BE49-F238E27FC236}">
                  <a16:creationId xmlns:a16="http://schemas.microsoft.com/office/drawing/2014/main" id="{DCC61DB9-37CF-A31F-704F-7E963B92E115}"/>
                </a:ext>
              </a:extLst>
            </p:cNvPr>
            <p:cNvSpPr/>
            <p:nvPr/>
          </p:nvSpPr>
          <p:spPr>
            <a:xfrm>
              <a:off x="127124" y="4660025"/>
              <a:ext cx="1754865" cy="292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/>
                <a:t>J. </a:t>
              </a:r>
              <a:r>
                <a:rPr lang="en-US" sz="1100" dirty="0" err="1"/>
                <a:t>Speth</a:t>
              </a:r>
              <a:r>
                <a:rPr lang="en-US" sz="1100" dirty="0"/>
                <a:t> and A. van der </a:t>
              </a:r>
              <a:r>
                <a:rPr lang="en-US" sz="1100" dirty="0" err="1"/>
                <a:t>Woude</a:t>
              </a:r>
              <a:r>
                <a:rPr lang="en-US" sz="1100" dirty="0"/>
                <a:t>, Rep. Prog. Phys. </a:t>
              </a:r>
              <a:r>
                <a:rPr lang="en-US" sz="1100" b="1" dirty="0"/>
                <a:t>44</a:t>
              </a:r>
              <a:r>
                <a:rPr lang="en-US" sz="1100" dirty="0"/>
                <a:t>, 719 (1981)</a:t>
              </a:r>
            </a:p>
          </p:txBody>
        </p:sp>
      </p:grpSp>
      <p:pic>
        <p:nvPicPr>
          <p:cNvPr id="8" name="Grafik 5">
            <a:extLst>
              <a:ext uri="{FF2B5EF4-FFF2-40B4-BE49-F238E27FC236}">
                <a16:creationId xmlns:a16="http://schemas.microsoft.com/office/drawing/2014/main" id="{39ABB3FD-367C-6824-CF93-4B154C00E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" b="-1"/>
          <a:stretch/>
        </p:blipFill>
        <p:spPr>
          <a:xfrm>
            <a:off x="8481733" y="811841"/>
            <a:ext cx="3388389" cy="4726003"/>
          </a:xfrm>
          <a:prstGeom prst="rect">
            <a:avLst/>
          </a:prstGeom>
        </p:spPr>
      </p:pic>
      <p:sp>
        <p:nvSpPr>
          <p:cNvPr id="9" name="Rechteck 19">
            <a:extLst>
              <a:ext uri="{FF2B5EF4-FFF2-40B4-BE49-F238E27FC236}">
                <a16:creationId xmlns:a16="http://schemas.microsoft.com/office/drawing/2014/main" id="{9CB65E2E-1C46-3251-64F9-E94251EFE789}"/>
              </a:ext>
            </a:extLst>
          </p:cNvPr>
          <p:cNvSpPr/>
          <p:nvPr/>
        </p:nvSpPr>
        <p:spPr>
          <a:xfrm>
            <a:off x="9477971" y="899642"/>
            <a:ext cx="4619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C1C26"/>
                </a:solidFill>
              </a:rPr>
              <a:t>K=0</a:t>
            </a:r>
          </a:p>
        </p:txBody>
      </p:sp>
      <p:sp>
        <p:nvSpPr>
          <p:cNvPr id="10" name="Rechteck 16">
            <a:extLst>
              <a:ext uri="{FF2B5EF4-FFF2-40B4-BE49-F238E27FC236}">
                <a16:creationId xmlns:a16="http://schemas.microsoft.com/office/drawing/2014/main" id="{4EA76EA5-8CE3-77A3-2319-9A6193D243AD}"/>
              </a:ext>
            </a:extLst>
          </p:cNvPr>
          <p:cNvSpPr/>
          <p:nvPr/>
        </p:nvSpPr>
        <p:spPr>
          <a:xfrm>
            <a:off x="10971302" y="1026600"/>
            <a:ext cx="4619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C1C26"/>
                </a:solidFill>
              </a:rPr>
              <a:t>K=1</a:t>
            </a:r>
          </a:p>
        </p:txBody>
      </p:sp>
      <p:sp>
        <p:nvSpPr>
          <p:cNvPr id="11" name="Textfeld 3">
            <a:extLst>
              <a:ext uri="{FF2B5EF4-FFF2-40B4-BE49-F238E27FC236}">
                <a16:creationId xmlns:a16="http://schemas.microsoft.com/office/drawing/2014/main" id="{B60073B0-1229-2869-BDE2-2399B15233CF}"/>
              </a:ext>
            </a:extLst>
          </p:cNvPr>
          <p:cNvSpPr txBox="1"/>
          <p:nvPr/>
        </p:nvSpPr>
        <p:spPr>
          <a:xfrm>
            <a:off x="8783998" y="5761107"/>
            <a:ext cx="317202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" dirty="0"/>
              <a:t>B. L. Berman and S. C. Fultz, Rev. Mod. Phys. </a:t>
            </a:r>
            <a:r>
              <a:rPr lang="en-US" sz="850" b="1" dirty="0"/>
              <a:t>47</a:t>
            </a:r>
            <a:r>
              <a:rPr lang="en-US" sz="850" dirty="0"/>
              <a:t>, 713 (1975)</a:t>
            </a:r>
          </a:p>
        </p:txBody>
      </p:sp>
      <p:sp>
        <p:nvSpPr>
          <p:cNvPr id="12" name="Rechteck 19">
            <a:extLst>
              <a:ext uri="{FF2B5EF4-FFF2-40B4-BE49-F238E27FC236}">
                <a16:creationId xmlns:a16="http://schemas.microsoft.com/office/drawing/2014/main" id="{46B66087-B0EC-080A-0CB6-1A739D734352}"/>
              </a:ext>
            </a:extLst>
          </p:cNvPr>
          <p:cNvSpPr/>
          <p:nvPr/>
        </p:nvSpPr>
        <p:spPr>
          <a:xfrm>
            <a:off x="1135595" y="3475202"/>
            <a:ext cx="4619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C1C26"/>
                </a:solidFill>
              </a:rPr>
              <a:t>K=0</a:t>
            </a:r>
          </a:p>
        </p:txBody>
      </p:sp>
      <p:sp>
        <p:nvSpPr>
          <p:cNvPr id="13" name="Rechteck 16">
            <a:extLst>
              <a:ext uri="{FF2B5EF4-FFF2-40B4-BE49-F238E27FC236}">
                <a16:creationId xmlns:a16="http://schemas.microsoft.com/office/drawing/2014/main" id="{DA8B6C98-6C5A-DE7E-C5D6-D7BD7CA37647}"/>
              </a:ext>
            </a:extLst>
          </p:cNvPr>
          <p:cNvSpPr/>
          <p:nvPr/>
        </p:nvSpPr>
        <p:spPr>
          <a:xfrm>
            <a:off x="1513358" y="4223952"/>
            <a:ext cx="4619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C1C26"/>
                </a:solidFill>
              </a:rPr>
              <a:t>K=1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8">
                <a:extLst>
                  <a:ext uri="{FF2B5EF4-FFF2-40B4-BE49-F238E27FC236}">
                    <a16:creationId xmlns:a16="http://schemas.microsoft.com/office/drawing/2014/main" id="{01B27A21-6F28-4D5D-C7CC-71D7DA280684}"/>
                  </a:ext>
                </a:extLst>
              </p:cNvPr>
              <p:cNvSpPr txBox="1"/>
              <p:nvPr/>
            </p:nvSpPr>
            <p:spPr>
              <a:xfrm>
                <a:off x="2636544" y="3960290"/>
                <a:ext cx="5351653" cy="1147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600" dirty="0"/>
                  <a:t>Alaga rule</a:t>
                </a:r>
                <a:br>
                  <a:rPr lang="de-DE" sz="160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1;</m:t>
                              </m:r>
                              <m:sSubSup>
                                <m:sSub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GDR</m:t>
                                  </m:r>
                                </m:sub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de-DE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1;</m:t>
                              </m:r>
                              <m:sSubSup>
                                <m:sSub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GDR</m:t>
                                  </m:r>
                                </m:sub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de-DE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de-DE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de-DE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de-DE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sSubSup>
                                                <m:sSubSupPr>
                                                  <m:ctrlPr>
                                                    <a:rPr lang="de-DE" sz="16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de-DE" sz="16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sz="16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de-DE" sz="16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</m:sup>
                                              </m:sSubSup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de-DE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6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sz="160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x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de-DE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for</m:t>
                          </m:r>
                          <m:r>
                            <a:rPr lang="de-DE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GDR</m:t>
                          </m:r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≈1</m:t>
                          </m:r>
                        </m:lim>
                      </m:limLow>
                      <m:r>
                        <a:rPr lang="de-DE" sz="1600" b="1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1"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b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  <m:sub>
                                  <m:r>
                                    <a:rPr lang="de-DE" sz="1600" b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de-DE" sz="1600" b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1"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b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b>
                                  <m:r>
                                    <a:rPr lang="de-DE" sz="1600" b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de-DE" sz="1600" b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de-DE" sz="1600" b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DE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1600" b="1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sz="1600" b="1">
                                  <a:latin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m:rPr>
                                  <m:nor/>
                                </m:rPr>
                                <a:rPr lang="de-DE" sz="1600" b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sz="1600" b="1">
                                  <a:latin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m:rPr>
                                  <m:nor/>
                                </m:rPr>
                                <a:rPr lang="de-DE" sz="1600" b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16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4" name="Textfeld 18">
                <a:extLst>
                  <a:ext uri="{FF2B5EF4-FFF2-40B4-BE49-F238E27FC236}">
                    <a16:creationId xmlns:a16="http://schemas.microsoft.com/office/drawing/2014/main" id="{01B27A21-6F28-4D5D-C7CC-71D7DA280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544" y="3960290"/>
                <a:ext cx="5351653" cy="1147045"/>
              </a:xfrm>
              <a:prstGeom prst="rect">
                <a:avLst/>
              </a:prstGeom>
              <a:blipFill>
                <a:blip r:embed="rId4"/>
                <a:stretch>
                  <a:fillRect t="-1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20C92F6-8E26-985B-3766-37180B31C15E}"/>
              </a:ext>
            </a:extLst>
          </p:cNvPr>
          <p:cNvSpPr txBox="1"/>
          <p:nvPr/>
        </p:nvSpPr>
        <p:spPr>
          <a:xfrm>
            <a:off x="4167393" y="5753287"/>
            <a:ext cx="461660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J. </a:t>
            </a:r>
            <a:r>
              <a:rPr kumimoji="0" lang="en-US" sz="1600" b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Kleeman</a:t>
            </a: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, 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TU-Darmstadt, Thesis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FA00AC-844F-2A02-CED7-2330571881FE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34541099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10F1-258C-6403-236C-7BCC20FE4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Giant Dipole Resonance (IVGDR)</a:t>
            </a:r>
          </a:p>
        </p:txBody>
      </p:sp>
      <p:pic>
        <p:nvPicPr>
          <p:cNvPr id="16" name="Grafik 9">
            <a:extLst>
              <a:ext uri="{FF2B5EF4-FFF2-40B4-BE49-F238E27FC236}">
                <a16:creationId xmlns:a16="http://schemas.microsoft.com/office/drawing/2014/main" id="{DA073258-FEB7-B000-BD9C-705AA8D6C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111" y="1380744"/>
            <a:ext cx="11932436" cy="4892040"/>
          </a:xfrm>
          <a:prstGeom prst="rect">
            <a:avLst/>
          </a:prstGeom>
        </p:spPr>
      </p:pic>
      <p:pic>
        <p:nvPicPr>
          <p:cNvPr id="17" name="Grafik 1">
            <a:extLst>
              <a:ext uri="{FF2B5EF4-FFF2-40B4-BE49-F238E27FC236}">
                <a16:creationId xmlns:a16="http://schemas.microsoft.com/office/drawing/2014/main" id="{D4AF32B4-1AA4-93C7-387D-B42A2C254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9328" y="586135"/>
            <a:ext cx="1371600" cy="72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3">
                <a:extLst>
                  <a:ext uri="{FF2B5EF4-FFF2-40B4-BE49-F238E27FC236}">
                    <a16:creationId xmlns:a16="http://schemas.microsoft.com/office/drawing/2014/main" id="{A3493AC9-DB86-ABE2-D785-802201B53EFA}"/>
                  </a:ext>
                </a:extLst>
              </p:cNvPr>
              <p:cNvSpPr txBox="1"/>
              <p:nvPr/>
            </p:nvSpPr>
            <p:spPr>
              <a:xfrm>
                <a:off x="1313483" y="3920743"/>
                <a:ext cx="3024336" cy="1119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8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8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de-DE" sz="2800" b="1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2800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2800" b="1" i="1" dirty="0" smtClean="0">
                          <a:latin typeface="Cambria Math" panose="02040503050406030204" pitchFamily="18" charset="0"/>
                        </a:rPr>
                        <m:t>𝟎𝟗</m:t>
                      </m:r>
                      <m:r>
                        <a:rPr lang="de-DE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8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sz="28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/>
              </a:p>
            </p:txBody>
          </p:sp>
        </mc:Choice>
        <mc:Fallback xmlns="">
          <p:sp>
            <p:nvSpPr>
              <p:cNvPr id="18" name="Textfeld 13">
                <a:extLst>
                  <a:ext uri="{FF2B5EF4-FFF2-40B4-BE49-F238E27FC236}">
                    <a16:creationId xmlns:a16="http://schemas.microsoft.com/office/drawing/2014/main" id="{A3493AC9-DB86-ABE2-D785-802201B53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483" y="3920743"/>
                <a:ext cx="3024336" cy="11192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fik 10">
            <a:extLst>
              <a:ext uri="{FF2B5EF4-FFF2-40B4-BE49-F238E27FC236}">
                <a16:creationId xmlns:a16="http://schemas.microsoft.com/office/drawing/2014/main" id="{E18F875F-C7AF-E43E-B5A8-CB8215C26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3560" y="3552775"/>
            <a:ext cx="2088232" cy="2088232"/>
          </a:xfrm>
          <a:prstGeom prst="rect">
            <a:avLst/>
          </a:prstGeom>
        </p:spPr>
      </p:pic>
      <p:sp>
        <p:nvSpPr>
          <p:cNvPr id="20" name="Titel 2">
            <a:extLst>
              <a:ext uri="{FF2B5EF4-FFF2-40B4-BE49-F238E27FC236}">
                <a16:creationId xmlns:a16="http://schemas.microsoft.com/office/drawing/2014/main" id="{67B084A6-943F-8AFB-5040-623DC8DF068B}"/>
              </a:ext>
            </a:extLst>
          </p:cNvPr>
          <p:cNvSpPr txBox="1">
            <a:spLocks/>
          </p:cNvSpPr>
          <p:nvPr/>
        </p:nvSpPr>
        <p:spPr>
          <a:xfrm>
            <a:off x="-40024" y="659287"/>
            <a:ext cx="8571375" cy="62865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Century Gothic"/>
              </a:defRPr>
            </a:lvl1pPr>
            <a:lvl2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defTabSz="914400"/>
            <a:r>
              <a:rPr lang="en-US" baseline="30000" dirty="0">
                <a:solidFill>
                  <a:schemeClr val="tx1"/>
                </a:solidFill>
              </a:rPr>
              <a:t>140</a:t>
            </a:r>
            <a:r>
              <a:rPr lang="en-US" dirty="0">
                <a:solidFill>
                  <a:schemeClr val="tx1"/>
                </a:solidFill>
              </a:rPr>
              <a:t>Ce in 15.9 MeV linearly polarized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en-US" dirty="0">
                <a:solidFill>
                  <a:schemeClr val="tx1"/>
                </a:solidFill>
              </a:rPr>
              <a:t>-beam: test of technique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8420FC-434D-8B08-469F-38D9BCA58118}"/>
              </a:ext>
            </a:extLst>
          </p:cNvPr>
          <p:cNvSpPr txBox="1"/>
          <p:nvPr/>
        </p:nvSpPr>
        <p:spPr>
          <a:xfrm>
            <a:off x="8368244" y="6047197"/>
            <a:ext cx="461660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J. </a:t>
            </a:r>
            <a:r>
              <a:rPr kumimoji="0" lang="en-US" sz="1600" b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Kleeman</a:t>
            </a: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, 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TU-Darmstadt, Thesis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D94B6C-733D-15B3-006B-C14A911823D9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1203671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2">
            <a:extLst>
              <a:ext uri="{FF2B5EF4-FFF2-40B4-BE49-F238E27FC236}">
                <a16:creationId xmlns:a16="http://schemas.microsoft.com/office/drawing/2014/main" id="{E2803822-A243-443E-4181-622222D94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2490" y="1648690"/>
            <a:ext cx="10477469" cy="4419269"/>
          </a:xfrm>
          <a:prstGeom prst="rect">
            <a:avLst/>
          </a:prstGeom>
        </p:spPr>
      </p:pic>
      <p:pic>
        <p:nvPicPr>
          <p:cNvPr id="4" name="Grafik 15">
            <a:extLst>
              <a:ext uri="{FF2B5EF4-FFF2-40B4-BE49-F238E27FC236}">
                <a16:creationId xmlns:a16="http://schemas.microsoft.com/office/drawing/2014/main" id="{AA7F31FA-5B07-FA0C-5667-26A28D073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240" y="3488252"/>
            <a:ext cx="1296000" cy="1296000"/>
          </a:xfrm>
          <a:prstGeom prst="rect">
            <a:avLst/>
          </a:prstGeom>
        </p:spPr>
      </p:pic>
      <p:pic>
        <p:nvPicPr>
          <p:cNvPr id="5" name="Grafik 14">
            <a:extLst>
              <a:ext uri="{FF2B5EF4-FFF2-40B4-BE49-F238E27FC236}">
                <a16:creationId xmlns:a16="http://schemas.microsoft.com/office/drawing/2014/main" id="{476F9D4F-A529-0000-0931-1EDC86180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704" y="3497396"/>
            <a:ext cx="1296000" cy="129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16">
                <a:extLst>
                  <a:ext uri="{FF2B5EF4-FFF2-40B4-BE49-F238E27FC236}">
                    <a16:creationId xmlns:a16="http://schemas.microsoft.com/office/drawing/2014/main" id="{7A14AC02-4300-3D04-E5AE-2606C663F158}"/>
                  </a:ext>
                </a:extLst>
              </p:cNvPr>
              <p:cNvSpPr/>
              <p:nvPr/>
            </p:nvSpPr>
            <p:spPr>
              <a:xfrm>
                <a:off x="1520240" y="4442539"/>
                <a:ext cx="1330364" cy="277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de-DE" sz="1200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200" b="0" i="0" smtClean="0">
                              <a:latin typeface="Cambria Math" panose="02040503050406030204" pitchFamily="18" charset="0"/>
                            </a:rPr>
                            <m:t>GDR</m:t>
                          </m:r>
                        </m:sub>
                        <m:sup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de-DE" sz="1200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Rechteck 16">
                <a:extLst>
                  <a:ext uri="{FF2B5EF4-FFF2-40B4-BE49-F238E27FC236}">
                    <a16:creationId xmlns:a16="http://schemas.microsoft.com/office/drawing/2014/main" id="{7A14AC02-4300-3D04-E5AE-2606C663F1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240" y="4442539"/>
                <a:ext cx="1330364" cy="2777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17">
                <a:extLst>
                  <a:ext uri="{FF2B5EF4-FFF2-40B4-BE49-F238E27FC236}">
                    <a16:creationId xmlns:a16="http://schemas.microsoft.com/office/drawing/2014/main" id="{11F8E1CF-39B9-52C4-C5BE-31082CF69006}"/>
                  </a:ext>
                </a:extLst>
              </p:cNvPr>
              <p:cNvSpPr/>
              <p:nvPr/>
            </p:nvSpPr>
            <p:spPr>
              <a:xfrm>
                <a:off x="3180404" y="4436626"/>
                <a:ext cx="1330364" cy="277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de-DE" sz="1200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200" b="0" i="0" smtClean="0">
                              <a:latin typeface="Cambria Math" panose="02040503050406030204" pitchFamily="18" charset="0"/>
                            </a:rPr>
                            <m:t>GDR</m:t>
                          </m:r>
                        </m:sub>
                        <m:sup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de-DE" sz="1200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Rechteck 17">
                <a:extLst>
                  <a:ext uri="{FF2B5EF4-FFF2-40B4-BE49-F238E27FC236}">
                    <a16:creationId xmlns:a16="http://schemas.microsoft.com/office/drawing/2014/main" id="{11F8E1CF-39B9-52C4-C5BE-31082CF690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404" y="4436626"/>
                <a:ext cx="1330364" cy="2777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el 2">
            <a:extLst>
              <a:ext uri="{FF2B5EF4-FFF2-40B4-BE49-F238E27FC236}">
                <a16:creationId xmlns:a16="http://schemas.microsoft.com/office/drawing/2014/main" id="{498339BB-70EB-2767-EA54-0B39884B95AE}"/>
              </a:ext>
            </a:extLst>
          </p:cNvPr>
          <p:cNvSpPr txBox="1">
            <a:spLocks/>
          </p:cNvSpPr>
          <p:nvPr/>
        </p:nvSpPr>
        <p:spPr>
          <a:xfrm>
            <a:off x="516128" y="837160"/>
            <a:ext cx="7131050" cy="62865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Century Gothic"/>
              </a:defRPr>
            </a:lvl1pPr>
            <a:lvl2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defTabSz="914400"/>
            <a:r>
              <a:rPr lang="en-US" baseline="30000" dirty="0">
                <a:solidFill>
                  <a:schemeClr val="tx1"/>
                </a:solidFill>
              </a:rPr>
              <a:t>154</a:t>
            </a:r>
            <a:r>
              <a:rPr lang="en-US" dirty="0">
                <a:solidFill>
                  <a:schemeClr val="tx1"/>
                </a:solidFill>
              </a:rPr>
              <a:t>Sm in 12.4 MeV linearly polarized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en-US" dirty="0">
                <a:solidFill>
                  <a:schemeClr val="tx1"/>
                </a:solidFill>
              </a:rPr>
              <a:t>-beam</a:t>
            </a:r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id="{5945BD3F-AFD4-8998-144D-F0382E7733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611355" y="436118"/>
            <a:ext cx="2193549" cy="115770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F5A8BC-60C6-592B-1019-E755E03E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-8837"/>
            <a:ext cx="10464800" cy="597415"/>
          </a:xfrm>
        </p:spPr>
        <p:txBody>
          <a:bodyPr/>
          <a:lstStyle/>
          <a:p>
            <a:r>
              <a:rPr lang="en-US" dirty="0"/>
              <a:t>The Giant Dipole Resonance (IVGDR)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16C264-5C73-713A-FB01-A542C5E022AB}"/>
              </a:ext>
            </a:extLst>
          </p:cNvPr>
          <p:cNvSpPr txBox="1"/>
          <p:nvPr/>
        </p:nvSpPr>
        <p:spPr>
          <a:xfrm>
            <a:off x="8368244" y="5891749"/>
            <a:ext cx="461660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J. </a:t>
            </a:r>
            <a:r>
              <a:rPr kumimoji="0" lang="en-US" sz="1600" b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Kleeman</a:t>
            </a: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, 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TU-Darmstadt, Thesis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C666E-805C-C77F-5490-3647DCBC9D9B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1992838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2">
            <a:extLst>
              <a:ext uri="{FF2B5EF4-FFF2-40B4-BE49-F238E27FC236}">
                <a16:creationId xmlns:a16="http://schemas.microsoft.com/office/drawing/2014/main" id="{E2803822-A243-443E-4181-622222D94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2490" y="1648690"/>
            <a:ext cx="10477469" cy="4419269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498339BB-70EB-2767-EA54-0B39884B95AE}"/>
              </a:ext>
            </a:extLst>
          </p:cNvPr>
          <p:cNvSpPr txBox="1">
            <a:spLocks/>
          </p:cNvSpPr>
          <p:nvPr/>
        </p:nvSpPr>
        <p:spPr>
          <a:xfrm>
            <a:off x="516128" y="837160"/>
            <a:ext cx="7131050" cy="628650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Century Gothic"/>
              </a:defRPr>
            </a:lvl1pPr>
            <a:lvl2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defTabSz="914400"/>
            <a:r>
              <a:rPr lang="en-US" baseline="30000" dirty="0">
                <a:solidFill>
                  <a:schemeClr val="tx1"/>
                </a:solidFill>
              </a:rPr>
              <a:t>154</a:t>
            </a:r>
            <a:r>
              <a:rPr lang="en-US" dirty="0">
                <a:solidFill>
                  <a:schemeClr val="tx1"/>
                </a:solidFill>
              </a:rPr>
              <a:t>Sm in 12.4 MeV linearly polarized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en-US" dirty="0">
                <a:solidFill>
                  <a:schemeClr val="tx1"/>
                </a:solidFill>
              </a:rPr>
              <a:t>-beam</a:t>
            </a:r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id="{5945BD3F-AFD4-8998-144D-F0382E773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611355" y="436118"/>
            <a:ext cx="2193549" cy="115770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F5A8BC-60C6-592B-1019-E755E03E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-8837"/>
            <a:ext cx="10464800" cy="597415"/>
          </a:xfrm>
        </p:spPr>
        <p:txBody>
          <a:bodyPr/>
          <a:lstStyle/>
          <a:p>
            <a:r>
              <a:rPr lang="en-US" dirty="0"/>
              <a:t>The Giant Dipole Resonance (IVGDR)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3">
                <a:extLst>
                  <a:ext uri="{FF2B5EF4-FFF2-40B4-BE49-F238E27FC236}">
                    <a16:creationId xmlns:a16="http://schemas.microsoft.com/office/drawing/2014/main" id="{BF5001B3-844E-54B2-0CA3-A8FCF7DD2762}"/>
                  </a:ext>
                </a:extLst>
              </p:cNvPr>
              <p:cNvSpPr txBox="1"/>
              <p:nvPr/>
            </p:nvSpPr>
            <p:spPr>
              <a:xfrm>
                <a:off x="1797665" y="3783583"/>
                <a:ext cx="3024336" cy="1119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8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8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2800" b="1" i="1" dirty="0" smtClean="0">
                          <a:latin typeface="Cambria Math" panose="02040503050406030204" pitchFamily="18" charset="0"/>
                        </a:rPr>
                        <m:t>𝟎𝟓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800" b="1" i="1" dirty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/>
              </a:p>
            </p:txBody>
          </p:sp>
        </mc:Choice>
        <mc:Fallback xmlns="">
          <p:sp>
            <p:nvSpPr>
              <p:cNvPr id="2" name="Textfeld 3">
                <a:extLst>
                  <a:ext uri="{FF2B5EF4-FFF2-40B4-BE49-F238E27FC236}">
                    <a16:creationId xmlns:a16="http://schemas.microsoft.com/office/drawing/2014/main" id="{BF5001B3-844E-54B2-0CA3-A8FCF7DD2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665" y="3783583"/>
                <a:ext cx="3024336" cy="11192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4195EB7-F904-7626-9316-52B100DBACD4}"/>
              </a:ext>
            </a:extLst>
          </p:cNvPr>
          <p:cNvSpPr txBox="1"/>
          <p:nvPr/>
        </p:nvSpPr>
        <p:spPr>
          <a:xfrm>
            <a:off x="8368244" y="5891749"/>
            <a:ext cx="461660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J. </a:t>
            </a:r>
            <a:r>
              <a:rPr kumimoji="0" lang="en-US" sz="1600" b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Kleeman</a:t>
            </a: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, 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TU-Darmstadt, Thesis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9F861-FA0B-1246-C59D-1ED5F3C00A9F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3970849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DBC852D-8C15-22A7-0AEE-0579D014B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-8837"/>
            <a:ext cx="10464800" cy="597415"/>
          </a:xfrm>
        </p:spPr>
        <p:txBody>
          <a:bodyPr/>
          <a:lstStyle/>
          <a:p>
            <a:r>
              <a:rPr lang="en-US" dirty="0"/>
              <a:t>The Giant Dipole Resonance (IVGDR)</a:t>
            </a:r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457ECFB1-40EC-41AF-6AE8-50A88365E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862" y="1453896"/>
            <a:ext cx="10761423" cy="4411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8">
                <a:extLst>
                  <a:ext uri="{FF2B5EF4-FFF2-40B4-BE49-F238E27FC236}">
                    <a16:creationId xmlns:a16="http://schemas.microsoft.com/office/drawing/2014/main" id="{BE17BD40-D7F4-2D62-CD41-4C94579E099F}"/>
                  </a:ext>
                </a:extLst>
              </p:cNvPr>
              <p:cNvSpPr txBox="1"/>
              <p:nvPr/>
            </p:nvSpPr>
            <p:spPr>
              <a:xfrm>
                <a:off x="1353021" y="3283742"/>
                <a:ext cx="2952329" cy="7522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𝟎𝟐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1" i="1" dirty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i="1" dirty="0"/>
              </a:p>
            </p:txBody>
          </p:sp>
        </mc:Choice>
        <mc:Fallback xmlns="">
          <p:sp>
            <p:nvSpPr>
              <p:cNvPr id="7" name="Textfeld 8">
                <a:extLst>
                  <a:ext uri="{FF2B5EF4-FFF2-40B4-BE49-F238E27FC236}">
                    <a16:creationId xmlns:a16="http://schemas.microsoft.com/office/drawing/2014/main" id="{BE17BD40-D7F4-2D62-CD41-4C94579E0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21" y="3283742"/>
                <a:ext cx="2952329" cy="7522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05A3D21-8915-FFFE-3786-07474DD2F011}"/>
                  </a:ext>
                </a:extLst>
              </p:cNvPr>
              <p:cNvSpPr txBox="1"/>
              <p:nvPr/>
            </p:nvSpPr>
            <p:spPr>
              <a:xfrm>
                <a:off x="3185384" y="2289349"/>
                <a:ext cx="2808313" cy="678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6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6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600" b="1" i="1" dirty="0" smtClean="0">
                          <a:latin typeface="Cambria Math" panose="02040503050406030204" pitchFamily="18" charset="0"/>
                        </a:rPr>
                        <m:t>𝟎𝟓</m:t>
                      </m:r>
                      <m:r>
                        <a:rPr lang="en-US" sz="1600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600" b="1" i="1" dirty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b="1" i="1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05A3D21-8915-FFFE-3786-07474DD2F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384" y="2289349"/>
                <a:ext cx="2808313" cy="6789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5">
                <a:extLst>
                  <a:ext uri="{FF2B5EF4-FFF2-40B4-BE49-F238E27FC236}">
                    <a16:creationId xmlns:a16="http://schemas.microsoft.com/office/drawing/2014/main" id="{F6539CCD-5275-73D0-3168-175F39A89651}"/>
                  </a:ext>
                </a:extLst>
              </p:cNvPr>
              <p:cNvSpPr txBox="1"/>
              <p:nvPr/>
            </p:nvSpPr>
            <p:spPr>
              <a:xfrm>
                <a:off x="5097636" y="3586940"/>
                <a:ext cx="1540907" cy="678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6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6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600" b="1" i="1" dirty="0" smtClean="0">
                          <a:latin typeface="Cambria Math" panose="02040503050406030204" pitchFamily="18" charset="0"/>
                        </a:rPr>
                        <m:t>𝟗𝟎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600" b="1" i="1" dirty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b="1" i="1" dirty="0"/>
              </a:p>
            </p:txBody>
          </p:sp>
        </mc:Choice>
        <mc:Fallback xmlns="">
          <p:sp>
            <p:nvSpPr>
              <p:cNvPr id="9" name="Textfeld 5">
                <a:extLst>
                  <a:ext uri="{FF2B5EF4-FFF2-40B4-BE49-F238E27FC236}">
                    <a16:creationId xmlns:a16="http://schemas.microsoft.com/office/drawing/2014/main" id="{F6539CCD-5275-73D0-3168-175F39A89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636" y="3586940"/>
                <a:ext cx="1540907" cy="6789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6">
                <a:extLst>
                  <a:ext uri="{FF2B5EF4-FFF2-40B4-BE49-F238E27FC236}">
                    <a16:creationId xmlns:a16="http://schemas.microsoft.com/office/drawing/2014/main" id="{F3A1A3E2-4645-FCBB-2D57-C74394FE8304}"/>
                  </a:ext>
                </a:extLst>
              </p:cNvPr>
              <p:cNvSpPr txBox="1"/>
              <p:nvPr/>
            </p:nvSpPr>
            <p:spPr>
              <a:xfrm>
                <a:off x="5942906" y="2147567"/>
                <a:ext cx="2808313" cy="678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6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6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600" b="1" i="1" dirty="0" smtClean="0">
                          <a:latin typeface="Cambria Math" panose="02040503050406030204" pitchFamily="18" charset="0"/>
                        </a:rPr>
                        <m:t>𝟐𝟔𝟕</m:t>
                      </m:r>
                      <m:r>
                        <a:rPr lang="en-US" sz="1600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de-DE" sz="1600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b="1" i="1" dirty="0"/>
              </a:p>
            </p:txBody>
          </p:sp>
        </mc:Choice>
        <mc:Fallback xmlns="">
          <p:sp>
            <p:nvSpPr>
              <p:cNvPr id="10" name="Textfeld 6">
                <a:extLst>
                  <a:ext uri="{FF2B5EF4-FFF2-40B4-BE49-F238E27FC236}">
                    <a16:creationId xmlns:a16="http://schemas.microsoft.com/office/drawing/2014/main" id="{F3A1A3E2-4645-FCBB-2D57-C74394FE8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906" y="2147567"/>
                <a:ext cx="2808313" cy="6789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9">
                <a:extLst>
                  <a:ext uri="{FF2B5EF4-FFF2-40B4-BE49-F238E27FC236}">
                    <a16:creationId xmlns:a16="http://schemas.microsoft.com/office/drawing/2014/main" id="{62C72445-83DE-458A-6972-F7AC6C756B72}"/>
                  </a:ext>
                </a:extLst>
              </p:cNvPr>
              <p:cNvSpPr txBox="1"/>
              <p:nvPr/>
            </p:nvSpPr>
            <p:spPr>
              <a:xfrm>
                <a:off x="8023022" y="2841238"/>
                <a:ext cx="3030016" cy="678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6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6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600" b="1" i="1" dirty="0" smtClean="0">
                          <a:latin typeface="Cambria Math" panose="02040503050406030204" pitchFamily="18" charset="0"/>
                        </a:rPr>
                        <m:t>𝟏𝟏𝟏</m:t>
                      </m:r>
                      <m:r>
                        <a:rPr lang="en-US" sz="1600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600" b="1" i="1" dirty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b="1" i="1" dirty="0"/>
              </a:p>
            </p:txBody>
          </p:sp>
        </mc:Choice>
        <mc:Fallback xmlns="">
          <p:sp>
            <p:nvSpPr>
              <p:cNvPr id="11" name="Textfeld 9">
                <a:extLst>
                  <a:ext uri="{FF2B5EF4-FFF2-40B4-BE49-F238E27FC236}">
                    <a16:creationId xmlns:a16="http://schemas.microsoft.com/office/drawing/2014/main" id="{62C72445-83DE-458A-6972-F7AC6C756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3022" y="2841238"/>
                <a:ext cx="3030016" cy="67890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1CAC1E1-36C8-FD68-7DFA-185BF15C1537}"/>
              </a:ext>
            </a:extLst>
          </p:cNvPr>
          <p:cNvSpPr txBox="1"/>
          <p:nvPr/>
        </p:nvSpPr>
        <p:spPr>
          <a:xfrm>
            <a:off x="347472" y="765627"/>
            <a:ext cx="610819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Measurement points in the IVGDR of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154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CFE55E-285D-4A11-3481-3F5A6E24B967}"/>
              </a:ext>
            </a:extLst>
          </p:cNvPr>
          <p:cNvSpPr txBox="1"/>
          <p:nvPr/>
        </p:nvSpPr>
        <p:spPr>
          <a:xfrm>
            <a:off x="8368244" y="5891749"/>
            <a:ext cx="461660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J. </a:t>
            </a:r>
            <a:r>
              <a:rPr kumimoji="0" lang="en-US" sz="1600" b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Kleeman</a:t>
            </a:r>
            <a:r>
              <a:rPr kumimoji="0" lang="en-US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, </a:t>
            </a:r>
            <a:r>
              <a:rPr kumimoji="0" lang="en-US" sz="16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sym typeface="Helvetica"/>
              </a:rPr>
              <a:t>TU-Darmstadt, Thesis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60FAF9-8E84-EB2B-48CA-4446E5BCF805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1538182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612" y="1232899"/>
            <a:ext cx="11322121" cy="397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 modern,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multi-detector 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cs typeface="Arial" panose="020B0604020202020204" pitchFamily="34" charset="0"/>
                <a:sym typeface="Helvetica"/>
              </a:rPr>
              <a:t>g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-ray array has been developed for photo-nuclear reaction studies at </a:t>
            </a:r>
            <a:r>
              <a:rPr kumimoji="0" lang="en-US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HI</a:t>
            </a:r>
            <a:r>
              <a:rPr kumimoji="0" lang="en-US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cs typeface="Arial" panose="020B0604020202020204" pitchFamily="34" charset="0"/>
                <a:sym typeface="Helvetica"/>
              </a:rPr>
              <a:t>g</a:t>
            </a:r>
            <a:r>
              <a:rPr kumimoji="0" lang="en-US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S</a:t>
            </a:r>
            <a:endParaRPr kumimoji="0" lang="en-US" sz="18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multi-faceted program has been initiated exploiting the capabilities of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en-US" dirty="0" err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mono-energetic polarized photon beams of high intensity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now this facility is unique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current research program addresses issues in nuclear structure, nuclear astrophysics, 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reaction dynamics and low-energy QCD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Discussed examples in nuclear structure 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- the hunt in stable nuclei for new excitations seen in n-rich nuclei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- tests of calculations at low spin but high(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excitation energy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- study of dipole response up to the particle emission threshold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AC9CB-06A4-9532-73EE-7E91A3425B0F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3788272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10F1-258C-6403-236C-7BCC20FE4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10E6E2-2E28-0758-E324-441C9BD3C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" y="570745"/>
            <a:ext cx="12192000" cy="57165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AB0CDF-87F5-1744-C5E7-91C7CB434204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  <p:sp>
        <p:nvSpPr>
          <p:cNvPr id="3" name="Titel 5 1">
            <a:extLst>
              <a:ext uri="{FF2B5EF4-FFF2-40B4-BE49-F238E27FC236}">
                <a16:creationId xmlns:a16="http://schemas.microsoft.com/office/drawing/2014/main" id="{52543E4E-C72D-0A97-1565-88713E99FD28}"/>
              </a:ext>
            </a:extLst>
          </p:cNvPr>
          <p:cNvSpPr txBox="1">
            <a:spLocks/>
          </p:cNvSpPr>
          <p:nvPr/>
        </p:nvSpPr>
        <p:spPr bwMode="auto">
          <a:xfrm>
            <a:off x="1973256" y="1777199"/>
            <a:ext cx="8286312" cy="20267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n-lt"/>
                <a:ea typeface="+mj-ea"/>
                <a:cs typeface="Tahom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>
              <a:buAutoNum type="alphaUcPeriod"/>
            </a:pPr>
            <a:r>
              <a:rPr lang="en-US" sz="1800" dirty="0">
                <a:solidFill>
                  <a:schemeClr val="tx1"/>
                </a:solidFill>
                <a:ea typeface="Helvetica Neue Light" panose="02000403000000020004" pitchFamily="2" charset="0"/>
              </a:rPr>
              <a:t>D. </a:t>
            </a:r>
            <a:r>
              <a:rPr lang="en-US" sz="180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Ayangeakaa</a:t>
            </a:r>
            <a:r>
              <a:rPr lang="en-US" sz="1800" dirty="0">
                <a:solidFill>
                  <a:schemeClr val="tx1"/>
                </a:solidFill>
                <a:ea typeface="Helvetica Neue Light" panose="02000403000000020004" pitchFamily="2" charset="0"/>
              </a:rPr>
              <a:t>, U. </a:t>
            </a:r>
            <a:r>
              <a:rPr lang="en-US" sz="180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Friman</a:t>
            </a:r>
            <a:r>
              <a:rPr lang="en-US" sz="1800" dirty="0">
                <a:solidFill>
                  <a:schemeClr val="tx1"/>
                </a:solidFill>
                <a:ea typeface="Helvetica Neue Light" panose="02000403000000020004" pitchFamily="2" charset="0"/>
              </a:rPr>
              <a:t>-Gayer, S.R. Johnson, X. James, S.W. Finch,    </a:t>
            </a:r>
          </a:p>
          <a:p>
            <a:pPr algn="just"/>
            <a:r>
              <a:rPr lang="en-US" sz="1800" dirty="0">
                <a:solidFill>
                  <a:schemeClr val="tx1"/>
                </a:solidFill>
                <a:ea typeface="Helvetica Neue Light" panose="02000403000000020004" pitchFamily="2" charset="0"/>
              </a:rPr>
              <a:t>M. </a:t>
            </a:r>
            <a:r>
              <a:rPr lang="en-US" sz="180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Fulghieri</a:t>
            </a:r>
            <a:r>
              <a:rPr lang="en-US" sz="1800" dirty="0">
                <a:solidFill>
                  <a:schemeClr val="tx1"/>
                </a:solidFill>
                <a:ea typeface="Helvetica Neue Light" panose="02000403000000020004" pitchFamily="2" charset="0"/>
              </a:rPr>
              <a:t>, D. Gribble, T. </a:t>
            </a:r>
            <a:r>
              <a:rPr lang="en-US" sz="180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Kowalweski</a:t>
            </a:r>
            <a:r>
              <a:rPr lang="en-US" sz="1800" dirty="0">
                <a:solidFill>
                  <a:schemeClr val="tx1"/>
                </a:solidFill>
                <a:ea typeface="Helvetica Neue Light" panose="02000403000000020004" pitchFamily="2" charset="0"/>
              </a:rPr>
              <a:t>, A. </a:t>
            </a:r>
            <a:r>
              <a:rPr lang="en-US" sz="180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Saracino</a:t>
            </a:r>
            <a:r>
              <a:rPr lang="en-US" sz="1800" dirty="0">
                <a:solidFill>
                  <a:schemeClr val="tx1"/>
                </a:solidFill>
                <a:ea typeface="Helvetica Neue Light" panose="02000403000000020004" pitchFamily="2" charset="0"/>
              </a:rPr>
              <a:t>, N. </a:t>
            </a:r>
            <a:r>
              <a:rPr lang="en-US" sz="180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Sensharma</a:t>
            </a:r>
            <a:r>
              <a:rPr lang="en-US" sz="1800" dirty="0">
                <a:solidFill>
                  <a:schemeClr val="tx1"/>
                </a:solidFill>
                <a:ea typeface="Helvetica Neue Light" panose="02000403000000020004" pitchFamily="2" charset="0"/>
              </a:rPr>
              <a:t>, </a:t>
            </a:r>
          </a:p>
          <a:p>
            <a:pPr algn="just"/>
            <a:endParaRPr lang="en-US" sz="1800" dirty="0">
              <a:solidFill>
                <a:schemeClr val="tx1"/>
              </a:solidFill>
              <a:ea typeface="Helvetica Neue Light" panose="02000403000000020004" pitchFamily="2" charset="0"/>
            </a:endParaRPr>
          </a:p>
          <a:p>
            <a:pPr algn="just"/>
            <a:r>
              <a:rPr lang="en-US" sz="1800" b="0" dirty="0">
                <a:solidFill>
                  <a:schemeClr val="tx1"/>
                </a:solidFill>
                <a:ea typeface="Helvetica Neue Light" panose="02000403000000020004" pitchFamily="2" charset="0"/>
              </a:rPr>
              <a:t>M. Ahmed</a:t>
            </a:r>
            <a:r>
              <a:rPr lang="en-US" sz="1800" dirty="0">
                <a:solidFill>
                  <a:schemeClr val="tx1"/>
                </a:solidFill>
                <a:ea typeface="Helvetica Neue Light" panose="02000403000000020004" pitchFamily="2" charset="0"/>
              </a:rPr>
              <a:t>, 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T.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Aumann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A. Banu, T. Beck, M.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Beuschlein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M. L. Cortés, K. E. Ide, </a:t>
            </a:r>
          </a:p>
          <a:p>
            <a:pPr algn="just"/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J. Isaak, C. Howell, J.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Kleemann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F.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Kluwig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P.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Koseoglou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Krishichayan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</a:t>
            </a:r>
          </a:p>
          <a:p>
            <a:pPr algn="just"/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P.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Kuchenbrod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M.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Müscher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O.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Papst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N.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Pietralla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K.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Prifti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D.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Savran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H.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Scheit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</a:t>
            </a:r>
          </a:p>
          <a:p>
            <a:pPr algn="just"/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R.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Schwengner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D.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Symochko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W.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Tornow</a:t>
            </a:r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, C. Wegner, V. Werner, A. Williams, </a:t>
            </a:r>
          </a:p>
          <a:p>
            <a:pPr algn="just"/>
            <a:r>
              <a:rPr lang="en-US" sz="1800" b="0" kern="0" dirty="0">
                <a:solidFill>
                  <a:schemeClr val="tx1"/>
                </a:solidFill>
                <a:ea typeface="Helvetica Neue Light" panose="02000403000000020004" pitchFamily="2" charset="0"/>
              </a:rPr>
              <a:t>S. Yates, and A. </a:t>
            </a:r>
            <a:r>
              <a:rPr lang="en-US" sz="1800" b="0" kern="0" dirty="0" err="1">
                <a:solidFill>
                  <a:schemeClr val="tx1"/>
                </a:solidFill>
                <a:ea typeface="Helvetica Neue Light" panose="02000403000000020004" pitchFamily="2" charset="0"/>
              </a:rPr>
              <a:t>Zilges</a:t>
            </a:r>
            <a:endParaRPr lang="en-US" sz="1800" b="0" kern="0" baseline="30000" dirty="0">
              <a:solidFill>
                <a:schemeClr val="tx1"/>
              </a:solidFill>
              <a:ea typeface="Helvetica Neue Light" panose="02000403000000020004" pitchFamily="2" charset="0"/>
            </a:endParaRPr>
          </a:p>
          <a:p>
            <a:pPr algn="just"/>
            <a:endParaRPr lang="en-US" sz="1800" b="0" kern="0" dirty="0">
              <a:solidFill>
                <a:schemeClr val="tx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84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10F1-258C-6403-236C-7BCC20FE4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C071EC-203F-544E-0E0C-A1DC2F1F89E4}"/>
              </a:ext>
            </a:extLst>
          </p:cNvPr>
          <p:cNvSpPr txBox="1"/>
          <p:nvPr/>
        </p:nvSpPr>
        <p:spPr>
          <a:xfrm>
            <a:off x="3739896" y="2889504"/>
            <a:ext cx="328390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BACKUP STUFF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73FB9-5F88-46E1-7572-2EF5E6B772C1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3075331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1EACF9EB-AB0B-ED05-0661-1C631B2EB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08" y="3615789"/>
            <a:ext cx="4545547" cy="22377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6986B-9988-1407-EB05-FE316A8FC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 Facility</a:t>
            </a:r>
            <a:endParaRPr lang="en-US" dirty="0"/>
          </a:p>
        </p:txBody>
      </p:sp>
      <p:pic>
        <p:nvPicPr>
          <p:cNvPr id="4" name="Picture 2" descr="Ein Bild, das Text, Waffe enthält.&#10;&#10;Beschreibung automatisch generiert.">
            <a:extLst>
              <a:ext uri="{FF2B5EF4-FFF2-40B4-BE49-F238E27FC236}">
                <a16:creationId xmlns:a16="http://schemas.microsoft.com/office/drawing/2014/main" id="{C9A64D1A-AB67-90A7-C505-C1BCFC6D8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50" y="1363783"/>
            <a:ext cx="7067725" cy="382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A4C67-4E7B-5A20-76DF-B2E19F91CFB7}"/>
              </a:ext>
            </a:extLst>
          </p:cNvPr>
          <p:cNvSpPr txBox="1"/>
          <p:nvPr/>
        </p:nvSpPr>
        <p:spPr>
          <a:xfrm>
            <a:off x="213675" y="653015"/>
            <a:ext cx="7298151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The High Intensity Gamma-ray Source is a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Compton-backscattering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Symbol" panose="05050102010706020507" pitchFamily="18" charset="2"/>
                <a:ea typeface="Helvetica Neue Light" panose="02000403000000020004" pitchFamily="2" charset="0"/>
                <a:cs typeface="Arial" panose="020B0604020202020204" pitchFamily="34" charset="0"/>
              </a:rPr>
              <a:t>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-ray source dedicated for nuclear science research.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C1A9D-2D6B-8B1F-CC1D-6C66B19AD16B}"/>
              </a:ext>
            </a:extLst>
          </p:cNvPr>
          <p:cNvSpPr txBox="1"/>
          <p:nvPr/>
        </p:nvSpPr>
        <p:spPr>
          <a:xfrm>
            <a:off x="0" y="6065236"/>
            <a:ext cx="1943798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Courtesy A.D. </a:t>
            </a:r>
            <a:r>
              <a:rPr kumimoji="0" lang="en-US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Ayangeakaa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409F9-87FB-FCE2-382B-C1BB0E31840E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2302761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7AA10-3F4E-DE41-A725-F9ECA7F9B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Ge Isotopes</a:t>
            </a:r>
            <a:r>
              <a:rPr lang="en-US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Light" charset="0"/>
              </a:rPr>
              <a:t/>
            </a:r>
            <a:br>
              <a:rPr lang="en-US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Light" charset="0"/>
              </a:rPr>
            </a:b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28649-42D8-FB49-A6E7-76D6FE989240}"/>
              </a:ext>
            </a:extLst>
          </p:cNvPr>
          <p:cNvSpPr txBox="1"/>
          <p:nvPr/>
        </p:nvSpPr>
        <p:spPr>
          <a:xfrm>
            <a:off x="8723377" y="884535"/>
            <a:ext cx="2819580" cy="436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90000"/>
              <a:buFont typeface="Wingdings" charset="2"/>
              <a:buChar char="Ø"/>
            </a:pPr>
            <a:r>
              <a:rPr lang="en-US" sz="1700" baseline="30000">
                <a:solidFill>
                  <a:srgbClr val="0A7F3A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70</a:t>
            </a:r>
            <a:r>
              <a:rPr lang="en-US" sz="1700">
                <a:solidFill>
                  <a:srgbClr val="0A7F3A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Ge -</a:t>
            </a:r>
            <a:r>
              <a:rPr lang="en-US" sz="1700" baseline="30000">
                <a:solidFill>
                  <a:srgbClr val="0A7F3A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700">
                <a:solidFill>
                  <a:srgbClr val="0A7F3A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The first 2</a:t>
            </a:r>
            <a:r>
              <a:rPr lang="en-US" sz="1700" baseline="30000">
                <a:solidFill>
                  <a:srgbClr val="0A7F3A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+</a:t>
            </a:r>
            <a:r>
              <a:rPr lang="en-US" sz="1700">
                <a:solidFill>
                  <a:srgbClr val="0A7F3A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state has the highest energy among the first 2</a:t>
            </a:r>
            <a:r>
              <a:rPr lang="en-US" sz="1700" baseline="30000">
                <a:solidFill>
                  <a:srgbClr val="0A7F3A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+ </a:t>
            </a:r>
            <a:r>
              <a:rPr lang="en-US" sz="1700">
                <a:solidFill>
                  <a:srgbClr val="0A7F3A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states of even Ge isotopes.</a:t>
            </a:r>
          </a:p>
          <a:p>
            <a:pPr marL="342900" indent="-342900">
              <a:buSzPct val="90000"/>
              <a:buFont typeface="Wingdings" charset="2"/>
              <a:buChar char="Ø"/>
            </a:pPr>
            <a:endParaRPr lang="en-US" sz="1700">
              <a:solidFill>
                <a:srgbClr val="0432FF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342900" indent="-342900">
              <a:buSzPct val="90000"/>
              <a:buFont typeface="Wingdings" charset="2"/>
              <a:buChar char="Ø"/>
            </a:pPr>
            <a:endParaRPr lang="en-US" sz="1700" baseline="30000">
              <a:solidFill>
                <a:srgbClr val="007F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342900" indent="-342900">
              <a:buSzPct val="90000"/>
              <a:buFont typeface="Wingdings" charset="2"/>
              <a:buChar char="Ø"/>
            </a:pPr>
            <a:r>
              <a:rPr lang="en-US" sz="1700" baseline="30000">
                <a:solidFill>
                  <a:srgbClr val="0441F9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72</a:t>
            </a:r>
            <a:r>
              <a:rPr lang="en-US" sz="1700">
                <a:solidFill>
                  <a:srgbClr val="0441F9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Ge – The first excited state has a spin parity of 0</a:t>
            </a:r>
            <a:r>
              <a:rPr lang="en-US" sz="1700" baseline="30000">
                <a:solidFill>
                  <a:srgbClr val="0441F9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+</a:t>
            </a:r>
            <a:r>
              <a:rPr lang="en-US" sz="1700">
                <a:solidFill>
                  <a:srgbClr val="0441F9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and is the lowest in energy among even-even Ge isotopes.</a:t>
            </a:r>
          </a:p>
          <a:p>
            <a:pPr marL="342900" indent="-342900">
              <a:buSzPct val="90000"/>
              <a:buFont typeface="Wingdings" charset="2"/>
              <a:buChar char="Ø"/>
            </a:pPr>
            <a:endParaRPr lang="en-US" sz="170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342900" indent="-342900">
              <a:buSzPct val="90000"/>
              <a:buFont typeface="Wingdings" charset="2"/>
              <a:buChar char="Ø"/>
            </a:pPr>
            <a:endParaRPr lang="en-US" sz="1700" baseline="30000">
              <a:solidFill>
                <a:srgbClr val="007F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342900" indent="-342900">
              <a:buSzPct val="90000"/>
              <a:buFont typeface="Wingdings" charset="2"/>
              <a:buChar char="Ø"/>
            </a:pPr>
            <a:r>
              <a:rPr lang="en-US" sz="1700" baseline="3000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76</a:t>
            </a:r>
            <a:r>
              <a:rPr lang="en-US" sz="170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Ge – The second 2</a:t>
            </a:r>
            <a:r>
              <a:rPr lang="en-US" sz="1700" baseline="3000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+</a:t>
            </a:r>
            <a:r>
              <a:rPr lang="en-US" sz="170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 state has the lowest excitation energy. Indication of </a:t>
            </a:r>
            <a:r>
              <a:rPr lang="en-US" sz="1700" err="1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triaxiality</a:t>
            </a:r>
            <a:r>
              <a:rPr lang="en-US" sz="170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B32581-EECE-3D4E-94BD-59A08BE4F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797455"/>
            <a:ext cx="8135112" cy="4764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F72456-8994-CFEB-9FF9-C0015A79EB99}"/>
              </a:ext>
            </a:extLst>
          </p:cNvPr>
          <p:cNvSpPr txBox="1"/>
          <p:nvPr/>
        </p:nvSpPr>
        <p:spPr>
          <a:xfrm>
            <a:off x="335280" y="5788799"/>
            <a:ext cx="895721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Ge isotopes exhibit signatures of both </a:t>
            </a:r>
            <a:r>
              <a:rPr lang="en-US" sz="1800" b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shape coexistence </a:t>
            </a:r>
            <a:r>
              <a:rPr lang="en-US" sz="180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and </a:t>
            </a:r>
            <a:r>
              <a:rPr lang="en-US" sz="1800" b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triaxial deformation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D87C29-3DFE-710F-6136-9DE97A93ADB1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2168658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7AA10-3F4E-DE41-A725-F9ECA7F9B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baseline="30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78</a:t>
            </a:r>
            <a:r>
              <a:rPr lang="en-US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Light" charset="0"/>
              </a:rPr>
              <a:t/>
            </a:r>
            <a:b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Light" charset="0"/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CACB2B-157E-D329-4A9B-848F35B66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6" y="588578"/>
            <a:ext cx="10703859" cy="2542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1BC3DB-C931-89D7-2D23-C621EBDC2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835" y="3429000"/>
            <a:ext cx="8552329" cy="2576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50AA34-3EA5-3BA5-BC6E-F184261467F4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41248996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10F1-258C-6403-236C-7BCC20FE4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D81E1-04BB-B4B9-AC17-9E0BC5098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15" y="610359"/>
            <a:ext cx="8458201" cy="5635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90A9D7-F6F5-75AE-F9DE-58D50F194652}"/>
              </a:ext>
            </a:extLst>
          </p:cNvPr>
          <p:cNvSpPr txBox="1"/>
          <p:nvPr/>
        </p:nvSpPr>
        <p:spPr>
          <a:xfrm>
            <a:off x="1408176" y="1221728"/>
            <a:ext cx="48987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Exp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15489-EB91-CBA9-45B4-978A5992DE30}"/>
              </a:ext>
            </a:extLst>
          </p:cNvPr>
          <p:cNvSpPr txBox="1"/>
          <p:nvPr/>
        </p:nvSpPr>
        <p:spPr>
          <a:xfrm>
            <a:off x="8622792" y="1221728"/>
            <a:ext cx="57964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jj44b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E3343-4F3E-8D3A-19CD-3429DC1188B7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13148050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10F1-258C-6403-236C-7BCC20FE4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8B01B-1EDC-4815-2533-C4F58DFAEBBD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2042214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9551C46-9D61-E42C-7EDF-05D1141A1A39}"/>
              </a:ext>
            </a:extLst>
          </p:cNvPr>
          <p:cNvGrpSpPr/>
          <p:nvPr/>
        </p:nvGrpSpPr>
        <p:grpSpPr>
          <a:xfrm>
            <a:off x="898799" y="859592"/>
            <a:ext cx="8132787" cy="4099920"/>
            <a:chOff x="80221" y="754628"/>
            <a:chExt cx="7869134" cy="3967007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6631829C-8B65-2E63-0E36-040AF52A8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21" y="754628"/>
              <a:ext cx="7869134" cy="396700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114BE9-A69B-49E7-5905-DD078F979835}"/>
                </a:ext>
              </a:extLst>
            </p:cNvPr>
            <p:cNvSpPr/>
            <p:nvPr/>
          </p:nvSpPr>
          <p:spPr>
            <a:xfrm>
              <a:off x="4848224" y="3421473"/>
              <a:ext cx="2714625" cy="1300162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06BEBD-53CB-94D9-0716-3CA35D551229}"/>
                </a:ext>
              </a:extLst>
            </p:cNvPr>
            <p:cNvSpPr/>
            <p:nvPr/>
          </p:nvSpPr>
          <p:spPr>
            <a:xfrm>
              <a:off x="237425" y="867437"/>
              <a:ext cx="2208891" cy="1745134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52066EA-E8CB-7879-88AB-765408176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38" y="-9525"/>
            <a:ext cx="10464800" cy="598488"/>
          </a:xfrm>
        </p:spPr>
        <p:txBody>
          <a:bodyPr/>
          <a:lstStyle/>
          <a:p>
            <a:r>
              <a:rPr lang="en-US" dirty="0"/>
              <a:t>The HI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 Facility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3890A1-D6E3-391D-72F4-CF636BFBADE1}"/>
              </a:ext>
            </a:extLst>
          </p:cNvPr>
          <p:cNvSpPr txBox="1"/>
          <p:nvPr/>
        </p:nvSpPr>
        <p:spPr>
          <a:xfrm>
            <a:off x="213675" y="653015"/>
            <a:ext cx="7298151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The High Intensity Gamma-ray Source is a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Compton-backscattering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Symbol" panose="05050102010706020507" pitchFamily="18" charset="2"/>
                <a:ea typeface="Helvetica Neue Light" panose="02000403000000020004" pitchFamily="2" charset="0"/>
                <a:cs typeface="Arial" panose="020B0604020202020204" pitchFamily="34" charset="0"/>
              </a:rPr>
              <a:t>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-ray source dedicated for nuclear science research.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BDD3CE-A628-6EDF-3F82-761821D1FE23}"/>
              </a:ext>
            </a:extLst>
          </p:cNvPr>
          <p:cNvSpPr txBox="1"/>
          <p:nvPr/>
        </p:nvSpPr>
        <p:spPr>
          <a:xfrm>
            <a:off x="281038" y="5017395"/>
            <a:ext cx="3623745" cy="1672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Linear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polarization</a:t>
            </a:r>
            <a:r>
              <a:rPr lang="en-US" sz="16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: ≈ 99 % 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Circular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polarization</a:t>
            </a:r>
            <a:r>
              <a:rPr lang="en-US" sz="16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: &gt; 93 %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Photon flux</a:t>
            </a:r>
            <a:r>
              <a:rPr lang="en-US" sz="16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: 10</a:t>
            </a:r>
            <a:r>
              <a:rPr lang="en-US" sz="1600" baseline="300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9</a:t>
            </a:r>
            <a:r>
              <a:rPr lang="en-US" sz="16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Symbol" panose="05050102010706020507" pitchFamily="18" charset="2"/>
                <a:ea typeface="Helvetica Neue Light" panose="02000403000000020004" pitchFamily="2" charset="0"/>
                <a:cs typeface="Arial" panose="020B0604020202020204" pitchFamily="34" charset="0"/>
              </a:rPr>
              <a:t>g</a:t>
            </a:r>
            <a:r>
              <a:rPr lang="en-US" sz="16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s</a:t>
            </a:r>
            <a:r>
              <a:rPr lang="en-US" sz="1600" baseline="300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-1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Bandwidth</a:t>
            </a:r>
            <a:r>
              <a:rPr lang="en-US" sz="16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: 2-5 % of beam energy </a:t>
            </a:r>
          </a:p>
          <a:p>
            <a:r>
              <a:rPr lang="en-US" sz="1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76CB5E0-98B7-9F7B-9D22-CCC50888CD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6204" r="1770" b="11334"/>
          <a:stretch/>
        </p:blipFill>
        <p:spPr>
          <a:xfrm>
            <a:off x="4064117" y="4352830"/>
            <a:ext cx="2373398" cy="10017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B0202F8-A1D6-07A7-BEEC-BC6924DB0A10}"/>
              </a:ext>
            </a:extLst>
          </p:cNvPr>
          <p:cNvGrpSpPr/>
          <p:nvPr/>
        </p:nvGrpSpPr>
        <p:grpSpPr>
          <a:xfrm>
            <a:off x="8679358" y="864754"/>
            <a:ext cx="3195936" cy="1980274"/>
            <a:chOff x="-540640" y="4459119"/>
            <a:chExt cx="3069835" cy="1868335"/>
          </a:xfrm>
        </p:grpSpPr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4C090947-A199-17A9-D09A-0954CBC5B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0640" y="4586415"/>
              <a:ext cx="3002264" cy="174103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30F179-6745-1B10-9704-D2BC5CE05E92}"/>
                </a:ext>
              </a:extLst>
            </p:cNvPr>
            <p:cNvSpPr/>
            <p:nvPr/>
          </p:nvSpPr>
          <p:spPr>
            <a:xfrm>
              <a:off x="1520108" y="4459119"/>
              <a:ext cx="1009087" cy="44291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2E2E8F5-220B-127B-4E84-A11AF5C5284B}"/>
              </a:ext>
            </a:extLst>
          </p:cNvPr>
          <p:cNvSpPr txBox="1"/>
          <p:nvPr/>
        </p:nvSpPr>
        <p:spPr>
          <a:xfrm>
            <a:off x="4271311" y="5690631"/>
            <a:ext cx="2670841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00" dirty="0">
                <a:effectLst/>
                <a:latin typeface="CMSS8"/>
              </a:rPr>
              <a:t>J. Yan </a:t>
            </a:r>
            <a:r>
              <a:rPr lang="en-US" sz="1000" dirty="0">
                <a:effectLst/>
                <a:latin typeface="CMSSI8"/>
              </a:rPr>
              <a:t>et al.</a:t>
            </a:r>
            <a:r>
              <a:rPr lang="en-US" sz="1000" dirty="0">
                <a:effectLst/>
                <a:latin typeface="CMSS8"/>
              </a:rPr>
              <a:t>, Nature Photonics </a:t>
            </a:r>
            <a:r>
              <a:rPr lang="en-US" sz="1000" dirty="0">
                <a:effectLst/>
                <a:latin typeface="CMSSBX10"/>
              </a:rPr>
              <a:t>13</a:t>
            </a:r>
            <a:r>
              <a:rPr lang="en-US" sz="1000" dirty="0">
                <a:effectLst/>
                <a:latin typeface="CMSS8"/>
              </a:rPr>
              <a:t>, 629 (2019)</a:t>
            </a:r>
            <a:br>
              <a:rPr lang="en-US" sz="1000" dirty="0">
                <a:effectLst/>
                <a:latin typeface="CMSS8"/>
              </a:rPr>
            </a:br>
            <a:endParaRPr lang="en-US" sz="2400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5B451B-DB67-83BC-CC05-C7F0BAE6685C}"/>
              </a:ext>
            </a:extLst>
          </p:cNvPr>
          <p:cNvSpPr txBox="1"/>
          <p:nvPr/>
        </p:nvSpPr>
        <p:spPr>
          <a:xfrm>
            <a:off x="0" y="6096058"/>
            <a:ext cx="1793116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Courtesy A.D. </a:t>
            </a:r>
            <a:r>
              <a:rPr kumimoji="0" lang="en-US" sz="11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Ayangeakaa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2017F9-B95D-3A04-C55F-4B3104D8820C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9280B-360F-7782-5A25-20CA6035D265}"/>
              </a:ext>
            </a:extLst>
          </p:cNvPr>
          <p:cNvSpPr txBox="1"/>
          <p:nvPr/>
        </p:nvSpPr>
        <p:spPr>
          <a:xfrm>
            <a:off x="10375986" y="4656048"/>
            <a:ext cx="327971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120</a:t>
            </a:r>
          </a:p>
        </p:txBody>
      </p:sp>
      <p:pic>
        <p:nvPicPr>
          <p:cNvPr id="15" name="Picture 14" descr="A picture containing table&#10;&#10;Description automatically generated">
            <a:extLst>
              <a:ext uri="{FF2B5EF4-FFF2-40B4-BE49-F238E27FC236}">
                <a16:creationId xmlns:a16="http://schemas.microsoft.com/office/drawing/2014/main" id="{D3E48053-80A8-9109-2372-6D7CB02EB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53" y="3779023"/>
            <a:ext cx="4545547" cy="22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33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2A04-AB62-F1A4-412D-FEF01A1A1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Photonuclear Reactions at HI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ADE2D-05F2-A447-F87C-D31CC99E5786}"/>
              </a:ext>
            </a:extLst>
          </p:cNvPr>
          <p:cNvSpPr txBox="1"/>
          <p:nvPr/>
        </p:nvSpPr>
        <p:spPr>
          <a:xfrm>
            <a:off x="390456" y="692023"/>
            <a:ext cx="6018508" cy="2262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hangingPunct="0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Use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photonuclear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reaction to:</a:t>
            </a:r>
          </a:p>
          <a:p>
            <a:pPr marL="194310" indent="-194310" algn="l" rtl="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Explore the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evolution of nuclear structure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and its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impact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on global properties such as the nuclear shape, the mass, and decay modes. </a:t>
            </a:r>
          </a:p>
          <a:p>
            <a:pPr marL="194310" indent="-194310" algn="l" rtl="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Study the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dipole response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of nuclei at energies below the giant dipole resonance</a:t>
            </a:r>
          </a:p>
          <a:p>
            <a:pPr algn="l" rtl="0" hangingPunct="0"/>
            <a:endParaRPr lang="en-US" dirty="0">
              <a:solidFill>
                <a:srgbClr val="000000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imes New Roman" panose="02020603050405020304" pitchFamily="18" charset="0"/>
              <a:sym typeface="Helvetica"/>
            </a:endParaRP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C0C0FC53-07D9-F1F2-0185-CDBE91925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1" y="2738733"/>
            <a:ext cx="4313188" cy="3196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6842A8-BCB0-F97C-C6AD-4BD162E52024}"/>
              </a:ext>
            </a:extLst>
          </p:cNvPr>
          <p:cNvSpPr txBox="1"/>
          <p:nvPr/>
        </p:nvSpPr>
        <p:spPr>
          <a:xfrm>
            <a:off x="6705381" y="1235473"/>
            <a:ext cx="5160039" cy="2185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Well-understood electromagnetic (EM) process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Model-independent access to spins, parities, mixing ratios and cross sections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Quasi-monochromatic beams – explore specific excitation energies </a:t>
            </a:r>
            <a:br>
              <a:rPr lang="en-US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E6C69E-655B-97A8-17CA-AEAF0AFF6B26}"/>
              </a:ext>
            </a:extLst>
          </p:cNvPr>
          <p:cNvSpPr txBox="1"/>
          <p:nvPr/>
        </p:nvSpPr>
        <p:spPr>
          <a:xfrm>
            <a:off x="6759849" y="754083"/>
            <a:ext cx="4540663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l" rtl="0" latinLnBrk="1" hangingPunct="0"/>
            <a:r>
              <a:rPr lang="en-US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Nuclear Resonance Fluorescence (NRF)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8" name="Picture 7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B211579E-E0F5-C109-3EC4-4C1E6DD29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13" y="3143688"/>
            <a:ext cx="5086350" cy="2777592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1061D6C8-0A20-8414-A8FE-A5F8166C99C9}"/>
              </a:ext>
            </a:extLst>
          </p:cNvPr>
          <p:cNvSpPr txBox="1">
            <a:spLocks/>
          </p:cNvSpPr>
          <p:nvPr/>
        </p:nvSpPr>
        <p:spPr bwMode="auto">
          <a:xfrm>
            <a:off x="266502" y="5935642"/>
            <a:ext cx="6266416" cy="3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9070" indent="-179070"/>
            <a:r>
              <a:rPr lang="de-DE" sz="1200" kern="0" dirty="0">
                <a:cs typeface="Tahoma"/>
              </a:rPr>
              <a:t>A. Zilges, D.L. Balabanski, J. Isaak, N. Pietralla, Prog. Part. Nucl. Phys. </a:t>
            </a:r>
            <a:r>
              <a:rPr lang="de-DE" sz="1200" b="1" kern="0" dirty="0">
                <a:cs typeface="Tahoma"/>
              </a:rPr>
              <a:t>122 </a:t>
            </a:r>
            <a:r>
              <a:rPr lang="de-DE" sz="1200" kern="0" dirty="0">
                <a:cs typeface="Tahoma"/>
              </a:rPr>
              <a:t>(2022) 103903.</a:t>
            </a:r>
            <a:endParaRPr lang="de-DE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8DBFA6-F6ED-8D23-EAF5-F6C5CBC26482}"/>
              </a:ext>
            </a:extLst>
          </p:cNvPr>
          <p:cNvSpPr txBox="1"/>
          <p:nvPr/>
        </p:nvSpPr>
        <p:spPr>
          <a:xfrm>
            <a:off x="10202265" y="6075510"/>
            <a:ext cx="1943798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Courtesy A.D. </a:t>
            </a:r>
            <a:r>
              <a:rPr kumimoji="0" lang="en-US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Ayangeakaa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A0CA70-4BEB-B8D0-044A-26F65DCB1E3A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4238763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2A04-AB62-F1A4-412D-FEF01A1A1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Structure with Photonuclear Reactions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86233-5464-BCCF-2F14-CA0739512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23" y="1023468"/>
            <a:ext cx="6923915" cy="4398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D2584F-1034-5B28-F6E9-6BD952274965}"/>
              </a:ext>
            </a:extLst>
          </p:cNvPr>
          <p:cNvSpPr txBox="1"/>
          <p:nvPr/>
        </p:nvSpPr>
        <p:spPr>
          <a:xfrm>
            <a:off x="7298383" y="1294352"/>
            <a:ext cx="5156515" cy="312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Selective investigation of </a:t>
            </a:r>
            <a:r>
              <a:rPr kumimoji="0" lang="en-US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Helvetica"/>
              </a:rPr>
              <a:t>isolated states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Few-body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systems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Electric and magnetic </a:t>
            </a:r>
            <a:r>
              <a:rPr kumimoji="0" lang="en-US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Helvetica"/>
              </a:rPr>
              <a:t>dipole strengths 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Photoabsorption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cross section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Photon </a:t>
            </a:r>
            <a:r>
              <a:rPr kumimoji="0" lang="en-US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Helvetica"/>
              </a:rPr>
              <a:t>strength functions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Photofission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cross sections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g</a:t>
            </a: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-decay of the IVGDR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Low-energy QCD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Helvetica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06A3061-7045-3C20-DB24-B21C29BCF748}"/>
              </a:ext>
            </a:extLst>
          </p:cNvPr>
          <p:cNvSpPr txBox="1">
            <a:spLocks/>
          </p:cNvSpPr>
          <p:nvPr/>
        </p:nvSpPr>
        <p:spPr bwMode="auto">
          <a:xfrm>
            <a:off x="7448954" y="4762093"/>
            <a:ext cx="4004403" cy="3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0" fontAlgn="base" hangingPunct="0">
              <a:lnSpc>
                <a:spcPct val="130000"/>
              </a:lnSpc>
              <a:spcBef>
                <a:spcPts val="200"/>
              </a:spcBef>
              <a:spcAft>
                <a:spcPts val="225"/>
              </a:spcAft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9070" indent="-179070"/>
            <a:r>
              <a:rPr lang="de-DE" sz="1400" kern="0" dirty="0">
                <a:cs typeface="Tahoma"/>
              </a:rPr>
              <a:t>A. </a:t>
            </a:r>
            <a:r>
              <a:rPr lang="de-DE" sz="1400" kern="0" dirty="0" err="1">
                <a:cs typeface="Tahoma"/>
              </a:rPr>
              <a:t>Zilges</a:t>
            </a:r>
            <a:r>
              <a:rPr lang="de-DE" sz="1400" kern="0" dirty="0">
                <a:cs typeface="Tahoma"/>
              </a:rPr>
              <a:t>, D.L. </a:t>
            </a:r>
            <a:r>
              <a:rPr lang="de-DE" sz="1400" kern="0" dirty="0" err="1">
                <a:cs typeface="Tahoma"/>
              </a:rPr>
              <a:t>Balabanski</a:t>
            </a:r>
            <a:r>
              <a:rPr lang="de-DE" sz="1400" kern="0" dirty="0">
                <a:cs typeface="Tahoma"/>
              </a:rPr>
              <a:t>, J. Isaak, N. </a:t>
            </a:r>
            <a:r>
              <a:rPr lang="de-DE" sz="1400" kern="0" dirty="0" err="1">
                <a:cs typeface="Tahoma"/>
              </a:rPr>
              <a:t>Pietralla</a:t>
            </a:r>
            <a:r>
              <a:rPr lang="de-DE" sz="1400" kern="0" dirty="0">
                <a:cs typeface="Tahoma"/>
              </a:rPr>
              <a:t>, Prog. Part. </a:t>
            </a:r>
            <a:r>
              <a:rPr lang="de-DE" sz="1400" kern="0" dirty="0" err="1">
                <a:cs typeface="Tahoma"/>
              </a:rPr>
              <a:t>Nucl</a:t>
            </a:r>
            <a:r>
              <a:rPr lang="de-DE" sz="1400" kern="0" dirty="0">
                <a:cs typeface="Tahoma"/>
              </a:rPr>
              <a:t>. Phys. </a:t>
            </a:r>
            <a:r>
              <a:rPr lang="de-DE" sz="1400" b="1" kern="0" dirty="0">
                <a:cs typeface="Tahoma"/>
              </a:rPr>
              <a:t>122 </a:t>
            </a:r>
            <a:r>
              <a:rPr lang="de-DE" sz="1400" kern="0" dirty="0">
                <a:cs typeface="Tahoma"/>
              </a:rPr>
              <a:t>(2022) 103903.</a:t>
            </a:r>
            <a:endParaRPr lang="de-D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F532D-EE77-9C6A-11B1-099D3BEB0185}"/>
              </a:ext>
            </a:extLst>
          </p:cNvPr>
          <p:cNvSpPr txBox="1"/>
          <p:nvPr/>
        </p:nvSpPr>
        <p:spPr>
          <a:xfrm>
            <a:off x="0" y="6065236"/>
            <a:ext cx="1943798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Courtesy A.D. </a:t>
            </a:r>
            <a:r>
              <a:rPr kumimoji="0" lang="en-US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Ayangeakaa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68F92-76DC-8E83-3B1B-C621C4F4B7B8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775338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2A04-AB62-F1A4-412D-FEF01A1A1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&amp; Parity Determinations: Linear polarization at work!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0BAB9F6-734B-FE24-5518-D8B6BFF30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14" y="1284598"/>
            <a:ext cx="8057219" cy="4360343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4C6E6D7-9C03-3336-9283-7D067532E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5" y="1440485"/>
            <a:ext cx="3547972" cy="3057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3965D1-9531-EAAA-3ABC-6768C4929B13}"/>
              </a:ext>
            </a:extLst>
          </p:cNvPr>
          <p:cNvSpPr txBox="1"/>
          <p:nvPr/>
        </p:nvSpPr>
        <p:spPr>
          <a:xfrm>
            <a:off x="254815" y="4565299"/>
            <a:ext cx="4055928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Anisotropy of the capture process (beam direction, polarization)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Unequal population of magnetic substates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Spin- and parity dependent angular distribution of decay gamma rays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39CB7-4733-5BF3-B264-151937F7CF99}"/>
              </a:ext>
            </a:extLst>
          </p:cNvPr>
          <p:cNvSpPr txBox="1"/>
          <p:nvPr/>
        </p:nvSpPr>
        <p:spPr>
          <a:xfrm>
            <a:off x="0" y="630810"/>
            <a:ext cx="4490406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Measuring intensities at different positions in and out of plane constrains </a:t>
            </a:r>
            <a:r>
              <a:rPr lang="en-US" sz="1800" b="1" dirty="0">
                <a:effectLst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quantum numbers (spins, parities) </a:t>
            </a:r>
            <a:endParaRPr lang="en-US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C77C1-0A83-372F-80A0-97C2B62C0D8C}"/>
              </a:ext>
            </a:extLst>
          </p:cNvPr>
          <p:cNvSpPr txBox="1"/>
          <p:nvPr/>
        </p:nvSpPr>
        <p:spPr>
          <a:xfrm>
            <a:off x="6545036" y="5768052"/>
            <a:ext cx="4982935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"/>
              </a:rPr>
              <a:t>Iliadis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</a:rPr>
              <a:t> &amp;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"/>
              </a:rPr>
              <a:t>Friman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"/>
              </a:rPr>
              <a:t>-Gayer </a:t>
            </a:r>
            <a:r>
              <a:rPr lang="en-US" sz="1600" dirty="0">
                <a:solidFill>
                  <a:srgbClr val="111111"/>
                </a:solidFill>
                <a:effectLst/>
                <a:latin typeface="Times"/>
              </a:rPr>
              <a:t>Eur. Phys. J. A (2021) 57:190 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0EFC2-3A3C-593B-F5E8-6443E288A7D5}"/>
              </a:ext>
            </a:extLst>
          </p:cNvPr>
          <p:cNvSpPr txBox="1"/>
          <p:nvPr/>
        </p:nvSpPr>
        <p:spPr>
          <a:xfrm>
            <a:off x="0" y="6074380"/>
            <a:ext cx="1943798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Courtesy A.D. </a:t>
            </a:r>
            <a:r>
              <a:rPr kumimoji="0" lang="en-US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Ayangeakaa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302C1-716A-E1E8-CFCA-845D67661E86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41399122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2A04-AB62-F1A4-412D-FEF01A1A1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Clover Array at HI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dirty="0"/>
          </a:p>
        </p:txBody>
      </p:sp>
      <p:pic>
        <p:nvPicPr>
          <p:cNvPr id="4" name="Picture 1" descr="page8image61330096">
            <a:extLst>
              <a:ext uri="{FF2B5EF4-FFF2-40B4-BE49-F238E27FC236}">
                <a16:creationId xmlns:a16="http://schemas.microsoft.com/office/drawing/2014/main" id="{8E92B799-2BA0-CCC2-332B-DE040562A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2" y="648466"/>
            <a:ext cx="6683877" cy="502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age9image99624496">
            <a:extLst>
              <a:ext uri="{FF2B5EF4-FFF2-40B4-BE49-F238E27FC236}">
                <a16:creationId xmlns:a16="http://schemas.microsoft.com/office/drawing/2014/main" id="{B1E0CA68-12CD-788D-8537-DBC85789A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954" y="694186"/>
            <a:ext cx="244663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age9image99615552">
            <a:extLst>
              <a:ext uri="{FF2B5EF4-FFF2-40B4-BE49-F238E27FC236}">
                <a16:creationId xmlns:a16="http://schemas.microsoft.com/office/drawing/2014/main" id="{E8985881-173C-3E1A-F54D-3F6498D93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251" y="713421"/>
            <a:ext cx="244663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029A32-BF48-E091-490E-A4E3E94A6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246" y="3537858"/>
            <a:ext cx="1135760" cy="2686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4BA138-D653-96F9-E8B7-C83640D53ECE}"/>
              </a:ext>
            </a:extLst>
          </p:cNvPr>
          <p:cNvSpPr/>
          <p:nvPr/>
        </p:nvSpPr>
        <p:spPr>
          <a:xfrm>
            <a:off x="7306461" y="3047227"/>
            <a:ext cx="438454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10 (16) clover-type </a:t>
            </a:r>
            <a:r>
              <a:rPr lang="en-US" sz="1400" dirty="0" err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HPGe</a:t>
            </a:r>
            <a:r>
              <a:rPr lang="en-US" sz="1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** and 12 (2′′ × 2′′) </a:t>
            </a:r>
            <a:r>
              <a:rPr lang="en-US" sz="1400" dirty="0" err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CeBr</a:t>
            </a:r>
            <a:r>
              <a:rPr lang="en-US" sz="1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detectors.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Higher </a:t>
            </a:r>
            <a:r>
              <a:rPr lang="en-US" sz="1400" dirty="0" err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HPGe</a:t>
            </a:r>
            <a:r>
              <a:rPr lang="en-US" sz="1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rates due to segmentation.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Higher granularity.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No intrinsic radioactivity.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Solid angle coverage: 14%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**Provided by the </a:t>
            </a:r>
            <a:r>
              <a:rPr lang="en-US" sz="1100" dirty="0" err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Clovershare</a:t>
            </a:r>
            <a:r>
              <a:rPr lang="en-US" sz="11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Consortium, the </a:t>
            </a:r>
          </a:p>
          <a:p>
            <a:r>
              <a:rPr lang="en-US" sz="11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US Naval Academy, the US Army Research Lab, </a:t>
            </a:r>
          </a:p>
          <a:p>
            <a:r>
              <a:rPr lang="en-US" sz="11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and TUNL </a:t>
            </a:r>
            <a:endParaRPr lang="en-US" sz="1400" dirty="0">
              <a:effectLst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C3964-B1EB-C982-FE78-16F78045BD98}"/>
              </a:ext>
            </a:extLst>
          </p:cNvPr>
          <p:cNvSpPr txBox="1"/>
          <p:nvPr/>
        </p:nvSpPr>
        <p:spPr>
          <a:xfrm>
            <a:off x="7306461" y="5280924"/>
            <a:ext cx="2536909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For certain applications: LaBr</a:t>
            </a:r>
            <a:r>
              <a:rPr kumimoji="0" lang="en-US" sz="140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3</a:t>
            </a:r>
            <a:r>
              <a:rPr kumimoji="0" lang="en-US" sz="1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Helvetica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4E6FA-169C-87E0-0CB6-9A0D564815E8}"/>
              </a:ext>
            </a:extLst>
          </p:cNvPr>
          <p:cNvSpPr txBox="1"/>
          <p:nvPr/>
        </p:nvSpPr>
        <p:spPr>
          <a:xfrm>
            <a:off x="7306461" y="5719122"/>
            <a:ext cx="3579525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</a:t>
            </a:r>
            <a:r>
              <a:rPr lang="en-US" sz="1600" b="1" dirty="0" err="1">
                <a:effectLst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esytec</a:t>
            </a:r>
            <a:r>
              <a:rPr lang="en-US" sz="16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Hardware</a:t>
            </a:r>
            <a:r>
              <a:rPr lang="en-US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/>
            </a:r>
            <a:br>
              <a:rPr lang="en-US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endParaRPr lang="en-US" sz="1600" dirty="0"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FF3D2-1D49-CA04-0C1E-AA31842F0C24}"/>
              </a:ext>
            </a:extLst>
          </p:cNvPr>
          <p:cNvSpPr txBox="1"/>
          <p:nvPr/>
        </p:nvSpPr>
        <p:spPr>
          <a:xfrm>
            <a:off x="7940477" y="2563410"/>
            <a:ext cx="72070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HPGe</a:t>
            </a:r>
            <a:endParaRPr kumimoji="0" lang="en-US" sz="18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FA4FC-2300-E146-CA62-142FF610127C}"/>
              </a:ext>
            </a:extLst>
          </p:cNvPr>
          <p:cNvSpPr txBox="1"/>
          <p:nvPr/>
        </p:nvSpPr>
        <p:spPr>
          <a:xfrm>
            <a:off x="10513578" y="2581698"/>
            <a:ext cx="64857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CeBr</a:t>
            </a:r>
            <a:endParaRPr kumimoji="0" lang="en-US" sz="18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D8DB2-4DAF-DB0F-C737-5969F38ECCCB}"/>
              </a:ext>
            </a:extLst>
          </p:cNvPr>
          <p:cNvSpPr txBox="1"/>
          <p:nvPr/>
        </p:nvSpPr>
        <p:spPr>
          <a:xfrm>
            <a:off x="-139652" y="5833701"/>
            <a:ext cx="8076644" cy="716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D.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Ayangeakaa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Friman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-Gayer, and R. V. F. Janssens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Innovation News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NetworkWeb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link: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https://www.innovationnewsnetwork.com/nuclear-structure/10491/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7BFC3C-8B6F-D386-194A-D99604C93C6C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1740230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7E12A04-AB62-F1A4-412D-FEF01A1A1E8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Symbol" pitchFamily="2" charset="2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g</a:t>
                </a:r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-ray Detectors at </a:t>
                </a:r>
                <a:r>
                  <a:rPr lang="en-US" dirty="0" err="1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HI</a:t>
                </a:r>
                <a:r>
                  <a:rPr lang="en-US" dirty="0" err="1">
                    <a:latin typeface="Symbol" pitchFamily="2" charset="2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g</a:t>
                </a:r>
                <a:r>
                  <a:rPr lang="en-US" dirty="0" err="1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S</a:t>
                </a:r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: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400" b="0" i="0" kern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de-DE" sz="2400" b="0" i="0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0" kern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</a:t>
                </a:r>
                <a:r>
                  <a:rPr lang="de-DE" kern="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etup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7E12A04-AB62-F1A4-412D-FEF01A1A1E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74" t="-8163" b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E073426-C59F-3242-81C7-F964D502A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6" y="685799"/>
            <a:ext cx="7772400" cy="4898645"/>
          </a:xfrm>
          <a:prstGeom prst="rect">
            <a:avLst/>
          </a:prstGeom>
        </p:spPr>
      </p:pic>
      <p:pic>
        <p:nvPicPr>
          <p:cNvPr id="5" name="Grafik 9">
            <a:extLst>
              <a:ext uri="{FF2B5EF4-FFF2-40B4-BE49-F238E27FC236}">
                <a16:creationId xmlns:a16="http://schemas.microsoft.com/office/drawing/2014/main" id="{194BAD00-AA06-54A0-7524-F9FA6C8E0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621" y="1031629"/>
            <a:ext cx="1919300" cy="12801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ADC90BEF-5FA9-F0C2-F0E8-6069131D67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80" y="1023100"/>
            <a:ext cx="1903126" cy="1280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42F8BB-A939-F81D-5082-FFE182E2783E}"/>
              </a:ext>
            </a:extLst>
          </p:cNvPr>
          <p:cNvSpPr txBox="1"/>
          <p:nvPr/>
        </p:nvSpPr>
        <p:spPr>
          <a:xfrm>
            <a:off x="8202385" y="2627318"/>
            <a:ext cx="3565071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Synergistic use of up to 4 </a:t>
            </a:r>
            <a:r>
              <a:rPr lang="en-US" sz="1800" dirty="0" err="1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LaBr</a:t>
            </a:r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and 4 single-crystal </a:t>
            </a:r>
            <a:r>
              <a:rPr lang="en-US" sz="1800" dirty="0" err="1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HPGe</a:t>
            </a:r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detectors. </a:t>
            </a:r>
            <a:endParaRPr lang="en-US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1800" dirty="0">
              <a:effectLst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Flexible suppression of single-photon events using two thresholds. </a:t>
            </a:r>
            <a:endParaRPr lang="en-US" dirty="0">
              <a:effectLst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62B3B-FAA6-FA2E-1E94-2E58E1E54D63}"/>
              </a:ext>
            </a:extLst>
          </p:cNvPr>
          <p:cNvSpPr txBox="1"/>
          <p:nvPr/>
        </p:nvSpPr>
        <p:spPr>
          <a:xfrm>
            <a:off x="8054333" y="5065179"/>
            <a:ext cx="432602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B. </a:t>
            </a:r>
            <a:r>
              <a:rPr lang="en-US" sz="1800" dirty="0" err="1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Loher</a:t>
            </a:r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et al., </a:t>
            </a:r>
          </a:p>
          <a:p>
            <a:r>
              <a:rPr lang="en-US" sz="1800" dirty="0" err="1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Nucl</a:t>
            </a:r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Instrum</a:t>
            </a:r>
            <a:r>
              <a:rPr lang="en-US" sz="1800" dirty="0">
                <a:effectLst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 Meth. A 723, 136 (2013) </a:t>
            </a:r>
            <a:endParaRPr lang="en-US" dirty="0">
              <a:effectLst/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9A90EC-3591-9AD2-D824-2D669ACC823F}"/>
              </a:ext>
            </a:extLst>
          </p:cNvPr>
          <p:cNvSpPr txBox="1"/>
          <p:nvPr/>
        </p:nvSpPr>
        <p:spPr>
          <a:xfrm>
            <a:off x="7353564" y="6426448"/>
            <a:ext cx="345222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Schiffer Symposium 7/10 – 11/2023</a:t>
            </a:r>
          </a:p>
        </p:txBody>
      </p:sp>
    </p:spTree>
    <p:extLst>
      <p:ext uri="{BB962C8B-B14F-4D97-AF65-F5344CB8AC3E}">
        <p14:creationId xmlns:p14="http://schemas.microsoft.com/office/powerpoint/2010/main" val="3921960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4886</TotalTime>
  <Words>3178</Words>
  <Application>Microsoft Office PowerPoint</Application>
  <PresentationFormat>Widescreen</PresentationFormat>
  <Paragraphs>329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AdvP6F00</vt:lpstr>
      <vt:lpstr>Arial</vt:lpstr>
      <vt:lpstr>Calibri</vt:lpstr>
      <vt:lpstr>Cambria Math</vt:lpstr>
      <vt:lpstr>Century Gothic</vt:lpstr>
      <vt:lpstr>CMSS8</vt:lpstr>
      <vt:lpstr>CMSSBX10</vt:lpstr>
      <vt:lpstr>CMSSI8</vt:lpstr>
      <vt:lpstr>Courier New</vt:lpstr>
      <vt:lpstr>Helvetica</vt:lpstr>
      <vt:lpstr>Helvetica Neue</vt:lpstr>
      <vt:lpstr>Helvetica Neue Light</vt:lpstr>
      <vt:lpstr>Helvetica Neue Thin</vt:lpstr>
      <vt:lpstr>StarSymbol</vt:lpstr>
      <vt:lpstr>Symbol</vt:lpstr>
      <vt:lpstr>Tahoma</vt:lpstr>
      <vt:lpstr>Times</vt:lpstr>
      <vt:lpstr>Times New Roman</vt:lpstr>
      <vt:lpstr>Wingdings</vt:lpstr>
      <vt:lpstr>Default</vt:lpstr>
      <vt:lpstr>PowerPoint Presentation</vt:lpstr>
      <vt:lpstr>PowerPoint Presentation</vt:lpstr>
      <vt:lpstr>The HIgS Facility</vt:lpstr>
      <vt:lpstr>The HIgS Facility</vt:lpstr>
      <vt:lpstr>Photonuclear Reactions at HIgS</vt:lpstr>
      <vt:lpstr>Nuclear Structure with Photonuclear Reactions</vt:lpstr>
      <vt:lpstr>Spin &amp; Parity Determinations: Linear polarization at work!</vt:lpstr>
      <vt:lpstr>The Clover Array at HIgS</vt:lpstr>
      <vt:lpstr>g-ray Detectors at HIgS: The γ^3  Setup</vt:lpstr>
      <vt:lpstr>Dipole Response of Nuclei: : Neutron Skin in Sn Isotopes</vt:lpstr>
      <vt:lpstr>Dipole Response of Nuclei: : Neutron Skin in Sn Isotopes</vt:lpstr>
      <vt:lpstr>Dipole Response of Nuclei: : Neutron Skin in Sn Isotopes</vt:lpstr>
      <vt:lpstr>Photoabsorption cross section of 120Sn</vt:lpstr>
      <vt:lpstr>Photoabsorption cross sections: multi-step decay</vt:lpstr>
      <vt:lpstr>NRF at HIgS &amp; Structure of Neutron-Rich Nuclei</vt:lpstr>
      <vt:lpstr>NRF at HIgS &amp; Structure of Neutron-Rich Nuclei</vt:lpstr>
      <vt:lpstr>Nuclear Resonance Fluorescence of 64Ni</vt:lpstr>
      <vt:lpstr>Nuclear Resonance Fluorescence in 74Ge</vt:lpstr>
      <vt:lpstr>Nuclear Resonance Fluorescence in 74Ge</vt:lpstr>
      <vt:lpstr>Nuclear Resonance Fluorescence in 74Ge</vt:lpstr>
      <vt:lpstr>Nuclear Resonance Fluorescence in 74Ge</vt:lpstr>
      <vt:lpstr>The Isovector Giant Dipole Resonance (IVGDR)</vt:lpstr>
      <vt:lpstr>The Giant Dipole Resonance (IVGDR)</vt:lpstr>
      <vt:lpstr>The Giant Dipole Resonance (IVGDR)</vt:lpstr>
      <vt:lpstr>The Giant Dipole Resonance (IVGDR)</vt:lpstr>
      <vt:lpstr>The Giant Dipole Resonance (IVGDR)</vt:lpstr>
      <vt:lpstr>Summary</vt:lpstr>
      <vt:lpstr>Collaboration</vt:lpstr>
      <vt:lpstr>PowerPoint Presentation</vt:lpstr>
      <vt:lpstr>The Ge Isotopes </vt:lpstr>
      <vt:lpstr>78Ge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Janssens</dc:creator>
  <cp:lastModifiedBy>Lenovo User</cp:lastModifiedBy>
  <cp:revision>44</cp:revision>
  <cp:lastPrinted>2023-07-08T13:36:29Z</cp:lastPrinted>
  <dcterms:modified xsi:type="dcterms:W3CDTF">2023-07-08T13:38:45Z</dcterms:modified>
</cp:coreProperties>
</file>