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9"/>
  </p:handoutMasterIdLst>
  <p:sldIdLst>
    <p:sldId id="274" r:id="rId2"/>
    <p:sldId id="257" r:id="rId3"/>
    <p:sldId id="256" r:id="rId4"/>
    <p:sldId id="293" r:id="rId5"/>
    <p:sldId id="259" r:id="rId6"/>
    <p:sldId id="263" r:id="rId7"/>
    <p:sldId id="258" r:id="rId8"/>
    <p:sldId id="306" r:id="rId9"/>
    <p:sldId id="305" r:id="rId10"/>
    <p:sldId id="301" r:id="rId11"/>
    <p:sldId id="300" r:id="rId12"/>
    <p:sldId id="294" r:id="rId13"/>
    <p:sldId id="303" r:id="rId14"/>
    <p:sldId id="266" r:id="rId15"/>
    <p:sldId id="277" r:id="rId16"/>
    <p:sldId id="281" r:id="rId17"/>
    <p:sldId id="332" r:id="rId18"/>
    <p:sldId id="282" r:id="rId19"/>
    <p:sldId id="307" r:id="rId20"/>
    <p:sldId id="265" r:id="rId21"/>
    <p:sldId id="283" r:id="rId22"/>
    <p:sldId id="304" r:id="rId23"/>
    <p:sldId id="286" r:id="rId24"/>
    <p:sldId id="308" r:id="rId25"/>
    <p:sldId id="309" r:id="rId26"/>
    <p:sldId id="310" r:id="rId27"/>
    <p:sldId id="311" r:id="rId28"/>
    <p:sldId id="312" r:id="rId29"/>
    <p:sldId id="313" r:id="rId30"/>
    <p:sldId id="288" r:id="rId31"/>
    <p:sldId id="314" r:id="rId32"/>
    <p:sldId id="315" r:id="rId33"/>
    <p:sldId id="317" r:id="rId34"/>
    <p:sldId id="318" r:id="rId35"/>
    <p:sldId id="319" r:id="rId36"/>
    <p:sldId id="320" r:id="rId37"/>
    <p:sldId id="321" r:id="rId38"/>
    <p:sldId id="322" r:id="rId39"/>
    <p:sldId id="323" r:id="rId40"/>
    <p:sldId id="324" r:id="rId41"/>
    <p:sldId id="325" r:id="rId42"/>
    <p:sldId id="292" r:id="rId43"/>
    <p:sldId id="290" r:id="rId44"/>
    <p:sldId id="327" r:id="rId45"/>
    <p:sldId id="330" r:id="rId46"/>
    <p:sldId id="331" r:id="rId47"/>
    <p:sldId id="326" r:id="rId4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4572"/>
    </p:cViewPr>
  </p:sorterViewPr>
  <p:notesViewPr>
    <p:cSldViewPr snapToGrid="0">
      <p:cViewPr varScale="1">
        <p:scale>
          <a:sx n="51" d="100"/>
          <a:sy n="51" d="100"/>
        </p:scale>
        <p:origin x="2692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DE6CA-0488-4B95-9964-D8ED22CE8535}" type="datetimeFigureOut">
              <a:rPr lang="de-AT" smtClean="0"/>
              <a:t>16.07.23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DAA7D3-35DA-4B10-997E-091B6CF77326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8499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C240-E81F-407D-A47C-8BC5C356E869}" type="datetimeFigureOut">
              <a:rPr lang="de-AT" smtClean="0"/>
              <a:t>16.07.23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A8DDF-DBA6-41F6-BFBA-2C6DA7FBAF4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09697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C240-E81F-407D-A47C-8BC5C356E869}" type="datetimeFigureOut">
              <a:rPr lang="de-AT" smtClean="0"/>
              <a:t>16.07.23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A8DDF-DBA6-41F6-BFBA-2C6DA7FBAF4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28363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C240-E81F-407D-A47C-8BC5C356E869}" type="datetimeFigureOut">
              <a:rPr lang="de-AT" smtClean="0"/>
              <a:t>16.07.23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A8DDF-DBA6-41F6-BFBA-2C6DA7FBAF4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23885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C240-E81F-407D-A47C-8BC5C356E869}" type="datetimeFigureOut">
              <a:rPr lang="de-AT" smtClean="0"/>
              <a:t>16.07.23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A8DDF-DBA6-41F6-BFBA-2C6DA7FBAF4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95031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C240-E81F-407D-A47C-8BC5C356E869}" type="datetimeFigureOut">
              <a:rPr lang="de-AT" smtClean="0"/>
              <a:t>16.07.23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A8DDF-DBA6-41F6-BFBA-2C6DA7FBAF4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39147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C240-E81F-407D-A47C-8BC5C356E869}" type="datetimeFigureOut">
              <a:rPr lang="de-AT" smtClean="0"/>
              <a:t>16.07.23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A8DDF-DBA6-41F6-BFBA-2C6DA7FBAF4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45169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C240-E81F-407D-A47C-8BC5C356E869}" type="datetimeFigureOut">
              <a:rPr lang="de-AT" smtClean="0"/>
              <a:t>16.07.23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A8DDF-DBA6-41F6-BFBA-2C6DA7FBAF4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62300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C240-E81F-407D-A47C-8BC5C356E869}" type="datetimeFigureOut">
              <a:rPr lang="de-AT" smtClean="0"/>
              <a:t>16.07.23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A8DDF-DBA6-41F6-BFBA-2C6DA7FBAF4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57492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C240-E81F-407D-A47C-8BC5C356E869}" type="datetimeFigureOut">
              <a:rPr lang="de-AT" smtClean="0"/>
              <a:t>16.07.23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A8DDF-DBA6-41F6-BFBA-2C6DA7FBAF4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51400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C240-E81F-407D-A47C-8BC5C356E869}" type="datetimeFigureOut">
              <a:rPr lang="de-AT" smtClean="0"/>
              <a:t>16.07.23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A8DDF-DBA6-41F6-BFBA-2C6DA7FBAF4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98984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C240-E81F-407D-A47C-8BC5C356E869}" type="datetimeFigureOut">
              <a:rPr lang="de-AT" smtClean="0"/>
              <a:t>16.07.23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A8DDF-DBA6-41F6-BFBA-2C6DA7FBAF4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29374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9C240-E81F-407D-A47C-8BC5C356E869}" type="datetimeFigureOut">
              <a:rPr lang="de-AT" smtClean="0"/>
              <a:t>16.07.23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A8DDF-DBA6-41F6-BFBA-2C6DA7FBAF4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45664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73730" y="850900"/>
            <a:ext cx="11512625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AMS searches for the unknown: quarks,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superheavies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and Ca-41</a:t>
            </a:r>
            <a:endParaRPr lang="de-A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Walter Kutschera</a:t>
            </a:r>
          </a:p>
          <a:p>
            <a:pPr algn="ctr"/>
            <a:r>
              <a:rPr lang="de-AT" sz="2000" i="1" dirty="0">
                <a:latin typeface="Arial" panose="020B0604020202020204" pitchFamily="34" charset="0"/>
                <a:cs typeface="Arial" panose="020B0604020202020204" pitchFamily="34" charset="0"/>
              </a:rPr>
              <a:t>Vienna University, </a:t>
            </a:r>
            <a:r>
              <a:rPr lang="de-AT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Faculty</a:t>
            </a:r>
            <a:r>
              <a:rPr lang="de-AT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  <a:r>
              <a:rPr lang="de-AT" sz="2000" i="1" dirty="0">
                <a:latin typeface="Arial" panose="020B0604020202020204" pitchFamily="34" charset="0"/>
                <a:cs typeface="Arial" panose="020B0604020202020204" pitchFamily="34" charset="0"/>
              </a:rPr>
              <a:t>, Isotope </a:t>
            </a:r>
            <a:r>
              <a:rPr lang="de-AT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  <a:endParaRPr lang="de-AT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AT" sz="2000" i="1" dirty="0">
                <a:latin typeface="Arial" panose="020B0604020202020204" pitchFamily="34" charset="0"/>
                <a:cs typeface="Arial" panose="020B0604020202020204" pitchFamily="34" charset="0"/>
              </a:rPr>
              <a:t>Vienna Environmental Research </a:t>
            </a:r>
            <a:r>
              <a:rPr lang="de-AT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Accelerator</a:t>
            </a:r>
            <a:r>
              <a:rPr lang="de-AT" sz="2000" i="1" dirty="0">
                <a:latin typeface="Arial" panose="020B0604020202020204" pitchFamily="34" charset="0"/>
                <a:cs typeface="Arial" panose="020B0604020202020204" pitchFamily="34" charset="0"/>
              </a:rPr>
              <a:t> (VERA)</a:t>
            </a:r>
            <a:endParaRPr lang="de-AT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400300" y="5011915"/>
            <a:ext cx="73533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Symposium in </a:t>
            </a:r>
            <a:r>
              <a:rPr lang="de-A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Honor</a:t>
            </a:r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 John Schiffer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Division,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Argonne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National Laboratory</a:t>
            </a:r>
          </a:p>
          <a:p>
            <a:pPr algn="ctr"/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10-11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July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1668611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143" y="-43764"/>
            <a:ext cx="9294830" cy="6222265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603315" y="4232634"/>
            <a:ext cx="11038788" cy="26253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0202" y="3808428"/>
            <a:ext cx="8345027" cy="307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827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580147" y="26156790"/>
            <a:ext cx="12889434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detect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minute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amount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radiogenic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2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de-AT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K*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decay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Ca in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presence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omnipresent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K? </a:t>
            </a:r>
          </a:p>
          <a:p>
            <a:endParaRPr lang="de-AT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de-AT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AT" sz="32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AT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few</a:t>
            </a:r>
            <a:r>
              <a:rPr lang="de-AT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ideas</a:t>
            </a:r>
            <a:r>
              <a:rPr lang="de-AT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de-AT" sz="3200" i="1" dirty="0">
                <a:latin typeface="Arial" panose="020B0604020202020204" pitchFamily="34" charset="0"/>
                <a:cs typeface="Arial" panose="020B0604020202020204" pitchFamily="34" charset="0"/>
              </a:rPr>
              <a:t>Maden 2016, 2022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]:</a:t>
            </a:r>
          </a:p>
          <a:p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concentration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potassium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 (K) in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bone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apatite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measured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 47 ppm [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Combes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 et al. 2016].  </a:t>
            </a:r>
          </a:p>
          <a:p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 TIMS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measure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K/</a:t>
            </a:r>
            <a:r>
              <a:rPr lang="de-AT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ratios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potassium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reproducibility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 100 ppm (1 STDEV).</a:t>
            </a:r>
          </a:p>
          <a:p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 3 STDEV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minimum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detect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K*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excess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calculates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 3×10</a:t>
            </a:r>
            <a:r>
              <a:rPr lang="de-AT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atoms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 K.</a:t>
            </a:r>
          </a:p>
          <a:p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Assuming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 100,000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bone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apatite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K*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atoms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 will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 same, i. e. 3×10</a:t>
            </a:r>
            <a:r>
              <a:rPr lang="de-AT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atoms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Assuming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Ca/</a:t>
            </a:r>
            <a:r>
              <a:rPr lang="de-AT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Ca = 5×10</a:t>
            </a:r>
            <a:r>
              <a:rPr lang="de-AT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-15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calculates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 3×10</a:t>
            </a:r>
            <a:r>
              <a:rPr lang="de-AT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/5×10</a:t>
            </a:r>
            <a:r>
              <a:rPr lang="de-AT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-15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 = 6×10</a:t>
            </a:r>
            <a:r>
              <a:rPr lang="de-AT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atoms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. This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corresponds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 40 g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calcium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 100 g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apatite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allows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 a K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concentration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 0.1 ppb. This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 ~500.000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lower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 47 ppm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concentration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reported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literature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87" y="-403123"/>
            <a:ext cx="9144000" cy="6858000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3873909" y="-324465"/>
            <a:ext cx="6361471" cy="6853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Rechteck 4"/>
          <p:cNvSpPr/>
          <p:nvPr/>
        </p:nvSpPr>
        <p:spPr>
          <a:xfrm>
            <a:off x="491613" y="5447072"/>
            <a:ext cx="3814916" cy="1288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6519" y="122548"/>
            <a:ext cx="4990100" cy="6630472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386328" y="5466747"/>
            <a:ext cx="1936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Ken Shepard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8691716" y="963560"/>
            <a:ext cx="27432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ion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</a:p>
          <a:p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cryogenic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Nb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filament</a:t>
            </a:r>
            <a:endParaRPr lang="de-A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637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00200" y="-4681292"/>
            <a:ext cx="15519400" cy="10389198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-1549400" y="-4681292"/>
            <a:ext cx="15608300" cy="6344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Textfeld 2"/>
          <p:cNvSpPr txBox="1"/>
          <p:nvPr/>
        </p:nvSpPr>
        <p:spPr>
          <a:xfrm>
            <a:off x="5422900" y="1231900"/>
            <a:ext cx="142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  <a:endParaRPr lang="de-A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154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3975100" y="2578100"/>
            <a:ext cx="3873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</a:rPr>
              <a:t>Search </a:t>
            </a:r>
            <a:r>
              <a:rPr lang="de-A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</a:rPr>
              <a:t> Superheavy Nuclei</a:t>
            </a:r>
          </a:p>
        </p:txBody>
      </p:sp>
    </p:spTree>
    <p:extLst>
      <p:ext uri="{BB962C8B-B14F-4D97-AF65-F5344CB8AC3E}">
        <p14:creationId xmlns:p14="http://schemas.microsoft.com/office/powerpoint/2010/main" val="1438575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8621059" y="2762049"/>
            <a:ext cx="2884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John Archibald Wheeler</a:t>
            </a:r>
          </a:p>
          <a:p>
            <a:pPr algn="ctr"/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(1911-2008)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498863" y="282805"/>
            <a:ext cx="571264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Superheavy </a:t>
            </a:r>
            <a:r>
              <a:rPr lang="de-A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nuclei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Frederick J. Werner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John A. Wheeler</a:t>
            </a:r>
          </a:p>
          <a:p>
            <a:pPr algn="ctr">
              <a:spcAft>
                <a:spcPts val="1200"/>
              </a:spcAft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Phys.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Rev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. 109 (1958) 126-144</a:t>
            </a:r>
            <a:endParaRPr lang="de-AT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AT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= 147,</a:t>
            </a:r>
            <a:r>
              <a:rPr lang="de-A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= 500 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891" y="77766"/>
            <a:ext cx="2155277" cy="268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459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85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2" y="102568"/>
            <a:ext cx="9144000" cy="68548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8595" name="Rectangle 3"/>
          <p:cNvSpPr>
            <a:spLocks noChangeArrowheads="1"/>
          </p:cNvSpPr>
          <p:nvPr/>
        </p:nvSpPr>
        <p:spPr bwMode="auto">
          <a:xfrm>
            <a:off x="7696200" y="1010816"/>
            <a:ext cx="1600200" cy="7620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878596" name="Oval 4"/>
          <p:cNvSpPr>
            <a:spLocks noChangeArrowheads="1"/>
          </p:cNvSpPr>
          <p:nvPr/>
        </p:nvSpPr>
        <p:spPr bwMode="auto">
          <a:xfrm>
            <a:off x="8801100" y="1384300"/>
            <a:ext cx="685800" cy="304800"/>
          </a:xfrm>
          <a:prstGeom prst="ellipse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878597" name="Oval 5"/>
          <p:cNvSpPr>
            <a:spLocks noChangeArrowheads="1"/>
          </p:cNvSpPr>
          <p:nvPr/>
        </p:nvSpPr>
        <p:spPr bwMode="auto">
          <a:xfrm>
            <a:off x="9690100" y="1498600"/>
            <a:ext cx="381000" cy="863600"/>
          </a:xfrm>
          <a:prstGeom prst="ellipse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878598" name="Line 6"/>
          <p:cNvSpPr>
            <a:spLocks noChangeShapeType="1"/>
          </p:cNvSpPr>
          <p:nvPr/>
        </p:nvSpPr>
        <p:spPr bwMode="auto">
          <a:xfrm>
            <a:off x="9448800" y="1447800"/>
            <a:ext cx="2286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AT"/>
          </a:p>
        </p:txBody>
      </p:sp>
      <p:sp>
        <p:nvSpPr>
          <p:cNvPr id="878599" name="Line 7"/>
          <p:cNvSpPr>
            <a:spLocks noChangeShapeType="1"/>
          </p:cNvSpPr>
          <p:nvPr/>
        </p:nvSpPr>
        <p:spPr bwMode="auto">
          <a:xfrm>
            <a:off x="9906000" y="1447800"/>
            <a:ext cx="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AT"/>
          </a:p>
        </p:txBody>
      </p:sp>
      <p:sp>
        <p:nvSpPr>
          <p:cNvPr id="878600" name="Line 8"/>
          <p:cNvSpPr>
            <a:spLocks noChangeShapeType="1"/>
          </p:cNvSpPr>
          <p:nvPr/>
        </p:nvSpPr>
        <p:spPr bwMode="auto">
          <a:xfrm flipV="1">
            <a:off x="9677400" y="1524000"/>
            <a:ext cx="15240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AT"/>
          </a:p>
        </p:txBody>
      </p:sp>
      <p:sp>
        <p:nvSpPr>
          <p:cNvPr id="878601" name="Line 9"/>
          <p:cNvSpPr>
            <a:spLocks noChangeShapeType="1"/>
          </p:cNvSpPr>
          <p:nvPr/>
        </p:nvSpPr>
        <p:spPr bwMode="auto">
          <a:xfrm>
            <a:off x="9829800" y="15240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AT"/>
          </a:p>
        </p:txBody>
      </p:sp>
      <p:sp>
        <p:nvSpPr>
          <p:cNvPr id="878602" name="Line 10"/>
          <p:cNvSpPr>
            <a:spLocks noChangeShapeType="1"/>
          </p:cNvSpPr>
          <p:nvPr/>
        </p:nvSpPr>
        <p:spPr bwMode="auto">
          <a:xfrm flipV="1">
            <a:off x="9982200" y="1447800"/>
            <a:ext cx="7620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AT"/>
          </a:p>
        </p:txBody>
      </p:sp>
      <p:sp>
        <p:nvSpPr>
          <p:cNvPr id="878603" name="Text Box 11"/>
          <p:cNvSpPr txBox="1">
            <a:spLocks noChangeArrowheads="1"/>
          </p:cNvSpPr>
          <p:nvPr/>
        </p:nvSpPr>
        <p:spPr bwMode="auto">
          <a:xfrm>
            <a:off x="3287688" y="1052737"/>
            <a:ext cx="5759152" cy="46166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AT" sz="2400" b="1" dirty="0">
                <a:solidFill>
                  <a:srgbClr val="FFFF00"/>
                </a:solidFill>
                <a:latin typeface="Arial" charset="0"/>
              </a:rPr>
              <a:t>Island </a:t>
            </a:r>
            <a:r>
              <a:rPr lang="de-AT" sz="2400" b="1" dirty="0" err="1">
                <a:solidFill>
                  <a:srgbClr val="FFFF00"/>
                </a:solidFill>
                <a:latin typeface="Arial" charset="0"/>
              </a:rPr>
              <a:t>of</a:t>
            </a:r>
            <a:r>
              <a:rPr lang="de-AT" sz="2400" b="1" dirty="0">
                <a:solidFill>
                  <a:srgbClr val="FFFF00"/>
                </a:solidFill>
                <a:latin typeface="Arial" charset="0"/>
              </a:rPr>
              <a:t> superheavy </a:t>
            </a:r>
            <a:r>
              <a:rPr lang="de-AT" sz="2400" b="1" dirty="0" err="1">
                <a:solidFill>
                  <a:srgbClr val="FFFF00"/>
                </a:solidFill>
                <a:latin typeface="Arial" charset="0"/>
              </a:rPr>
              <a:t>elements</a:t>
            </a:r>
            <a:r>
              <a:rPr lang="de-AT" sz="2400" b="1" dirty="0">
                <a:solidFill>
                  <a:srgbClr val="FFFF00"/>
                </a:solidFill>
                <a:latin typeface="Arial" charset="0"/>
              </a:rPr>
              <a:t> (SHE)</a:t>
            </a:r>
            <a:r>
              <a:rPr lang="de-AT" sz="2400" dirty="0"/>
              <a:t> </a:t>
            </a:r>
          </a:p>
        </p:txBody>
      </p:sp>
      <p:sp>
        <p:nvSpPr>
          <p:cNvPr id="878606" name="Text Box 14"/>
          <p:cNvSpPr txBox="1">
            <a:spLocks noChangeArrowheads="1"/>
          </p:cNvSpPr>
          <p:nvPr/>
        </p:nvSpPr>
        <p:spPr bwMode="auto">
          <a:xfrm>
            <a:off x="8428274" y="5323275"/>
            <a:ext cx="18614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AT" sz="1200" b="1" dirty="0">
                <a:solidFill>
                  <a:srgbClr val="F8F8F8"/>
                </a:solidFill>
                <a:latin typeface="Arial" charset="0"/>
              </a:rPr>
              <a:t> Georgi  N.  </a:t>
            </a:r>
            <a:r>
              <a:rPr lang="de-AT" sz="1200" b="1" dirty="0" err="1">
                <a:solidFill>
                  <a:srgbClr val="F8F8F8"/>
                </a:solidFill>
                <a:latin typeface="Arial" charset="0"/>
              </a:rPr>
              <a:t>Flerov</a:t>
            </a:r>
            <a:endParaRPr lang="de-AT" sz="1200" b="1" dirty="0">
              <a:solidFill>
                <a:srgbClr val="F8F8F8"/>
              </a:solidFill>
              <a:latin typeface="Arial" charset="0"/>
            </a:endParaRPr>
          </a:p>
          <a:p>
            <a:r>
              <a:rPr lang="de-AT" sz="1200" dirty="0">
                <a:solidFill>
                  <a:srgbClr val="F8F8F8"/>
                </a:solidFill>
                <a:latin typeface="Arial" charset="0"/>
              </a:rPr>
              <a:t>       (1913-1990)</a:t>
            </a:r>
          </a:p>
        </p:txBody>
      </p:sp>
      <p:sp>
        <p:nvSpPr>
          <p:cNvPr id="878607" name="Text Box 15"/>
          <p:cNvSpPr txBox="1">
            <a:spLocks noChangeArrowheads="1"/>
          </p:cNvSpPr>
          <p:nvPr/>
        </p:nvSpPr>
        <p:spPr bwMode="auto">
          <a:xfrm>
            <a:off x="2286000" y="-34925"/>
            <a:ext cx="7772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AT"/>
          </a:p>
        </p:txBody>
      </p:sp>
      <p:sp>
        <p:nvSpPr>
          <p:cNvPr id="878608" name="Text Box 16"/>
          <p:cNvSpPr txBox="1">
            <a:spLocks noChangeArrowheads="1"/>
          </p:cNvSpPr>
          <p:nvPr/>
        </p:nvSpPr>
        <p:spPr bwMode="auto">
          <a:xfrm>
            <a:off x="1703388" y="4415"/>
            <a:ext cx="888841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000" b="1" dirty="0">
                <a:cs typeface="Times New Roman" pitchFamily="18" charset="0"/>
              </a:rPr>
              <a:t> </a:t>
            </a:r>
            <a:r>
              <a:rPr lang="en-GB" sz="2000" b="1" dirty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Early History of </a:t>
            </a:r>
            <a:r>
              <a:rPr lang="en-GB" sz="2000" b="1" dirty="0" err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Superheavy</a:t>
            </a:r>
            <a:r>
              <a:rPr lang="en-GB" sz="2000" b="1" dirty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 Elements (SHE)</a:t>
            </a:r>
            <a:r>
              <a:rPr lang="en-GB" b="1" dirty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GB" dirty="0">
                <a:latin typeface="Arial" charset="0"/>
                <a:cs typeface="Times New Roman" pitchFamily="18" charset="0"/>
              </a:rPr>
              <a:t> </a:t>
            </a:r>
            <a:endParaRPr lang="de-AT" dirty="0">
              <a:latin typeface="Arial" charset="0"/>
              <a:cs typeface="Times New Roman" pitchFamily="18" charset="0"/>
            </a:endParaRPr>
          </a:p>
          <a:p>
            <a:pPr algn="ctr"/>
            <a:r>
              <a:rPr lang="de-AT" sz="1600" b="1" dirty="0">
                <a:latin typeface="Arial" charset="0"/>
                <a:cs typeface="Times New Roman" pitchFamily="18" charset="0"/>
              </a:rPr>
              <a:t>In </a:t>
            </a:r>
            <a:r>
              <a:rPr lang="de-AT" sz="1600" b="1" dirty="0" err="1">
                <a:latin typeface="Arial" charset="0"/>
                <a:cs typeface="Times New Roman" pitchFamily="18" charset="0"/>
              </a:rPr>
              <a:t>the</a:t>
            </a:r>
            <a:r>
              <a:rPr lang="de-AT" sz="1600" b="1" dirty="0">
                <a:latin typeface="Arial" charset="0"/>
                <a:cs typeface="Times New Roman" pitchFamily="18" charset="0"/>
              </a:rPr>
              <a:t> </a:t>
            </a:r>
            <a:r>
              <a:rPr lang="de-AT" sz="1600" b="1" dirty="0" err="1">
                <a:latin typeface="Arial" charset="0"/>
                <a:cs typeface="Times New Roman" pitchFamily="18" charset="0"/>
              </a:rPr>
              <a:t>late</a:t>
            </a:r>
            <a:r>
              <a:rPr lang="de-AT" sz="1600" b="1" dirty="0">
                <a:latin typeface="Arial" charset="0"/>
                <a:cs typeface="Times New Roman" pitchFamily="18" charset="0"/>
              </a:rPr>
              <a:t> 1960s, </a:t>
            </a:r>
            <a:r>
              <a:rPr lang="de-AT" sz="1600" b="1" dirty="0" err="1">
                <a:latin typeface="Arial" charset="0"/>
                <a:cs typeface="Times New Roman" pitchFamily="18" charset="0"/>
              </a:rPr>
              <a:t>shell</a:t>
            </a:r>
            <a:r>
              <a:rPr lang="de-AT" sz="1600" b="1" dirty="0">
                <a:latin typeface="Arial" charset="0"/>
                <a:cs typeface="Times New Roman" pitchFamily="18" charset="0"/>
              </a:rPr>
              <a:t> </a:t>
            </a:r>
            <a:r>
              <a:rPr lang="de-AT" sz="1600" b="1" dirty="0" err="1">
                <a:latin typeface="Arial" charset="0"/>
                <a:cs typeface="Times New Roman" pitchFamily="18" charset="0"/>
              </a:rPr>
              <a:t>model</a:t>
            </a:r>
            <a:r>
              <a:rPr lang="de-AT" sz="1600" b="1" dirty="0">
                <a:latin typeface="Arial" charset="0"/>
                <a:cs typeface="Times New Roman" pitchFamily="18" charset="0"/>
              </a:rPr>
              <a:t> </a:t>
            </a:r>
            <a:r>
              <a:rPr lang="de-AT" sz="1600" b="1" dirty="0" err="1">
                <a:latin typeface="Arial" charset="0"/>
                <a:cs typeface="Times New Roman" pitchFamily="18" charset="0"/>
              </a:rPr>
              <a:t>corrections</a:t>
            </a:r>
            <a:r>
              <a:rPr lang="de-AT" sz="1600" b="1" dirty="0">
                <a:latin typeface="Arial" charset="0"/>
                <a:cs typeface="Times New Roman" pitchFamily="18" charset="0"/>
              </a:rPr>
              <a:t> </a:t>
            </a:r>
            <a:r>
              <a:rPr lang="de-AT" sz="1600" b="1" dirty="0" err="1">
                <a:latin typeface="Arial" charset="0"/>
                <a:cs typeface="Times New Roman" pitchFamily="18" charset="0"/>
              </a:rPr>
              <a:t>of</a:t>
            </a:r>
            <a:r>
              <a:rPr lang="de-AT" sz="1600" b="1" dirty="0">
                <a:latin typeface="Arial" charset="0"/>
                <a:cs typeface="Times New Roman" pitchFamily="18" charset="0"/>
              </a:rPr>
              <a:t> </a:t>
            </a:r>
            <a:r>
              <a:rPr lang="de-AT" sz="1600" b="1" dirty="0" err="1">
                <a:latin typeface="Arial" charset="0"/>
                <a:cs typeface="Times New Roman" pitchFamily="18" charset="0"/>
              </a:rPr>
              <a:t>the</a:t>
            </a:r>
            <a:r>
              <a:rPr lang="de-AT" sz="1600" b="1" dirty="0">
                <a:latin typeface="Arial" charset="0"/>
                <a:cs typeface="Times New Roman" pitchFamily="18" charset="0"/>
              </a:rPr>
              <a:t> liquid </a:t>
            </a:r>
            <a:r>
              <a:rPr lang="de-AT" sz="1600" b="1" dirty="0" err="1">
                <a:latin typeface="Arial" charset="0"/>
                <a:cs typeface="Times New Roman" pitchFamily="18" charset="0"/>
              </a:rPr>
              <a:t>drop</a:t>
            </a:r>
            <a:r>
              <a:rPr lang="de-AT" sz="1600" b="1" dirty="0">
                <a:latin typeface="Arial" charset="0"/>
                <a:cs typeface="Times New Roman" pitchFamily="18" charset="0"/>
              </a:rPr>
              <a:t> </a:t>
            </a:r>
            <a:r>
              <a:rPr lang="de-AT" sz="1600" b="1" dirty="0" err="1">
                <a:latin typeface="Arial" charset="0"/>
                <a:cs typeface="Times New Roman" pitchFamily="18" charset="0"/>
              </a:rPr>
              <a:t>model</a:t>
            </a:r>
            <a:r>
              <a:rPr lang="de-AT" sz="1600" b="1" dirty="0">
                <a:latin typeface="Arial" charset="0"/>
                <a:cs typeface="Times New Roman" pitchFamily="18" charset="0"/>
              </a:rPr>
              <a:t> </a:t>
            </a:r>
            <a:r>
              <a:rPr lang="de-AT" sz="1600" b="1" dirty="0" err="1">
                <a:latin typeface="Arial" charset="0"/>
                <a:cs typeface="Times New Roman" pitchFamily="18" charset="0"/>
              </a:rPr>
              <a:t>led</a:t>
            </a:r>
            <a:r>
              <a:rPr lang="de-AT" sz="1600" b="1" dirty="0">
                <a:latin typeface="Arial" charset="0"/>
                <a:cs typeface="Times New Roman" pitchFamily="18" charset="0"/>
              </a:rPr>
              <a:t> </a:t>
            </a:r>
            <a:r>
              <a:rPr lang="de-AT" sz="1600" b="1" dirty="0" err="1">
                <a:latin typeface="Arial" charset="0"/>
                <a:cs typeface="Times New Roman" pitchFamily="18" charset="0"/>
              </a:rPr>
              <a:t>to</a:t>
            </a:r>
            <a:r>
              <a:rPr lang="de-AT" sz="1600" b="1" dirty="0">
                <a:latin typeface="Arial" charset="0"/>
                <a:cs typeface="Times New Roman" pitchFamily="18" charset="0"/>
              </a:rPr>
              <a:t> a </a:t>
            </a:r>
            <a:r>
              <a:rPr lang="de-AT" sz="1600" b="1" dirty="0" err="1">
                <a:latin typeface="Arial" charset="0"/>
                <a:cs typeface="Times New Roman" pitchFamily="18" charset="0"/>
              </a:rPr>
              <a:t>region</a:t>
            </a:r>
            <a:r>
              <a:rPr lang="de-AT" sz="1600" b="1" dirty="0">
                <a:latin typeface="Arial" charset="0"/>
                <a:cs typeface="Times New Roman" pitchFamily="18" charset="0"/>
              </a:rPr>
              <a:t> </a:t>
            </a:r>
            <a:r>
              <a:rPr lang="de-AT" sz="1600" b="1" dirty="0" err="1">
                <a:latin typeface="Arial" charset="0"/>
                <a:cs typeface="Times New Roman" pitchFamily="18" charset="0"/>
              </a:rPr>
              <a:t>of</a:t>
            </a:r>
            <a:r>
              <a:rPr lang="de-AT" sz="1600" b="1" dirty="0">
                <a:latin typeface="Arial" charset="0"/>
                <a:cs typeface="Times New Roman" pitchFamily="18" charset="0"/>
              </a:rPr>
              <a:t> </a:t>
            </a:r>
            <a:r>
              <a:rPr lang="de-AT" sz="1600" b="1" dirty="0" err="1">
                <a:latin typeface="Arial" charset="0"/>
                <a:cs typeface="Times New Roman" pitchFamily="18" charset="0"/>
              </a:rPr>
              <a:t>stability</a:t>
            </a:r>
            <a:r>
              <a:rPr lang="de-AT" sz="1600" b="1" dirty="0">
                <a:latin typeface="Arial" charset="0"/>
                <a:cs typeface="Times New Roman" pitchFamily="18" charset="0"/>
              </a:rPr>
              <a:t> </a:t>
            </a:r>
            <a:r>
              <a:rPr lang="de-AT" sz="1600" b="1" dirty="0" err="1">
                <a:latin typeface="Arial" charset="0"/>
                <a:cs typeface="Times New Roman" pitchFamily="18" charset="0"/>
              </a:rPr>
              <a:t>for</a:t>
            </a:r>
            <a:r>
              <a:rPr lang="de-AT" sz="1600" b="1" dirty="0">
                <a:latin typeface="Arial" charset="0"/>
                <a:cs typeface="Times New Roman" pitchFamily="18" charset="0"/>
              </a:rPr>
              <a:t> superheavy </a:t>
            </a:r>
            <a:r>
              <a:rPr lang="de-AT" sz="1600" b="1" dirty="0" err="1">
                <a:latin typeface="Arial" charset="0"/>
                <a:cs typeface="Times New Roman" pitchFamily="18" charset="0"/>
              </a:rPr>
              <a:t>elements</a:t>
            </a:r>
            <a:r>
              <a:rPr lang="de-AT" sz="1600" b="1" dirty="0">
                <a:latin typeface="Arial" charset="0"/>
                <a:cs typeface="Times New Roman" pitchFamily="18" charset="0"/>
              </a:rPr>
              <a:t>: Myers &amp; </a:t>
            </a:r>
            <a:r>
              <a:rPr lang="de-AT" sz="1600" b="1" dirty="0" err="1">
                <a:latin typeface="Arial" charset="0"/>
                <a:cs typeface="Times New Roman" pitchFamily="18" charset="0"/>
              </a:rPr>
              <a:t>Swiatecky</a:t>
            </a:r>
            <a:r>
              <a:rPr lang="de-AT" sz="1600" b="1" dirty="0">
                <a:latin typeface="Arial" charset="0"/>
                <a:cs typeface="Times New Roman" pitchFamily="18" charset="0"/>
              </a:rPr>
              <a:t>, Nilsson, </a:t>
            </a:r>
            <a:r>
              <a:rPr lang="de-AT" sz="1600" b="1" dirty="0" err="1">
                <a:latin typeface="Arial" charset="0"/>
                <a:cs typeface="Times New Roman" pitchFamily="18" charset="0"/>
              </a:rPr>
              <a:t>Strutinsky</a:t>
            </a:r>
            <a:r>
              <a:rPr lang="de-AT" sz="1600" b="1" dirty="0">
                <a:latin typeface="Arial" charset="0"/>
                <a:cs typeface="Times New Roman" pitchFamily="18" charset="0"/>
              </a:rPr>
              <a:t>, Nix, Möller, ....</a:t>
            </a:r>
            <a:r>
              <a:rPr lang="de-AT" dirty="0">
                <a:latin typeface="Arial" charset="0"/>
                <a:cs typeface="Times New Roman" pitchFamily="18" charset="0"/>
              </a:rPr>
              <a:t> </a:t>
            </a: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6960096" y="4869160"/>
            <a:ext cx="1984648" cy="381000"/>
          </a:xfrm>
          <a:prstGeom prst="rect">
            <a:avLst/>
          </a:prstGeom>
          <a:solidFill>
            <a:srgbClr val="67B9CF"/>
          </a:solidFill>
          <a:ln>
            <a:noFill/>
          </a:ln>
          <a:effectLst/>
        </p:spPr>
        <p:txBody>
          <a:bodyPr wrap="none" anchor="ctr"/>
          <a:lstStyle/>
          <a:p>
            <a:endParaRPr lang="de-AT"/>
          </a:p>
        </p:txBody>
      </p:sp>
      <p:pic>
        <p:nvPicPr>
          <p:cNvPr id="20" name="Picture 13" descr="flerov_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280" y="3501008"/>
            <a:ext cx="1485900" cy="185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8112225" y="2780928"/>
            <a:ext cx="21494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AT" sz="1600" b="1" dirty="0" err="1">
                <a:solidFill>
                  <a:srgbClr val="F8F8F8"/>
                </a:solidFill>
                <a:latin typeface="Arial" charset="0"/>
              </a:rPr>
              <a:t>Sea</a:t>
            </a:r>
            <a:r>
              <a:rPr lang="de-AT" sz="1600" b="1" dirty="0">
                <a:solidFill>
                  <a:srgbClr val="F8F8F8"/>
                </a:solidFill>
                <a:latin typeface="Arial" charset="0"/>
              </a:rPr>
              <a:t> </a:t>
            </a:r>
            <a:r>
              <a:rPr lang="de-AT" sz="1600" b="1" dirty="0" err="1">
                <a:solidFill>
                  <a:srgbClr val="F8F8F8"/>
                </a:solidFill>
                <a:latin typeface="Arial" charset="0"/>
              </a:rPr>
              <a:t>of</a:t>
            </a:r>
            <a:r>
              <a:rPr lang="de-AT" sz="1600" b="1" dirty="0">
                <a:solidFill>
                  <a:srgbClr val="F8F8F8"/>
                </a:solidFill>
                <a:latin typeface="Arial" charset="0"/>
              </a:rPr>
              <a:t> </a:t>
            </a:r>
            <a:r>
              <a:rPr lang="de-AT" sz="1600" b="1" dirty="0" err="1">
                <a:solidFill>
                  <a:srgbClr val="F8F8F8"/>
                </a:solidFill>
                <a:latin typeface="Arial" charset="0"/>
              </a:rPr>
              <a:t>instabilty</a:t>
            </a:r>
            <a:endParaRPr lang="de-AT" sz="1600" b="1" dirty="0">
              <a:solidFill>
                <a:srgbClr val="F8F8F8"/>
              </a:solidFill>
              <a:latin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876" y="3501009"/>
            <a:ext cx="1496380" cy="1851191"/>
          </a:xfrm>
          <a:prstGeom prst="rect">
            <a:avLst/>
          </a:prstGeom>
        </p:spPr>
      </p:pic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6948471" y="5327087"/>
            <a:ext cx="18614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AT" sz="1200" b="1" dirty="0">
                <a:solidFill>
                  <a:srgbClr val="F8F8F8"/>
                </a:solidFill>
                <a:latin typeface="Arial" charset="0"/>
              </a:rPr>
              <a:t>Glenn T. Seaborg</a:t>
            </a:r>
          </a:p>
          <a:p>
            <a:r>
              <a:rPr lang="de-AT" sz="1200" dirty="0">
                <a:solidFill>
                  <a:srgbClr val="F8F8F8"/>
                </a:solidFill>
                <a:latin typeface="Arial" charset="0"/>
              </a:rPr>
              <a:t>       (1912-1999)</a:t>
            </a:r>
          </a:p>
        </p:txBody>
      </p:sp>
      <p:cxnSp>
        <p:nvCxnSpPr>
          <p:cNvPr id="4" name="Gerade Verbindung mit Pfeil 3"/>
          <p:cNvCxnSpPr/>
          <p:nvPr/>
        </p:nvCxnSpPr>
        <p:spPr>
          <a:xfrm>
            <a:off x="9046840" y="1283568"/>
            <a:ext cx="31215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324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8621059" y="2762049"/>
            <a:ext cx="2884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John Archibald Wheeler</a:t>
            </a:r>
          </a:p>
          <a:p>
            <a:pPr algn="ctr"/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(1911-2008)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498863" y="282805"/>
            <a:ext cx="571264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Superheavy </a:t>
            </a:r>
            <a:r>
              <a:rPr lang="de-A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nuclei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Frederick J. Werner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John A. Wheeler</a:t>
            </a:r>
          </a:p>
          <a:p>
            <a:pPr algn="ctr">
              <a:spcAft>
                <a:spcPts val="1200"/>
              </a:spcAft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Phys.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Rev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. 109 (1958) 126-144</a:t>
            </a:r>
            <a:endParaRPr lang="de-AT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AT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= 147,</a:t>
            </a:r>
            <a:r>
              <a:rPr lang="de-A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= 500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716439" y="2226298"/>
            <a:ext cx="710781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Calculation</a:t>
            </a:r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 half-</a:t>
            </a:r>
            <a:r>
              <a:rPr lang="de-A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lives</a:t>
            </a:r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 superheavy </a:t>
            </a:r>
            <a:r>
              <a:rPr lang="de-A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nuclei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E. O.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Fiset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J. R. Nix</a:t>
            </a:r>
          </a:p>
          <a:p>
            <a:pPr algn="ctr">
              <a:spcAft>
                <a:spcPts val="1200"/>
              </a:spcAft>
            </a:pP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. Phys. A 193 (1972) 647-671</a:t>
            </a:r>
          </a:p>
          <a:p>
            <a:pPr algn="ctr"/>
            <a:r>
              <a:rPr lang="de-A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= 110, N = 184, t</a:t>
            </a:r>
            <a:r>
              <a:rPr lang="de-AT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1/2 </a:t>
            </a:r>
            <a:r>
              <a:rPr lang="de-A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2.5</a:t>
            </a:r>
            <a:r>
              <a:rPr lang="de-A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de-A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de-AT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de-A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de-A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891" y="77766"/>
            <a:ext cx="2155277" cy="268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148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8621059" y="2762049"/>
            <a:ext cx="2884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John Archibald Wheeler</a:t>
            </a:r>
          </a:p>
          <a:p>
            <a:pPr algn="ctr"/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(1911-2008)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498863" y="282805"/>
            <a:ext cx="571264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Superheavy </a:t>
            </a:r>
            <a:r>
              <a:rPr lang="de-A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nuclei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Frederick J. Werner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John A. Wheeler</a:t>
            </a:r>
          </a:p>
          <a:p>
            <a:pPr algn="ctr">
              <a:spcAft>
                <a:spcPts val="1200"/>
              </a:spcAft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Phys.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Rev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. 109 (1958) 126-144</a:t>
            </a:r>
            <a:endParaRPr lang="de-AT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AT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= 147,</a:t>
            </a:r>
            <a:r>
              <a:rPr lang="de-A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= 500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716439" y="2226298"/>
            <a:ext cx="710781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Calculation</a:t>
            </a:r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 half-</a:t>
            </a:r>
            <a:r>
              <a:rPr lang="de-A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lives</a:t>
            </a:r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 superheavy </a:t>
            </a:r>
            <a:r>
              <a:rPr lang="de-A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nuclei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E. O.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Fiset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J. R. Nix</a:t>
            </a:r>
          </a:p>
          <a:p>
            <a:pPr algn="ctr">
              <a:spcAft>
                <a:spcPts val="1200"/>
              </a:spcAft>
            </a:pP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. Phys. A 193 (1972) 647-671</a:t>
            </a:r>
          </a:p>
          <a:p>
            <a:pPr algn="ctr"/>
            <a:r>
              <a:rPr lang="de-A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= 110, N = 184, t</a:t>
            </a:r>
            <a:r>
              <a:rPr lang="de-AT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1/2 </a:t>
            </a:r>
            <a:r>
              <a:rPr lang="de-A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2.5</a:t>
            </a:r>
            <a:r>
              <a:rPr lang="de-A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de-A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de-AT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de-A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de-A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82804" y="4166646"/>
            <a:ext cx="802221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Search </a:t>
            </a:r>
            <a:r>
              <a:rPr lang="de-A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naturally</a:t>
            </a:r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occurring</a:t>
            </a:r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superheavy </a:t>
            </a:r>
            <a:r>
              <a:rPr lang="de-A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element</a:t>
            </a:r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 Z = 110, A = 294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W. S. Stephens, J. Klein,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R.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Zurmühle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Phys.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Rev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. 109 (1980) 126-144</a:t>
            </a:r>
          </a:p>
          <a:p>
            <a:pPr algn="ctr">
              <a:spcBef>
                <a:spcPts val="1200"/>
              </a:spcBef>
            </a:pPr>
            <a:r>
              <a:rPr lang="de-AT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294</a:t>
            </a:r>
            <a:r>
              <a:rPr lang="de-A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110/Pt &lt; 1x10</a:t>
            </a:r>
            <a:r>
              <a:rPr lang="de-AT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-11</a:t>
            </a:r>
            <a:r>
              <a:rPr lang="de-A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0192" y="3563332"/>
            <a:ext cx="2119279" cy="261235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891" y="77766"/>
            <a:ext cx="2155277" cy="2687098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8698043" y="6147839"/>
            <a:ext cx="2884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Roy Middleton</a:t>
            </a:r>
          </a:p>
          <a:p>
            <a:pPr algn="ctr"/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(1927-2004)</a:t>
            </a:r>
          </a:p>
        </p:txBody>
      </p:sp>
    </p:spTree>
    <p:extLst>
      <p:ext uri="{BB962C8B-B14F-4D97-AF65-F5344CB8AC3E}">
        <p14:creationId xmlns:p14="http://schemas.microsoft.com/office/powerpoint/2010/main" val="2692876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565" y="414777"/>
            <a:ext cx="9148436" cy="6243321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8842339" y="5071620"/>
            <a:ext cx="2092751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</a:rPr>
              <a:t>Island </a:t>
            </a:r>
            <a:r>
              <a:rPr lang="de-A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ahoy</a:t>
            </a:r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ctr"/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Mark A.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Stoyer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Nature 442 (2006)</a:t>
            </a:r>
          </a:p>
        </p:txBody>
      </p:sp>
    </p:spTree>
    <p:extLst>
      <p:ext uri="{BB962C8B-B14F-4D97-AF65-F5344CB8AC3E}">
        <p14:creationId xmlns:p14="http://schemas.microsoft.com/office/powerpoint/2010/main" val="1503047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67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3050"/>
            <a:ext cx="9144000" cy="61150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</p:pic>
      <p:sp>
        <p:nvSpPr>
          <p:cNvPr id="886790" name="Text Box 6"/>
          <p:cNvSpPr txBox="1">
            <a:spLocks noChangeArrowheads="1"/>
          </p:cNvSpPr>
          <p:nvPr/>
        </p:nvSpPr>
        <p:spPr bwMode="auto">
          <a:xfrm>
            <a:off x="7604126" y="3394075"/>
            <a:ext cx="3206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AT"/>
          </a:p>
        </p:txBody>
      </p:sp>
      <p:sp>
        <p:nvSpPr>
          <p:cNvPr id="886791" name="Text Box 7"/>
          <p:cNvSpPr txBox="1">
            <a:spLocks noChangeArrowheads="1"/>
          </p:cNvSpPr>
          <p:nvPr/>
        </p:nvSpPr>
        <p:spPr bwMode="auto">
          <a:xfrm>
            <a:off x="8020050" y="2820989"/>
            <a:ext cx="4889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AT" sz="1200" b="1">
                <a:solidFill>
                  <a:srgbClr val="FFFFFF"/>
                </a:solidFill>
                <a:latin typeface="Arial" charset="0"/>
              </a:rPr>
              <a:t>34 s</a:t>
            </a:r>
          </a:p>
        </p:txBody>
      </p:sp>
      <p:sp>
        <p:nvSpPr>
          <p:cNvPr id="886792" name="Text Box 8"/>
          <p:cNvSpPr txBox="1">
            <a:spLocks noChangeArrowheads="1"/>
          </p:cNvSpPr>
          <p:nvPr/>
        </p:nvSpPr>
        <p:spPr bwMode="auto">
          <a:xfrm>
            <a:off x="7540625" y="3249614"/>
            <a:ext cx="641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AT" sz="1200" b="1">
                <a:solidFill>
                  <a:srgbClr val="FFFFFF"/>
                </a:solidFill>
                <a:latin typeface="Arial" charset="0"/>
              </a:rPr>
              <a:t>11 s</a:t>
            </a:r>
          </a:p>
        </p:txBody>
      </p:sp>
      <p:sp>
        <p:nvSpPr>
          <p:cNvPr id="886793" name="Text Box 9"/>
          <p:cNvSpPr txBox="1">
            <a:spLocks noChangeArrowheads="1"/>
          </p:cNvSpPr>
          <p:nvPr/>
        </p:nvSpPr>
        <p:spPr bwMode="auto">
          <a:xfrm>
            <a:off x="8458200" y="2316164"/>
            <a:ext cx="533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AT" sz="1200" b="1">
                <a:solidFill>
                  <a:srgbClr val="FFFFFF"/>
                </a:solidFill>
                <a:latin typeface="Arial" charset="0"/>
              </a:rPr>
              <a:t>2.6 s</a:t>
            </a:r>
          </a:p>
        </p:txBody>
      </p:sp>
      <p:sp>
        <p:nvSpPr>
          <p:cNvPr id="886794" name="Text Box 10"/>
          <p:cNvSpPr txBox="1">
            <a:spLocks noChangeArrowheads="1"/>
          </p:cNvSpPr>
          <p:nvPr/>
        </p:nvSpPr>
        <p:spPr bwMode="auto">
          <a:xfrm>
            <a:off x="8426450" y="1752600"/>
            <a:ext cx="7175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AT" sz="1200" b="1">
                <a:solidFill>
                  <a:srgbClr val="FFFFFF"/>
                </a:solidFill>
                <a:latin typeface="Arial" charset="0"/>
              </a:rPr>
              <a:t>0.06s</a:t>
            </a:r>
          </a:p>
        </p:txBody>
      </p:sp>
      <p:sp>
        <p:nvSpPr>
          <p:cNvPr id="886795" name="Line 11"/>
          <p:cNvSpPr>
            <a:spLocks noChangeShapeType="1"/>
          </p:cNvSpPr>
          <p:nvPr/>
        </p:nvSpPr>
        <p:spPr bwMode="auto">
          <a:xfrm flipH="1" flipV="1">
            <a:off x="7372350" y="3162300"/>
            <a:ext cx="228600" cy="15240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AT"/>
          </a:p>
        </p:txBody>
      </p:sp>
      <p:sp>
        <p:nvSpPr>
          <p:cNvPr id="886796" name="Line 12"/>
          <p:cNvSpPr>
            <a:spLocks noChangeShapeType="1"/>
          </p:cNvSpPr>
          <p:nvPr/>
        </p:nvSpPr>
        <p:spPr bwMode="auto">
          <a:xfrm flipH="1" flipV="1">
            <a:off x="7848600" y="2743200"/>
            <a:ext cx="228600" cy="15240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AT"/>
          </a:p>
        </p:txBody>
      </p:sp>
      <p:sp>
        <p:nvSpPr>
          <p:cNvPr id="886797" name="Line 13"/>
          <p:cNvSpPr>
            <a:spLocks noChangeShapeType="1"/>
          </p:cNvSpPr>
          <p:nvPr/>
        </p:nvSpPr>
        <p:spPr bwMode="auto">
          <a:xfrm flipH="1" flipV="1">
            <a:off x="8296275" y="2247900"/>
            <a:ext cx="228600" cy="15240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AT"/>
          </a:p>
        </p:txBody>
      </p:sp>
      <p:cxnSp>
        <p:nvCxnSpPr>
          <p:cNvPr id="4" name="Gerade Verbindung 3"/>
          <p:cNvCxnSpPr/>
          <p:nvPr/>
        </p:nvCxnSpPr>
        <p:spPr>
          <a:xfrm>
            <a:off x="8991600" y="2027238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/>
        </p:nvCxnSpPr>
        <p:spPr>
          <a:xfrm>
            <a:off x="8760296" y="1752601"/>
            <a:ext cx="0" cy="1870075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>
            <a:off x="8760297" y="1752600"/>
            <a:ext cx="1775589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>
            <a:off x="8776318" y="3591678"/>
            <a:ext cx="1768898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8760296" y="2988242"/>
            <a:ext cx="1714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Region </a:t>
            </a:r>
            <a:r>
              <a:rPr lang="de-AT" sz="1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investi-gated</a:t>
            </a:r>
            <a:r>
              <a:rPr lang="de-AT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1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de-AT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AMS</a:t>
            </a:r>
          </a:p>
        </p:txBody>
      </p:sp>
      <p:sp>
        <p:nvSpPr>
          <p:cNvPr id="2" name="Rechteck 1"/>
          <p:cNvSpPr/>
          <p:nvPr/>
        </p:nvSpPr>
        <p:spPr>
          <a:xfrm>
            <a:off x="2388867" y="2687638"/>
            <a:ext cx="720080" cy="8366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Rechteck 4"/>
          <p:cNvSpPr/>
          <p:nvPr/>
        </p:nvSpPr>
        <p:spPr>
          <a:xfrm rot="-2100000">
            <a:off x="2360369" y="2817862"/>
            <a:ext cx="681757" cy="203315"/>
          </a:xfrm>
          <a:prstGeom prst="rect">
            <a:avLst/>
          </a:prstGeom>
          <a:solidFill>
            <a:srgbClr val="9F9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Ellipse 6"/>
          <p:cNvSpPr/>
          <p:nvPr/>
        </p:nvSpPr>
        <p:spPr>
          <a:xfrm rot="-1800000">
            <a:off x="2176731" y="2774190"/>
            <a:ext cx="1312302" cy="698376"/>
          </a:xfrm>
          <a:prstGeom prst="ellipse">
            <a:avLst/>
          </a:prstGeom>
          <a:solidFill>
            <a:srgbClr val="9F9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Ellipse 7"/>
          <p:cNvSpPr/>
          <p:nvPr/>
        </p:nvSpPr>
        <p:spPr>
          <a:xfrm rot="-1860000">
            <a:off x="2471293" y="3241499"/>
            <a:ext cx="987288" cy="22435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98157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776" y="-744718"/>
            <a:ext cx="12420217" cy="839928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 flipH="1">
            <a:off x="9059159" y="3355942"/>
            <a:ext cx="2554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de-AT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arrived</a:t>
            </a:r>
            <a:r>
              <a:rPr lang="de-A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A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de-A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</a:t>
            </a:r>
            <a:r>
              <a:rPr lang="de-A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A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Chicago in 1978</a:t>
            </a:r>
          </a:p>
        </p:txBody>
      </p:sp>
    </p:spTree>
    <p:extLst>
      <p:ext uri="{BB962C8B-B14F-4D97-AF65-F5344CB8AC3E}">
        <p14:creationId xmlns:p14="http://schemas.microsoft.com/office/powerpoint/2010/main" val="2200045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170" y="39442"/>
            <a:ext cx="9379667" cy="68024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63933" y="578143"/>
            <a:ext cx="1502876" cy="157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0529923" y="2168160"/>
            <a:ext cx="14461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>
                <a:latin typeface="Arial" panose="020B0604020202020204" pitchFamily="34" charset="0"/>
                <a:cs typeface="Arial" panose="020B0604020202020204" pitchFamily="34" charset="0"/>
              </a:rPr>
              <a:t>Franz </a:t>
            </a:r>
            <a:r>
              <a:rPr lang="de-AT" sz="1400" dirty="0" err="1">
                <a:latin typeface="Arial" panose="020B0604020202020204" pitchFamily="34" charset="0"/>
                <a:cs typeface="Arial" panose="020B0604020202020204" pitchFamily="34" charset="0"/>
              </a:rPr>
              <a:t>Dellinger</a:t>
            </a:r>
            <a:endParaRPr lang="de-A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939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52290"/>
            <a:ext cx="9144000" cy="616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hteck 6"/>
          <p:cNvSpPr/>
          <p:nvPr/>
        </p:nvSpPr>
        <p:spPr>
          <a:xfrm>
            <a:off x="1571500" y="0"/>
            <a:ext cx="9144000" cy="548680"/>
          </a:xfrm>
          <a:prstGeom prst="rect">
            <a:avLst/>
          </a:prstGeom>
          <a:solidFill>
            <a:srgbClr val="F9F2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20" name="Gruppieren 19"/>
          <p:cNvGrpSpPr/>
          <p:nvPr/>
        </p:nvGrpSpPr>
        <p:grpSpPr>
          <a:xfrm>
            <a:off x="6392910" y="44624"/>
            <a:ext cx="2655418" cy="5112568"/>
            <a:chOff x="4868910" y="44624"/>
            <a:chExt cx="2655418" cy="5112568"/>
          </a:xfrm>
        </p:grpSpPr>
        <p:grpSp>
          <p:nvGrpSpPr>
            <p:cNvPr id="18" name="Gruppieren 17"/>
            <p:cNvGrpSpPr/>
            <p:nvPr/>
          </p:nvGrpSpPr>
          <p:grpSpPr>
            <a:xfrm>
              <a:off x="4868910" y="44624"/>
              <a:ext cx="1224136" cy="5112568"/>
              <a:chOff x="4868910" y="44624"/>
              <a:chExt cx="1224136" cy="5112568"/>
            </a:xfrm>
          </p:grpSpPr>
          <p:sp>
            <p:nvSpPr>
              <p:cNvPr id="17" name="Rechteck 16"/>
              <p:cNvSpPr/>
              <p:nvPr/>
            </p:nvSpPr>
            <p:spPr>
              <a:xfrm>
                <a:off x="5363741" y="233188"/>
                <a:ext cx="227434" cy="226393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cxnSp>
            <p:nvCxnSpPr>
              <p:cNvPr id="16" name="Gerade Verbindung 15"/>
              <p:cNvCxnSpPr/>
              <p:nvPr/>
            </p:nvCxnSpPr>
            <p:spPr>
              <a:xfrm>
                <a:off x="4868910" y="459900"/>
                <a:ext cx="122413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Gerade Verbindung 13"/>
              <p:cNvCxnSpPr/>
              <p:nvPr/>
            </p:nvCxnSpPr>
            <p:spPr>
              <a:xfrm>
                <a:off x="4868910" y="234014"/>
                <a:ext cx="122413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Gerade Verbindung 3"/>
              <p:cNvCxnSpPr/>
              <p:nvPr/>
            </p:nvCxnSpPr>
            <p:spPr>
              <a:xfrm flipV="1">
                <a:off x="5364088" y="44624"/>
                <a:ext cx="0" cy="511256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Gerade Verbindung 11"/>
              <p:cNvCxnSpPr/>
              <p:nvPr/>
            </p:nvCxnSpPr>
            <p:spPr>
              <a:xfrm flipV="1">
                <a:off x="5587512" y="44624"/>
                <a:ext cx="0" cy="511256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xtfeld 18"/>
            <p:cNvSpPr txBox="1"/>
            <p:nvPr/>
          </p:nvSpPr>
          <p:spPr>
            <a:xfrm>
              <a:off x="5868144" y="194886"/>
              <a:ext cx="16561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1600" b="1" baseline="30000" dirty="0">
                  <a:latin typeface="Arial" pitchFamily="34" charset="0"/>
                  <a:cs typeface="Arial" pitchFamily="34" charset="0"/>
                </a:rPr>
                <a:t>292</a:t>
              </a:r>
              <a:r>
                <a:rPr lang="de-AT" sz="1600" b="1" dirty="0">
                  <a:latin typeface="Arial" pitchFamily="34" charset="0"/>
                  <a:cs typeface="Arial" pitchFamily="34" charset="0"/>
                </a:rPr>
                <a:t>Eka-Th</a:t>
              </a:r>
            </a:p>
          </p:txBody>
        </p:sp>
      </p:grpSp>
      <p:grpSp>
        <p:nvGrpSpPr>
          <p:cNvPr id="21" name="Gruppieren 20"/>
          <p:cNvGrpSpPr/>
          <p:nvPr/>
        </p:nvGrpSpPr>
        <p:grpSpPr>
          <a:xfrm>
            <a:off x="2351584" y="261633"/>
            <a:ext cx="3168352" cy="6298836"/>
            <a:chOff x="827584" y="261633"/>
            <a:chExt cx="3168352" cy="6298836"/>
          </a:xfrm>
        </p:grpSpPr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827584" y="261633"/>
              <a:ext cx="3168352" cy="1592744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50800" dir="2700000" algn="ctr" rotWithShape="0">
                <a:schemeClr val="tx1">
                  <a:lumMod val="75000"/>
                  <a:lumOff val="25000"/>
                </a:schemeClr>
              </a:outerShdw>
            </a:effec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Aft>
                  <a:spcPts val="600"/>
                </a:spcAft>
              </a:pPr>
              <a:r>
                <a:rPr lang="de-DE" sz="1400" b="1" dirty="0">
                  <a:latin typeface="Arial" charset="0"/>
                </a:rPr>
                <a:t>Search </a:t>
              </a:r>
              <a:r>
                <a:rPr lang="de-DE" sz="1400" b="1" dirty="0" err="1">
                  <a:latin typeface="Arial" charset="0"/>
                </a:rPr>
                <a:t>for</a:t>
              </a:r>
              <a:r>
                <a:rPr lang="de-DE" sz="1400" b="1" dirty="0">
                  <a:latin typeface="Arial" charset="0"/>
                </a:rPr>
                <a:t> SHE </a:t>
              </a:r>
              <a:r>
                <a:rPr lang="de-DE" sz="1400" b="1" dirty="0" err="1">
                  <a:latin typeface="Arial" charset="0"/>
                </a:rPr>
                <a:t>nuclides</a:t>
              </a:r>
              <a:r>
                <a:rPr lang="de-DE" sz="1400" b="1" dirty="0">
                  <a:latin typeface="Arial" charset="0"/>
                </a:rPr>
                <a:t> in Nature</a:t>
              </a:r>
            </a:p>
            <a:p>
              <a:pPr eaLnBrk="1" hangingPunct="1"/>
              <a:r>
                <a:rPr lang="de-DE" sz="1400" b="1" i="1" dirty="0">
                  <a:solidFill>
                    <a:srgbClr val="00B0F0"/>
                  </a:solidFill>
                  <a:latin typeface="Arial" charset="0"/>
                </a:rPr>
                <a:t>Positive </a:t>
              </a:r>
              <a:r>
                <a:rPr lang="de-DE" sz="1400" b="1" i="1" dirty="0" err="1">
                  <a:solidFill>
                    <a:srgbClr val="00B0F0"/>
                  </a:solidFill>
                  <a:latin typeface="Arial" charset="0"/>
                </a:rPr>
                <a:t>evidence</a:t>
              </a:r>
              <a:r>
                <a:rPr lang="de-DE" sz="1400" b="1" i="1" dirty="0">
                  <a:solidFill>
                    <a:srgbClr val="00B0F0"/>
                  </a:solidFill>
                  <a:latin typeface="Arial" charset="0"/>
                </a:rPr>
                <a:t> </a:t>
              </a:r>
              <a:r>
                <a:rPr lang="de-DE" sz="1400" b="1" i="1" dirty="0" err="1">
                  <a:solidFill>
                    <a:srgbClr val="00B0F0"/>
                  </a:solidFill>
                  <a:latin typeface="Arial" charset="0"/>
                </a:rPr>
                <a:t>from</a:t>
              </a:r>
              <a:r>
                <a:rPr lang="de-DE" sz="1400" b="1" i="1" dirty="0">
                  <a:solidFill>
                    <a:srgbClr val="00B0F0"/>
                  </a:solidFill>
                  <a:latin typeface="Arial" charset="0"/>
                </a:rPr>
                <a:t> ICP-SF-MS:</a:t>
              </a:r>
            </a:p>
            <a:p>
              <a:pPr eaLnBrk="1" hangingPunct="1"/>
              <a:r>
                <a:rPr lang="de-DE" sz="1200" dirty="0" err="1">
                  <a:latin typeface="Arial" charset="0"/>
                </a:rPr>
                <a:t>Marinov</a:t>
              </a:r>
              <a:r>
                <a:rPr lang="de-DE" sz="1200" dirty="0">
                  <a:latin typeface="Arial" charset="0"/>
                </a:rPr>
                <a:t> et al.,</a:t>
              </a:r>
              <a:r>
                <a:rPr lang="de-DE" sz="1200" b="1" dirty="0">
                  <a:solidFill>
                    <a:srgbClr val="CC00FF"/>
                  </a:solidFill>
                  <a:latin typeface="Arial" charset="0"/>
                </a:rPr>
                <a:t> </a:t>
              </a:r>
              <a:r>
                <a:rPr lang="de-DE" sz="1200" dirty="0">
                  <a:latin typeface="Arial" charset="0"/>
                </a:rPr>
                <a:t>Jerusalem, 2007, 2009, 2010</a:t>
              </a:r>
            </a:p>
            <a:p>
              <a:pPr eaLnBrk="1" hangingPunct="1">
                <a:spcBef>
                  <a:spcPts val="300"/>
                </a:spcBef>
              </a:pPr>
              <a:r>
                <a:rPr lang="de-DE" sz="1400" b="1" i="1" dirty="0" err="1">
                  <a:solidFill>
                    <a:srgbClr val="CC00CC"/>
                  </a:solidFill>
                  <a:latin typeface="Arial" charset="0"/>
                </a:rPr>
                <a:t>Upper</a:t>
              </a:r>
              <a:r>
                <a:rPr lang="de-DE" sz="1400" b="1" i="1" dirty="0">
                  <a:solidFill>
                    <a:srgbClr val="CC00CC"/>
                  </a:solidFill>
                  <a:latin typeface="Arial" charset="0"/>
                </a:rPr>
                <a:t> </a:t>
              </a:r>
              <a:r>
                <a:rPr lang="de-DE" sz="1400" b="1" i="1" dirty="0" err="1">
                  <a:solidFill>
                    <a:srgbClr val="CC00CC"/>
                  </a:solidFill>
                  <a:latin typeface="Arial" charset="0"/>
                </a:rPr>
                <a:t>limits</a:t>
              </a:r>
              <a:r>
                <a:rPr lang="de-DE" sz="1400" b="1" i="1" dirty="0">
                  <a:solidFill>
                    <a:srgbClr val="CC00CC"/>
                  </a:solidFill>
                  <a:latin typeface="Arial" charset="0"/>
                </a:rPr>
                <a:t> </a:t>
              </a:r>
              <a:r>
                <a:rPr lang="de-DE" sz="1400" b="1" i="1" dirty="0" err="1">
                  <a:solidFill>
                    <a:srgbClr val="CC00CC"/>
                  </a:solidFill>
                  <a:latin typeface="Arial" charset="0"/>
                </a:rPr>
                <a:t>from</a:t>
              </a:r>
              <a:r>
                <a:rPr lang="de-DE" sz="1400" b="1" i="1" dirty="0">
                  <a:solidFill>
                    <a:srgbClr val="CC00CC"/>
                  </a:solidFill>
                  <a:latin typeface="Arial" charset="0"/>
                </a:rPr>
                <a:t> AMS:</a:t>
              </a:r>
            </a:p>
            <a:p>
              <a:pPr eaLnBrk="1" hangingPunct="1"/>
              <a:r>
                <a:rPr lang="de-DE" sz="1200" dirty="0">
                  <a:latin typeface="Arial" charset="0"/>
                </a:rPr>
                <a:t>Lachner et al., </a:t>
              </a:r>
              <a:r>
                <a:rPr lang="de-DE" sz="1200" dirty="0" err="1">
                  <a:latin typeface="Arial" charset="0"/>
                </a:rPr>
                <a:t>Munich</a:t>
              </a:r>
              <a:r>
                <a:rPr lang="de-DE" sz="1200" dirty="0">
                  <a:latin typeface="Arial" charset="0"/>
                </a:rPr>
                <a:t>, 2008</a:t>
              </a:r>
            </a:p>
            <a:p>
              <a:pPr eaLnBrk="1" hangingPunct="1"/>
              <a:r>
                <a:rPr lang="de-DE" sz="1200" dirty="0" err="1">
                  <a:latin typeface="Arial" charset="0"/>
                </a:rPr>
                <a:t>Dellinger</a:t>
              </a:r>
              <a:r>
                <a:rPr lang="de-DE" sz="1200" dirty="0">
                  <a:latin typeface="Arial" charset="0"/>
                </a:rPr>
                <a:t> et al., Vienna, 2010, 2011</a:t>
              </a:r>
            </a:p>
            <a:p>
              <a:pPr eaLnBrk="1" hangingPunct="1"/>
              <a:r>
                <a:rPr lang="de-DE" sz="1200" dirty="0">
                  <a:latin typeface="Arial" charset="0"/>
                </a:rPr>
                <a:t>Ludwig et al., </a:t>
              </a:r>
              <a:r>
                <a:rPr lang="de-DE" sz="1200" dirty="0" err="1">
                  <a:latin typeface="Arial" charset="0"/>
                </a:rPr>
                <a:t>Munich</a:t>
              </a:r>
              <a:r>
                <a:rPr lang="de-DE" sz="1200" dirty="0">
                  <a:latin typeface="Arial" charset="0"/>
                </a:rPr>
                <a:t> 2012</a:t>
              </a:r>
            </a:p>
          </p:txBody>
        </p:sp>
        <p:sp>
          <p:nvSpPr>
            <p:cNvPr id="24" name="Rechteck 23"/>
            <p:cNvSpPr/>
            <p:nvPr/>
          </p:nvSpPr>
          <p:spPr>
            <a:xfrm flipV="1">
              <a:off x="3452091" y="6157683"/>
              <a:ext cx="140372" cy="402786"/>
            </a:xfrm>
            <a:prstGeom prst="rect">
              <a:avLst/>
            </a:prstGeom>
            <a:solidFill>
              <a:srgbClr val="F9F2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26" name="Gruppieren 25"/>
          <p:cNvGrpSpPr/>
          <p:nvPr/>
        </p:nvGrpSpPr>
        <p:grpSpPr>
          <a:xfrm>
            <a:off x="2270052" y="539388"/>
            <a:ext cx="6409359" cy="3330952"/>
            <a:chOff x="746051" y="539388"/>
            <a:chExt cx="6409359" cy="3330952"/>
          </a:xfrm>
        </p:grpSpPr>
        <p:sp>
          <p:nvSpPr>
            <p:cNvPr id="25" name="Textfeld 24"/>
            <p:cNvSpPr txBox="1"/>
            <p:nvPr/>
          </p:nvSpPr>
          <p:spPr>
            <a:xfrm>
              <a:off x="5997271" y="1727442"/>
              <a:ext cx="1152128" cy="369332"/>
            </a:xfrm>
            <a:prstGeom prst="rect">
              <a:avLst/>
            </a:prstGeom>
            <a:solidFill>
              <a:srgbClr val="CC00CC"/>
            </a:solidFill>
            <a:ln w="158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AT" b="1" dirty="0">
                  <a:solidFill>
                    <a:schemeClr val="bg1"/>
                  </a:solidFill>
                </a:rPr>
                <a:t>&lt; 5 × 10</a:t>
              </a:r>
              <a:r>
                <a:rPr lang="de-AT" b="1" baseline="30000" dirty="0">
                  <a:solidFill>
                    <a:schemeClr val="bg1"/>
                  </a:solidFill>
                </a:rPr>
                <a:t>-13</a:t>
              </a:r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6003282" y="2141734"/>
              <a:ext cx="1152128" cy="369332"/>
            </a:xfrm>
            <a:prstGeom prst="rect">
              <a:avLst/>
            </a:prstGeom>
            <a:solidFill>
              <a:srgbClr val="CC00CC"/>
            </a:solidFill>
            <a:ln w="158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AT" b="1" dirty="0">
                  <a:solidFill>
                    <a:schemeClr val="bg1"/>
                  </a:solidFill>
                </a:rPr>
                <a:t>&lt; 6 × 10</a:t>
              </a:r>
              <a:r>
                <a:rPr lang="de-AT" b="1" baseline="30000" dirty="0">
                  <a:solidFill>
                    <a:schemeClr val="bg1"/>
                  </a:solidFill>
                </a:rPr>
                <a:t>-14</a:t>
              </a: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6003282" y="2664116"/>
              <a:ext cx="1152128" cy="369332"/>
            </a:xfrm>
            <a:prstGeom prst="rect">
              <a:avLst/>
            </a:prstGeom>
            <a:solidFill>
              <a:srgbClr val="CC00CC"/>
            </a:solidFill>
            <a:ln w="158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AT" b="1" dirty="0">
                  <a:solidFill>
                    <a:schemeClr val="bg1"/>
                  </a:solidFill>
                </a:rPr>
                <a:t>&lt; 7 × 10</a:t>
              </a:r>
              <a:r>
                <a:rPr lang="de-AT" b="1" baseline="30000" dirty="0">
                  <a:solidFill>
                    <a:schemeClr val="bg1"/>
                  </a:solidFill>
                </a:rPr>
                <a:t>-16</a:t>
              </a:r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6003282" y="3077838"/>
              <a:ext cx="1152128" cy="369332"/>
            </a:xfrm>
            <a:prstGeom prst="rect">
              <a:avLst/>
            </a:prstGeom>
            <a:solidFill>
              <a:srgbClr val="CC00CC"/>
            </a:solidFill>
            <a:ln w="158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AT" b="1" dirty="0">
                  <a:solidFill>
                    <a:schemeClr val="bg1"/>
                  </a:solidFill>
                </a:rPr>
                <a:t>&lt; 2 × 10</a:t>
              </a:r>
              <a:r>
                <a:rPr lang="de-AT" b="1" baseline="30000" dirty="0">
                  <a:solidFill>
                    <a:schemeClr val="bg1"/>
                  </a:solidFill>
                </a:rPr>
                <a:t>-15</a:t>
              </a:r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5004048" y="539388"/>
              <a:ext cx="1152128" cy="369332"/>
            </a:xfrm>
            <a:prstGeom prst="rect">
              <a:avLst/>
            </a:prstGeom>
            <a:solidFill>
              <a:srgbClr val="CC00CC"/>
            </a:solidFill>
            <a:ln w="158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AT" b="1" dirty="0">
                  <a:solidFill>
                    <a:schemeClr val="bg1"/>
                  </a:solidFill>
                </a:rPr>
                <a:t>&lt; 4 × 10</a:t>
              </a:r>
              <a:r>
                <a:rPr lang="de-AT" b="1" baseline="30000" dirty="0">
                  <a:solidFill>
                    <a:schemeClr val="bg1"/>
                  </a:solidFill>
                </a:rPr>
                <a:t>-15</a:t>
              </a:r>
            </a:p>
          </p:txBody>
        </p:sp>
        <p:sp>
          <p:nvSpPr>
            <p:cNvPr id="31" name="Textfeld 30"/>
            <p:cNvSpPr txBox="1"/>
            <p:nvPr/>
          </p:nvSpPr>
          <p:spPr>
            <a:xfrm>
              <a:off x="755576" y="3096164"/>
              <a:ext cx="1152128" cy="369332"/>
            </a:xfrm>
            <a:prstGeom prst="rect">
              <a:avLst/>
            </a:prstGeom>
            <a:solidFill>
              <a:srgbClr val="CC00CC"/>
            </a:solidFill>
            <a:ln w="158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AT" b="1" dirty="0">
                  <a:solidFill>
                    <a:schemeClr val="bg1"/>
                  </a:solidFill>
                </a:rPr>
                <a:t>&lt; 3 × 10</a:t>
              </a:r>
              <a:r>
                <a:rPr lang="de-AT" b="1" baseline="30000" dirty="0">
                  <a:solidFill>
                    <a:schemeClr val="bg1"/>
                  </a:solidFill>
                </a:rPr>
                <a:t>-16</a:t>
              </a:r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746051" y="3501008"/>
              <a:ext cx="1441156" cy="369332"/>
            </a:xfrm>
            <a:prstGeom prst="rect">
              <a:avLst/>
            </a:prstGeom>
            <a:solidFill>
              <a:srgbClr val="00B0F0"/>
            </a:solidFill>
            <a:ln w="158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AT" b="1" dirty="0">
                  <a:solidFill>
                    <a:schemeClr val="bg1"/>
                  </a:solidFill>
                </a:rPr>
                <a:t>(1-10) × 10</a:t>
              </a:r>
              <a:r>
                <a:rPr lang="de-AT" b="1" baseline="30000" dirty="0">
                  <a:solidFill>
                    <a:schemeClr val="bg1"/>
                  </a:solidFill>
                </a:rPr>
                <a:t>-10</a:t>
              </a:r>
            </a:p>
          </p:txBody>
        </p:sp>
        <p:sp>
          <p:nvSpPr>
            <p:cNvPr id="34" name="Textfeld 33"/>
            <p:cNvSpPr txBox="1"/>
            <p:nvPr/>
          </p:nvSpPr>
          <p:spPr>
            <a:xfrm>
              <a:off x="4940918" y="934954"/>
              <a:ext cx="1287266" cy="369332"/>
            </a:xfrm>
            <a:prstGeom prst="rect">
              <a:avLst/>
            </a:prstGeom>
            <a:solidFill>
              <a:srgbClr val="00B0F0"/>
            </a:solidFill>
            <a:ln w="158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AT" sz="1600" b="1" dirty="0">
                  <a:solidFill>
                    <a:schemeClr val="bg1"/>
                  </a:solidFill>
                  <a:latin typeface="Arial Black" pitchFamily="34" charset="0"/>
                </a:rPr>
                <a:t>~</a:t>
              </a:r>
              <a:r>
                <a:rPr lang="de-AT" b="1" dirty="0">
                  <a:solidFill>
                    <a:schemeClr val="bg1"/>
                  </a:solidFill>
                  <a:latin typeface="Arial Black" pitchFamily="34" charset="0"/>
                </a:rPr>
                <a:t> </a:t>
              </a:r>
              <a:r>
                <a:rPr lang="de-AT" b="1" dirty="0">
                  <a:solidFill>
                    <a:schemeClr val="bg1"/>
                  </a:solidFill>
                </a:rPr>
                <a:t>1</a:t>
              </a:r>
              <a:r>
                <a:rPr lang="de-AT" b="1" dirty="0">
                  <a:solidFill>
                    <a:schemeClr val="bg1"/>
                  </a:solidFill>
                  <a:latin typeface="Arial Black" pitchFamily="34" charset="0"/>
                </a:rPr>
                <a:t> </a:t>
              </a:r>
              <a:r>
                <a:rPr lang="de-AT" b="1" dirty="0">
                  <a:solidFill>
                    <a:schemeClr val="bg1"/>
                  </a:solidFill>
                </a:rPr>
                <a:t>× 10</a:t>
              </a:r>
              <a:r>
                <a:rPr lang="de-AT" b="1" baseline="30000" dirty="0">
                  <a:solidFill>
                    <a:schemeClr val="bg1"/>
                  </a:solidFill>
                </a:rPr>
                <a:t>-12</a:t>
              </a:r>
            </a:p>
          </p:txBody>
        </p:sp>
      </p:grpSp>
      <p:grpSp>
        <p:nvGrpSpPr>
          <p:cNvPr id="77" name="Gruppieren 76"/>
          <p:cNvGrpSpPr/>
          <p:nvPr/>
        </p:nvGrpSpPr>
        <p:grpSpPr>
          <a:xfrm>
            <a:off x="1775520" y="6381329"/>
            <a:ext cx="3456384" cy="6160337"/>
            <a:chOff x="827584" y="400132"/>
            <a:chExt cx="3456384" cy="6160337"/>
          </a:xfrm>
        </p:grpSpPr>
        <p:sp>
          <p:nvSpPr>
            <p:cNvPr id="78" name="Text Box 23"/>
            <p:cNvSpPr txBox="1">
              <a:spLocks noChangeArrowheads="1"/>
            </p:cNvSpPr>
            <p:nvPr/>
          </p:nvSpPr>
          <p:spPr bwMode="auto">
            <a:xfrm>
              <a:off x="827584" y="400132"/>
              <a:ext cx="3456384" cy="307777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50800" dir="2700000" algn="ctr" rotWithShape="0">
                <a:schemeClr val="tx1">
                  <a:lumMod val="75000"/>
                  <a:lumOff val="25000"/>
                </a:schemeClr>
              </a:outerShdw>
            </a:effec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DE" sz="1400" b="1" baseline="30000" dirty="0">
                  <a:latin typeface="Arial" charset="0"/>
                </a:rPr>
                <a:t>211,213,217,218</a:t>
              </a:r>
              <a:r>
                <a:rPr lang="de-DE" sz="1400" b="1" dirty="0">
                  <a:latin typeface="Arial" charset="0"/>
                </a:rPr>
                <a:t>Th:  </a:t>
              </a:r>
              <a:r>
                <a:rPr lang="de-DE" sz="1400" b="1" dirty="0">
                  <a:solidFill>
                    <a:srgbClr val="00B0F0"/>
                  </a:solidFill>
                  <a:latin typeface="Arial" charset="0"/>
                </a:rPr>
                <a:t>(1-10) x 10</a:t>
              </a:r>
              <a:r>
                <a:rPr lang="de-DE" sz="1400" b="1" baseline="30000" dirty="0">
                  <a:solidFill>
                    <a:srgbClr val="00B0F0"/>
                  </a:solidFill>
                  <a:latin typeface="Arial" charset="0"/>
                </a:rPr>
                <a:t>-11</a:t>
              </a:r>
              <a:endParaRPr lang="de-DE" sz="1400" b="1" baseline="30000" dirty="0">
                <a:solidFill>
                  <a:srgbClr val="CC00CC"/>
                </a:solidFill>
                <a:latin typeface="Arial" charset="0"/>
              </a:endParaRPr>
            </a:p>
          </p:txBody>
        </p:sp>
        <p:sp>
          <p:nvSpPr>
            <p:cNvPr id="79" name="Rechteck 78"/>
            <p:cNvSpPr/>
            <p:nvPr/>
          </p:nvSpPr>
          <p:spPr>
            <a:xfrm flipV="1">
              <a:off x="3452091" y="6157683"/>
              <a:ext cx="140372" cy="402786"/>
            </a:xfrm>
            <a:prstGeom prst="rect">
              <a:avLst/>
            </a:prstGeom>
            <a:solidFill>
              <a:srgbClr val="F9F2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cxnSp>
        <p:nvCxnSpPr>
          <p:cNvPr id="22" name="Gerade Verbindung mit Pfeil 21"/>
          <p:cNvCxnSpPr>
            <a:stCxn id="78" idx="1"/>
          </p:cNvCxnSpPr>
          <p:nvPr/>
        </p:nvCxnSpPr>
        <p:spPr>
          <a:xfrm flipH="1">
            <a:off x="1571500" y="6535217"/>
            <a:ext cx="204020" cy="153888"/>
          </a:xfrm>
          <a:prstGeom prst="straightConnector1">
            <a:avLst/>
          </a:prstGeom>
          <a:ln w="28575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/>
        </p:nvSpPr>
        <p:spPr>
          <a:xfrm>
            <a:off x="5591944" y="6165305"/>
            <a:ext cx="4383196" cy="492443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dirty="0">
                <a:latin typeface="Arial" panose="020B0604020202020204" pitchFamily="34" charset="0"/>
                <a:cs typeface="Arial" panose="020B0604020202020204" pitchFamily="34" charset="0"/>
              </a:rPr>
              <a:t>Summary </a:t>
            </a:r>
            <a:r>
              <a:rPr lang="de-AT" sz="1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1400" dirty="0">
                <a:latin typeface="Arial" panose="020B0604020202020204" pitchFamily="34" charset="0"/>
                <a:cs typeface="Arial" panose="020B0604020202020204" pitchFamily="34" charset="0"/>
              </a:rPr>
              <a:t> SHE </a:t>
            </a:r>
            <a:r>
              <a:rPr lang="de-AT" sz="1400" dirty="0" err="1">
                <a:latin typeface="Arial" panose="020B0604020202020204" pitchFamily="34" charset="0"/>
                <a:cs typeface="Arial" panose="020B0604020202020204" pitchFamily="34" charset="0"/>
              </a:rPr>
              <a:t>searches</a:t>
            </a:r>
            <a:r>
              <a:rPr lang="de-A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4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AT" sz="1400" dirty="0">
                <a:latin typeface="Arial" panose="020B0604020202020204" pitchFamily="34" charset="0"/>
                <a:cs typeface="Arial" panose="020B0604020202020204" pitchFamily="34" charset="0"/>
              </a:rPr>
              <a:t> AMS in: </a:t>
            </a:r>
          </a:p>
          <a:p>
            <a:pPr algn="ctr"/>
            <a:r>
              <a:rPr lang="de-AT" sz="1200" dirty="0">
                <a:latin typeface="Arial" panose="020B0604020202020204" pitchFamily="34" charset="0"/>
                <a:cs typeface="Arial" panose="020B0604020202020204" pitchFamily="34" charset="0"/>
              </a:rPr>
              <a:t>G. </a:t>
            </a:r>
            <a:r>
              <a:rPr lang="de-AT" sz="1200" dirty="0" err="1">
                <a:latin typeface="Arial" panose="020B0604020202020204" pitchFamily="34" charset="0"/>
                <a:cs typeface="Arial" panose="020B0604020202020204" pitchFamily="34" charset="0"/>
              </a:rPr>
              <a:t>Korschinek</a:t>
            </a:r>
            <a:r>
              <a:rPr lang="de-AT" sz="1200" dirty="0">
                <a:latin typeface="Arial" panose="020B0604020202020204" pitchFamily="34" charset="0"/>
                <a:cs typeface="Arial" panose="020B0604020202020204" pitchFamily="34" charset="0"/>
              </a:rPr>
              <a:t> &amp; W. Kutschera, </a:t>
            </a:r>
            <a:r>
              <a:rPr lang="de-AT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de-AT" sz="1200" i="1" dirty="0">
                <a:latin typeface="Arial" panose="020B0604020202020204" pitchFamily="34" charset="0"/>
                <a:cs typeface="Arial" panose="020B0604020202020204" pitchFamily="34" charset="0"/>
              </a:rPr>
              <a:t>. Phys</a:t>
            </a:r>
            <a:r>
              <a:rPr lang="de-AT" sz="1200" dirty="0">
                <a:latin typeface="Arial" panose="020B0604020202020204" pitchFamily="34" charset="0"/>
                <a:cs typeface="Arial" panose="020B0604020202020204" pitchFamily="34" charset="0"/>
              </a:rPr>
              <a:t>. A 944 (2015) 190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168008" y="5517233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>
                <a:latin typeface="Arial" panose="020B0604020202020204" pitchFamily="34" charset="0"/>
                <a:cs typeface="Arial" panose="020B0604020202020204" pitchFamily="34" charset="0"/>
              </a:rPr>
              <a:t>Neutron </a:t>
            </a:r>
            <a:r>
              <a:rPr lang="de-AT" sz="1400" dirty="0" err="1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endParaRPr lang="de-A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3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438485" y="2826186"/>
            <a:ext cx="5540415" cy="12926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AT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</a:rPr>
              <a:t>Radiocalcium Dating: an </a:t>
            </a:r>
            <a:r>
              <a:rPr lang="de-A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unfinished</a:t>
            </a:r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dream</a:t>
            </a:r>
            <a:endParaRPr lang="de-A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de-AT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Ca, half-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= 100,000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endParaRPr lang="de-A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AT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C, half-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= 5,700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56450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82585"/>
            <a:ext cx="5615618" cy="6671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752185" y="1116033"/>
            <a:ext cx="649287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de-AT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40</a:t>
            </a:r>
            <a:r>
              <a:rPr lang="de-AT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</a:t>
            </a:r>
          </a:p>
          <a:p>
            <a:r>
              <a:rPr lang="de-AT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96.941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399042" y="1116033"/>
            <a:ext cx="649287" cy="553998"/>
          </a:xfrm>
          <a:prstGeom prst="rect">
            <a:avLst/>
          </a:prstGeom>
          <a:solidFill>
            <a:srgbClr val="FF5050"/>
          </a:solidFill>
        </p:spPr>
        <p:txBody>
          <a:bodyPr wrap="square" rtlCol="0">
            <a:spAutoFit/>
          </a:bodyPr>
          <a:lstStyle/>
          <a:p>
            <a:r>
              <a:rPr lang="de-AT" baseline="30000" dirty="0">
                <a:latin typeface="Arial" pitchFamily="34" charset="0"/>
                <a:cs typeface="Arial" pitchFamily="34" charset="0"/>
              </a:rPr>
              <a:t>41</a:t>
            </a:r>
            <a:r>
              <a:rPr lang="de-AT" dirty="0">
                <a:latin typeface="Arial" pitchFamily="34" charset="0"/>
                <a:cs typeface="Arial" pitchFamily="34" charset="0"/>
              </a:rPr>
              <a:t>Ca</a:t>
            </a:r>
          </a:p>
          <a:p>
            <a:r>
              <a:rPr lang="de-AT" sz="1200" dirty="0">
                <a:latin typeface="Arial" pitchFamily="34" charset="0"/>
                <a:cs typeface="Arial" pitchFamily="34" charset="0"/>
              </a:rPr>
              <a:t>10</a:t>
            </a:r>
            <a:r>
              <a:rPr lang="de-AT" sz="1200" baseline="30000" dirty="0">
                <a:latin typeface="Arial" pitchFamily="34" charset="0"/>
                <a:cs typeface="Arial" pitchFamily="34" charset="0"/>
              </a:rPr>
              <a:t>5</a:t>
            </a:r>
            <a:r>
              <a:rPr lang="de-AT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de-AT" sz="1200" dirty="0" err="1">
                <a:latin typeface="Arial" pitchFamily="34" charset="0"/>
                <a:cs typeface="Arial" pitchFamily="34" charset="0"/>
              </a:rPr>
              <a:t>yr</a:t>
            </a:r>
            <a:endParaRPr lang="de-AT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9047114" y="1116033"/>
            <a:ext cx="649287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de-AT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42</a:t>
            </a:r>
            <a:r>
              <a:rPr lang="de-AT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</a:t>
            </a:r>
          </a:p>
          <a:p>
            <a:r>
              <a:rPr lang="de-AT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0.647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9695186" y="1116033"/>
            <a:ext cx="649287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de-AT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43</a:t>
            </a:r>
            <a:r>
              <a:rPr lang="de-AT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</a:t>
            </a:r>
          </a:p>
          <a:p>
            <a:r>
              <a:rPr lang="de-AT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0.135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7752185" y="1706070"/>
            <a:ext cx="649287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de-AT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39</a:t>
            </a:r>
            <a:r>
              <a:rPr lang="de-AT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</a:t>
            </a:r>
          </a:p>
          <a:p>
            <a:r>
              <a:rPr lang="de-AT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93.258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8412690" y="1703758"/>
            <a:ext cx="649287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de-AT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40</a:t>
            </a:r>
            <a:r>
              <a:rPr lang="de-AT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</a:t>
            </a:r>
          </a:p>
          <a:p>
            <a:r>
              <a:rPr lang="de-AT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0.0117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9048329" y="1695053"/>
            <a:ext cx="649287" cy="55399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AT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41</a:t>
            </a:r>
            <a:r>
              <a:rPr lang="de-AT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</a:t>
            </a:r>
          </a:p>
          <a:p>
            <a:r>
              <a:rPr lang="de-AT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6.730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9696399" y="1695052"/>
            <a:ext cx="659455" cy="574421"/>
          </a:xfrm>
          <a:prstGeom prst="rect">
            <a:avLst/>
          </a:prstGeom>
          <a:solidFill>
            <a:srgbClr val="2DC8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baseline="30000" dirty="0">
                <a:latin typeface="Arial" pitchFamily="34" charset="0"/>
                <a:cs typeface="Arial" pitchFamily="34" charset="0"/>
              </a:rPr>
              <a:t>42</a:t>
            </a:r>
            <a:r>
              <a:rPr lang="de-AT" dirty="0">
                <a:latin typeface="Arial" pitchFamily="34" charset="0"/>
                <a:cs typeface="Arial" pitchFamily="34" charset="0"/>
              </a:rPr>
              <a:t>K</a:t>
            </a:r>
          </a:p>
          <a:p>
            <a:r>
              <a:rPr lang="de-AT" sz="1200" dirty="0">
                <a:latin typeface="Arial" pitchFamily="34" charset="0"/>
                <a:cs typeface="Arial" pitchFamily="34" charset="0"/>
              </a:rPr>
              <a:t>12.4 h</a:t>
            </a:r>
          </a:p>
        </p:txBody>
      </p:sp>
      <p:cxnSp>
        <p:nvCxnSpPr>
          <p:cNvPr id="12" name="Gerade Verbindung mit Pfeil 11"/>
          <p:cNvCxnSpPr/>
          <p:nvPr/>
        </p:nvCxnSpPr>
        <p:spPr>
          <a:xfrm rot="-240000">
            <a:off x="8962672" y="1556792"/>
            <a:ext cx="157664" cy="28803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7819082" y="2401659"/>
            <a:ext cx="2646941" cy="40011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de-AT" altLang="de-DE" sz="2000" baseline="30000" dirty="0">
                <a:solidFill>
                  <a:srgbClr val="FF0000"/>
                </a:solidFill>
                <a:latin typeface="Arial" charset="0"/>
              </a:rPr>
              <a:t>41</a:t>
            </a:r>
            <a:r>
              <a:rPr lang="de-AT" altLang="de-DE" sz="2000" dirty="0">
                <a:solidFill>
                  <a:srgbClr val="FF0000"/>
                </a:solidFill>
                <a:latin typeface="Arial" charset="0"/>
              </a:rPr>
              <a:t>Ca</a:t>
            </a:r>
            <a:r>
              <a:rPr lang="de-AT" altLang="de-DE" sz="2000" dirty="0">
                <a:latin typeface="Arial" charset="0"/>
              </a:rPr>
              <a:t> + e</a:t>
            </a:r>
            <a:r>
              <a:rPr lang="de-AT" altLang="de-DE" sz="2000" baseline="30000" dirty="0">
                <a:latin typeface="Arial" charset="0"/>
              </a:rPr>
              <a:t>‒</a:t>
            </a:r>
            <a:r>
              <a:rPr lang="de-AT" altLang="de-DE" sz="2000" dirty="0">
                <a:latin typeface="Arial" charset="0"/>
              </a:rPr>
              <a:t> </a:t>
            </a:r>
            <a:r>
              <a:rPr lang="de-AT" altLang="de-DE" sz="2000" dirty="0">
                <a:latin typeface="Arial" charset="0"/>
                <a:sym typeface="Symbol" pitchFamily="18" charset="2"/>
              </a:rPr>
              <a:t> </a:t>
            </a:r>
            <a:r>
              <a:rPr lang="de-AT" altLang="de-DE" sz="2000" baseline="30000" dirty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41</a:t>
            </a:r>
            <a:r>
              <a:rPr lang="de-AT" altLang="de-DE" sz="2000" dirty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K* </a:t>
            </a:r>
            <a:r>
              <a:rPr lang="de-AT" altLang="de-DE" sz="2000" dirty="0">
                <a:latin typeface="Arial" charset="0"/>
                <a:sym typeface="Symbol" pitchFamily="18" charset="2"/>
              </a:rPr>
              <a:t>+ </a:t>
            </a:r>
            <a:r>
              <a:rPr lang="de-AT" altLang="de-DE" sz="2000" baseline="-20000" dirty="0">
                <a:latin typeface="Arial" charset="0"/>
                <a:sym typeface="Symbol" pitchFamily="18" charset="2"/>
              </a:rPr>
              <a:t>e</a:t>
            </a:r>
            <a:r>
              <a:rPr lang="de-AT" altLang="de-DE" sz="2000" dirty="0">
                <a:latin typeface="Arial" charset="0"/>
              </a:rPr>
              <a:t> </a:t>
            </a:r>
            <a:endParaRPr lang="de-AT" altLang="de-DE" sz="2000" dirty="0">
              <a:latin typeface="Arial" charset="0"/>
              <a:cs typeface="Arial" charset="0"/>
            </a:endParaRPr>
          </a:p>
        </p:txBody>
      </p:sp>
      <p:sp>
        <p:nvSpPr>
          <p:cNvPr id="17" name="Rechteck 16"/>
          <p:cNvSpPr/>
          <p:nvPr/>
        </p:nvSpPr>
        <p:spPr>
          <a:xfrm rot="-180000">
            <a:off x="5604745" y="4100747"/>
            <a:ext cx="738864" cy="331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Textfeld 17"/>
          <p:cNvSpPr txBox="1"/>
          <p:nvPr/>
        </p:nvSpPr>
        <p:spPr>
          <a:xfrm>
            <a:off x="4263528" y="3722524"/>
            <a:ext cx="20036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~10</a:t>
            </a:r>
            <a:r>
              <a:rPr lang="de-AT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</a:t>
            </a:r>
            <a:r>
              <a:rPr lang="de-AT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41</a:t>
            </a:r>
            <a:r>
              <a:rPr lang="de-AT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</a:t>
            </a:r>
            <a:r>
              <a:rPr lang="de-AT" dirty="0">
                <a:latin typeface="Arial" pitchFamily="34" charset="0"/>
                <a:cs typeface="Arial" pitchFamily="34" charset="0"/>
              </a:rPr>
              <a:t> </a:t>
            </a:r>
            <a:r>
              <a:rPr lang="de-AT" dirty="0" err="1">
                <a:latin typeface="Arial" pitchFamily="34" charset="0"/>
                <a:cs typeface="Arial" pitchFamily="34" charset="0"/>
              </a:rPr>
              <a:t>atoms</a:t>
            </a:r>
            <a:endParaRPr lang="de-AT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2060154" y="4160231"/>
            <a:ext cx="1116773" cy="455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0" name="Textfeld 19"/>
          <p:cNvSpPr txBox="1"/>
          <p:nvPr/>
        </p:nvSpPr>
        <p:spPr>
          <a:xfrm>
            <a:off x="1977135" y="3515262"/>
            <a:ext cx="2231312" cy="6848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de-AT" baseline="30000" dirty="0">
                <a:latin typeface="Arial" pitchFamily="34" charset="0"/>
                <a:cs typeface="Arial" pitchFamily="34" charset="0"/>
              </a:rPr>
              <a:t>40</a:t>
            </a:r>
            <a:r>
              <a:rPr lang="de-AT" dirty="0">
                <a:latin typeface="Arial" pitchFamily="34" charset="0"/>
                <a:cs typeface="Arial" pitchFamily="34" charset="0"/>
              </a:rPr>
              <a:t>Ca(n,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de-AT" dirty="0">
                <a:latin typeface="Arial" pitchFamily="34" charset="0"/>
                <a:cs typeface="Arial" pitchFamily="34" charset="0"/>
              </a:rPr>
              <a:t>)</a:t>
            </a:r>
            <a:r>
              <a:rPr lang="de-AT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de-AT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41</a:t>
            </a:r>
            <a:r>
              <a:rPr lang="de-AT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</a:t>
            </a:r>
            <a:endParaRPr lang="de-AT" b="1" baseline="30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AT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41</a:t>
            </a:r>
            <a:r>
              <a:rPr lang="de-AT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</a:t>
            </a:r>
            <a:r>
              <a:rPr lang="de-AT" dirty="0">
                <a:latin typeface="Arial" pitchFamily="34" charset="0"/>
                <a:cs typeface="Arial" pitchFamily="34" charset="0"/>
              </a:rPr>
              <a:t>/</a:t>
            </a:r>
            <a:r>
              <a:rPr lang="de-AT" baseline="30000" dirty="0">
                <a:latin typeface="Arial" pitchFamily="34" charset="0"/>
                <a:cs typeface="Arial" pitchFamily="34" charset="0"/>
              </a:rPr>
              <a:t>40</a:t>
            </a:r>
            <a:r>
              <a:rPr lang="de-AT" dirty="0">
                <a:latin typeface="Arial" pitchFamily="34" charset="0"/>
                <a:cs typeface="Arial" pitchFamily="34" charset="0"/>
              </a:rPr>
              <a:t>Ca ~ 5ˣ10</a:t>
            </a:r>
            <a:r>
              <a:rPr lang="de-AT" baseline="30000" dirty="0">
                <a:latin typeface="Arial" pitchFamily="34" charset="0"/>
                <a:cs typeface="Arial" pitchFamily="34" charset="0"/>
              </a:rPr>
              <a:t>-15</a:t>
            </a:r>
            <a:r>
              <a:rPr lang="de-AT" sz="16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7752182" y="4941168"/>
            <a:ext cx="4234169" cy="15542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de-AT" sz="1600" b="1" dirty="0">
                <a:latin typeface="Arial" pitchFamily="34" charset="0"/>
                <a:cs typeface="Arial" pitchFamily="34" charset="0"/>
              </a:rPr>
              <a:t>First </a:t>
            </a:r>
            <a:r>
              <a:rPr lang="de-AT" sz="1600" b="1" dirty="0" err="1">
                <a:latin typeface="Arial" pitchFamily="34" charset="0"/>
                <a:cs typeface="Arial" pitchFamily="34" charset="0"/>
              </a:rPr>
              <a:t>dating</a:t>
            </a:r>
            <a:r>
              <a:rPr lang="de-AT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de-AT" sz="1600" b="1" dirty="0" err="1">
                <a:latin typeface="Arial" pitchFamily="34" charset="0"/>
                <a:cs typeface="Arial" pitchFamily="34" charset="0"/>
              </a:rPr>
              <a:t>ideas</a:t>
            </a:r>
            <a:r>
              <a:rPr lang="de-AT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de-AT" sz="1600" b="1" dirty="0" err="1">
                <a:latin typeface="Arial" pitchFamily="34" charset="0"/>
                <a:cs typeface="Arial" pitchFamily="34" charset="0"/>
              </a:rPr>
              <a:t>with</a:t>
            </a:r>
            <a:r>
              <a:rPr lang="de-AT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de-AT" sz="1600" b="1" baseline="30000" dirty="0">
                <a:latin typeface="Arial" pitchFamily="34" charset="0"/>
                <a:cs typeface="Arial" pitchFamily="34" charset="0"/>
              </a:rPr>
              <a:t>41</a:t>
            </a:r>
            <a:r>
              <a:rPr lang="de-AT" sz="1600" b="1" dirty="0">
                <a:latin typeface="Arial" pitchFamily="34" charset="0"/>
                <a:cs typeface="Arial" pitchFamily="34" charset="0"/>
              </a:rPr>
              <a:t>Ca:</a:t>
            </a:r>
          </a:p>
          <a:p>
            <a:r>
              <a:rPr lang="de-AT" sz="1600" i="1" dirty="0">
                <a:latin typeface="Arial" pitchFamily="34" charset="0"/>
                <a:cs typeface="Arial" pitchFamily="34" charset="0"/>
              </a:rPr>
              <a:t>Y. Yamaguchi, </a:t>
            </a:r>
            <a:r>
              <a:rPr lang="de-AT" sz="1600" i="1" dirty="0" err="1">
                <a:latin typeface="Arial" pitchFamily="34" charset="0"/>
                <a:cs typeface="Arial" pitchFamily="34" charset="0"/>
              </a:rPr>
              <a:t>Prog</a:t>
            </a:r>
            <a:r>
              <a:rPr lang="de-AT" sz="1600" i="1" dirty="0">
                <a:latin typeface="Arial" pitchFamily="34" charset="0"/>
                <a:cs typeface="Arial" pitchFamily="34" charset="0"/>
              </a:rPr>
              <a:t>. Theor. Phys. 1963</a:t>
            </a:r>
          </a:p>
          <a:p>
            <a:r>
              <a:rPr lang="de-AT" sz="1600" i="1" dirty="0">
                <a:latin typeface="Arial" pitchFamily="34" charset="0"/>
                <a:cs typeface="Arial" pitchFamily="34" charset="0"/>
              </a:rPr>
              <a:t>G. </a:t>
            </a:r>
            <a:r>
              <a:rPr lang="de-AT" sz="1600" i="1" dirty="0" err="1">
                <a:latin typeface="Arial" pitchFamily="34" charset="0"/>
                <a:cs typeface="Arial" pitchFamily="34" charset="0"/>
              </a:rPr>
              <a:t>Raisbeck</a:t>
            </a:r>
            <a:r>
              <a:rPr lang="de-AT" sz="1600" i="1" dirty="0">
                <a:latin typeface="Arial" pitchFamily="34" charset="0"/>
                <a:cs typeface="Arial" pitchFamily="34" charset="0"/>
              </a:rPr>
              <a:t> &amp; F. </a:t>
            </a:r>
            <a:r>
              <a:rPr lang="de-AT" sz="1600" i="1" dirty="0" err="1">
                <a:latin typeface="Arial" pitchFamily="34" charset="0"/>
                <a:cs typeface="Arial" pitchFamily="34" charset="0"/>
              </a:rPr>
              <a:t>Yiou</a:t>
            </a:r>
            <a:r>
              <a:rPr lang="de-AT" sz="1600" i="1" dirty="0">
                <a:latin typeface="Arial" pitchFamily="34" charset="0"/>
                <a:cs typeface="Arial" pitchFamily="34" charset="0"/>
              </a:rPr>
              <a:t>, Nature 1979</a:t>
            </a:r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de-AT" sz="1600" b="1" dirty="0">
                <a:latin typeface="Arial" pitchFamily="34" charset="0"/>
                <a:cs typeface="Arial" pitchFamily="34" charset="0"/>
              </a:rPr>
              <a:t>First </a:t>
            </a:r>
            <a:r>
              <a:rPr lang="de-AT" sz="1600" b="1" dirty="0" err="1">
                <a:latin typeface="Arial" pitchFamily="34" charset="0"/>
                <a:cs typeface="Arial" pitchFamily="34" charset="0"/>
              </a:rPr>
              <a:t>detection</a:t>
            </a:r>
            <a:r>
              <a:rPr lang="de-AT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de-AT" sz="1600" b="1" dirty="0" err="1">
                <a:latin typeface="Arial" pitchFamily="34" charset="0"/>
                <a:cs typeface="Arial" pitchFamily="34" charset="0"/>
              </a:rPr>
              <a:t>of</a:t>
            </a:r>
            <a:r>
              <a:rPr lang="de-AT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de-AT" sz="1600" b="1" baseline="30000" dirty="0">
                <a:latin typeface="Arial" pitchFamily="34" charset="0"/>
                <a:cs typeface="Arial" pitchFamily="34" charset="0"/>
              </a:rPr>
              <a:t>41</a:t>
            </a:r>
            <a:r>
              <a:rPr lang="de-AT" sz="1600" b="1" dirty="0">
                <a:latin typeface="Arial" pitchFamily="34" charset="0"/>
                <a:cs typeface="Arial" pitchFamily="34" charset="0"/>
              </a:rPr>
              <a:t>Ca in </a:t>
            </a:r>
            <a:r>
              <a:rPr lang="de-AT" sz="1600" b="1" dirty="0" err="1">
                <a:latin typeface="Arial" pitchFamily="34" charset="0"/>
                <a:cs typeface="Arial" pitchFamily="34" charset="0"/>
              </a:rPr>
              <a:t>bones</a:t>
            </a:r>
            <a:r>
              <a:rPr lang="de-AT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de-AT" sz="1600" b="1" dirty="0" err="1">
                <a:latin typeface="Arial" pitchFamily="34" charset="0"/>
                <a:cs typeface="Arial" pitchFamily="34" charset="0"/>
              </a:rPr>
              <a:t>with</a:t>
            </a:r>
            <a:r>
              <a:rPr lang="de-AT" sz="1600" b="1" dirty="0">
                <a:latin typeface="Arial" pitchFamily="34" charset="0"/>
                <a:cs typeface="Arial" pitchFamily="34" charset="0"/>
              </a:rPr>
              <a:t> AMS:</a:t>
            </a:r>
          </a:p>
          <a:p>
            <a:r>
              <a:rPr lang="de-AT" sz="1600" i="1" dirty="0">
                <a:latin typeface="Arial" pitchFamily="34" charset="0"/>
                <a:cs typeface="Arial" pitchFamily="34" charset="0"/>
              </a:rPr>
              <a:t>W. Henning et al. Science 1987 </a:t>
            </a:r>
          </a:p>
        </p:txBody>
      </p:sp>
      <p:cxnSp>
        <p:nvCxnSpPr>
          <p:cNvPr id="23" name="Gerader Verbinder 22"/>
          <p:cNvCxnSpPr/>
          <p:nvPr/>
        </p:nvCxnSpPr>
        <p:spPr>
          <a:xfrm flipH="1">
            <a:off x="7752184" y="2257756"/>
            <a:ext cx="1943002" cy="13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/>
          <p:cNvCxnSpPr/>
          <p:nvPr/>
        </p:nvCxnSpPr>
        <p:spPr>
          <a:xfrm flipV="1">
            <a:off x="2773067" y="3316760"/>
            <a:ext cx="807720" cy="16927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7150317" y="3390013"/>
            <a:ext cx="4108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comparison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~10</a:t>
            </a:r>
            <a:r>
              <a:rPr lang="de-AT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de-AT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de-AT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atoms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body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4" name="Rechteck 23"/>
          <p:cNvSpPr/>
          <p:nvPr/>
        </p:nvSpPr>
        <p:spPr>
          <a:xfrm>
            <a:off x="4671152" y="506794"/>
            <a:ext cx="2595033" cy="306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27" name="Gerader Verbinder 26"/>
          <p:cNvCxnSpPr/>
          <p:nvPr/>
        </p:nvCxnSpPr>
        <p:spPr>
          <a:xfrm>
            <a:off x="3778786" y="3504245"/>
            <a:ext cx="484742" cy="58761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>
            <a:stCxn id="18" idx="3"/>
            <a:endCxn id="16" idx="1"/>
          </p:cNvCxnSpPr>
          <p:nvPr/>
        </p:nvCxnSpPr>
        <p:spPr>
          <a:xfrm flipV="1">
            <a:off x="6267161" y="3713179"/>
            <a:ext cx="883156" cy="19401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/>
        </p:nvSpPr>
        <p:spPr>
          <a:xfrm>
            <a:off x="4263528" y="0"/>
            <a:ext cx="3002657" cy="44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8" name="Textfeld 27"/>
          <p:cNvSpPr txBox="1"/>
          <p:nvPr/>
        </p:nvSpPr>
        <p:spPr>
          <a:xfrm>
            <a:off x="2191285" y="31785"/>
            <a:ext cx="2812515" cy="5929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>
                <a:latin typeface="Arial" panose="020B0604020202020204" pitchFamily="34" charset="0"/>
                <a:cs typeface="Arial" panose="020B0604020202020204" pitchFamily="34" charset="0"/>
              </a:rPr>
              <a:t>RADIOCALCIUM DATING</a:t>
            </a:r>
          </a:p>
          <a:p>
            <a:pPr algn="ctr"/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AT" sz="1600" dirty="0" err="1">
                <a:latin typeface="Arial" panose="020B0604020202020204" pitchFamily="34" charset="0"/>
                <a:cs typeface="Arial" panose="020B0604020202020204" pitchFamily="34" charset="0"/>
              </a:rPr>
              <a:t>Figure</a:t>
            </a: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 Walter Henning)</a:t>
            </a:r>
          </a:p>
        </p:txBody>
      </p:sp>
    </p:spTree>
    <p:extLst>
      <p:ext uri="{BB962C8B-B14F-4D97-AF65-F5344CB8AC3E}">
        <p14:creationId xmlns:p14="http://schemas.microsoft.com/office/powerpoint/2010/main" val="38606616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05353" y="1055801"/>
            <a:ext cx="11566688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de-AT" altLang="de-DE" sz="2400" b="1" dirty="0">
                <a:latin typeface="Arial" charset="0"/>
                <a:cs typeface="Arial" charset="0"/>
              </a:rPr>
              <a:t>Absolute </a:t>
            </a:r>
            <a:r>
              <a:rPr lang="de-AT" altLang="de-DE" sz="2400" b="1" dirty="0" err="1">
                <a:latin typeface="Arial" charset="0"/>
                <a:cs typeface="Arial" charset="0"/>
              </a:rPr>
              <a:t>dating</a:t>
            </a:r>
            <a:r>
              <a:rPr lang="de-AT" altLang="de-DE" sz="2400" b="1" dirty="0">
                <a:latin typeface="Arial" charset="0"/>
                <a:cs typeface="Arial" charset="0"/>
              </a:rPr>
              <a:t> </a:t>
            </a:r>
            <a:r>
              <a:rPr lang="de-AT" altLang="de-DE" sz="2400" b="1" dirty="0" err="1">
                <a:latin typeface="Arial" charset="0"/>
                <a:cs typeface="Arial" charset="0"/>
              </a:rPr>
              <a:t>with</a:t>
            </a:r>
            <a:r>
              <a:rPr lang="de-AT" altLang="de-DE" sz="2400" b="1" dirty="0">
                <a:latin typeface="Arial" charset="0"/>
                <a:cs typeface="Arial" charset="0"/>
              </a:rPr>
              <a:t> </a:t>
            </a:r>
            <a:r>
              <a:rPr lang="de-AT" altLang="de-DE" sz="2400" b="1" baseline="30000" dirty="0">
                <a:solidFill>
                  <a:srgbClr val="FF0000"/>
                </a:solidFill>
                <a:latin typeface="Arial" charset="0"/>
                <a:cs typeface="Arial" charset="0"/>
              </a:rPr>
              <a:t>41</a:t>
            </a:r>
            <a:r>
              <a:rPr lang="de-AT" altLang="de-DE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Ca</a:t>
            </a:r>
          </a:p>
          <a:p>
            <a:pPr algn="ctr"/>
            <a:r>
              <a:rPr lang="de-AT" altLang="de-DE" sz="2000" dirty="0">
                <a:latin typeface="Arial" charset="0"/>
                <a:cs typeface="Arial" charset="0"/>
              </a:rPr>
              <a:t>(W. Kutschera &amp; M. Paul, Poster at </a:t>
            </a:r>
            <a:r>
              <a:rPr lang="de-AT" altLang="de-DE" sz="2000" dirty="0" err="1">
                <a:latin typeface="Arial" charset="0"/>
                <a:cs typeface="Arial" charset="0"/>
              </a:rPr>
              <a:t>the</a:t>
            </a:r>
            <a:r>
              <a:rPr lang="de-AT" altLang="de-DE" sz="2000" dirty="0">
                <a:latin typeface="Arial" charset="0"/>
                <a:cs typeface="Arial" charset="0"/>
              </a:rPr>
              <a:t> </a:t>
            </a:r>
            <a:r>
              <a:rPr lang="de-AT" altLang="de-DE" sz="2000" dirty="0" err="1">
                <a:latin typeface="Arial" charset="0"/>
                <a:cs typeface="Arial" charset="0"/>
              </a:rPr>
              <a:t>Radiocarbon</a:t>
            </a:r>
            <a:r>
              <a:rPr lang="de-AT" altLang="de-DE" sz="2000" dirty="0">
                <a:latin typeface="Arial" charset="0"/>
                <a:cs typeface="Arial" charset="0"/>
              </a:rPr>
              <a:t> Conference in </a:t>
            </a:r>
            <a:r>
              <a:rPr lang="de-AT" altLang="de-DE" sz="2000" dirty="0" err="1">
                <a:latin typeface="Arial" charset="0"/>
                <a:cs typeface="Arial" charset="0"/>
              </a:rPr>
              <a:t>Zurich</a:t>
            </a:r>
            <a:r>
              <a:rPr lang="de-AT" altLang="de-DE" sz="2000" dirty="0">
                <a:latin typeface="Arial" charset="0"/>
                <a:cs typeface="Arial" charset="0"/>
              </a:rPr>
              <a:t>, 2022)</a:t>
            </a:r>
          </a:p>
          <a:p>
            <a:pPr algn="ctr"/>
            <a:endParaRPr lang="de-AT" altLang="de-DE" sz="2400" b="1" dirty="0">
              <a:latin typeface="Arial" charset="0"/>
              <a:cs typeface="Arial" charset="0"/>
            </a:endParaRPr>
          </a:p>
          <a:p>
            <a:endParaRPr lang="de-AT" altLang="de-DE" dirty="0">
              <a:latin typeface="Arial" charset="0"/>
              <a:cs typeface="Arial" charset="0"/>
            </a:endParaRPr>
          </a:p>
          <a:p>
            <a:r>
              <a:rPr lang="de-AT" altLang="de-DE" sz="1600" dirty="0">
                <a:solidFill>
                  <a:srgbClr val="FF3300"/>
                </a:solidFill>
                <a:latin typeface="Arial" charset="0"/>
                <a:cs typeface="Arial" charset="0"/>
              </a:rPr>
              <a:t>	</a:t>
            </a:r>
            <a:endParaRPr lang="de-AT" altLang="de-DE" sz="16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0142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05353" y="1055801"/>
            <a:ext cx="11566688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de-AT" altLang="de-DE" sz="2400" b="1" dirty="0">
                <a:latin typeface="Arial" charset="0"/>
                <a:cs typeface="Arial" charset="0"/>
              </a:rPr>
              <a:t>Absolute </a:t>
            </a:r>
            <a:r>
              <a:rPr lang="de-AT" altLang="de-DE" sz="2400" b="1" dirty="0" err="1">
                <a:latin typeface="Arial" charset="0"/>
                <a:cs typeface="Arial" charset="0"/>
              </a:rPr>
              <a:t>dating</a:t>
            </a:r>
            <a:r>
              <a:rPr lang="de-AT" altLang="de-DE" sz="2400" b="1" dirty="0">
                <a:latin typeface="Arial" charset="0"/>
                <a:cs typeface="Arial" charset="0"/>
              </a:rPr>
              <a:t> </a:t>
            </a:r>
            <a:r>
              <a:rPr lang="de-AT" altLang="de-DE" sz="2400" b="1" dirty="0" err="1">
                <a:latin typeface="Arial" charset="0"/>
                <a:cs typeface="Arial" charset="0"/>
              </a:rPr>
              <a:t>with</a:t>
            </a:r>
            <a:r>
              <a:rPr lang="de-AT" altLang="de-DE" sz="2400" b="1" dirty="0">
                <a:latin typeface="Arial" charset="0"/>
                <a:cs typeface="Arial" charset="0"/>
              </a:rPr>
              <a:t> </a:t>
            </a:r>
            <a:r>
              <a:rPr lang="de-AT" altLang="de-DE" sz="2400" b="1" baseline="30000" dirty="0">
                <a:solidFill>
                  <a:srgbClr val="FF0000"/>
                </a:solidFill>
                <a:latin typeface="Arial" charset="0"/>
                <a:cs typeface="Arial" charset="0"/>
              </a:rPr>
              <a:t>41</a:t>
            </a:r>
            <a:r>
              <a:rPr lang="de-AT" altLang="de-DE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Ca</a:t>
            </a:r>
          </a:p>
          <a:p>
            <a:pPr algn="ctr"/>
            <a:r>
              <a:rPr lang="de-AT" altLang="de-DE" sz="2000" dirty="0">
                <a:latin typeface="Arial" charset="0"/>
                <a:cs typeface="Arial" charset="0"/>
              </a:rPr>
              <a:t>(W. Kutschera &amp; M. Paul, Poster at </a:t>
            </a:r>
            <a:r>
              <a:rPr lang="de-AT" altLang="de-DE" sz="2000" dirty="0" err="1">
                <a:latin typeface="Arial" charset="0"/>
                <a:cs typeface="Arial" charset="0"/>
              </a:rPr>
              <a:t>the</a:t>
            </a:r>
            <a:r>
              <a:rPr lang="de-AT" altLang="de-DE" sz="2000" dirty="0">
                <a:latin typeface="Arial" charset="0"/>
                <a:cs typeface="Arial" charset="0"/>
              </a:rPr>
              <a:t> </a:t>
            </a:r>
            <a:r>
              <a:rPr lang="de-AT" altLang="de-DE" sz="2000" dirty="0" err="1">
                <a:latin typeface="Arial" charset="0"/>
                <a:cs typeface="Arial" charset="0"/>
              </a:rPr>
              <a:t>Radiocarbon</a:t>
            </a:r>
            <a:r>
              <a:rPr lang="de-AT" altLang="de-DE" sz="2000" dirty="0">
                <a:latin typeface="Arial" charset="0"/>
                <a:cs typeface="Arial" charset="0"/>
              </a:rPr>
              <a:t> Conference in </a:t>
            </a:r>
            <a:r>
              <a:rPr lang="de-AT" altLang="de-DE" sz="2000" dirty="0" err="1">
                <a:latin typeface="Arial" charset="0"/>
                <a:cs typeface="Arial" charset="0"/>
              </a:rPr>
              <a:t>Zurich</a:t>
            </a:r>
            <a:r>
              <a:rPr lang="de-AT" altLang="de-DE" sz="2000" dirty="0">
                <a:latin typeface="Arial" charset="0"/>
                <a:cs typeface="Arial" charset="0"/>
              </a:rPr>
              <a:t>, 2022)</a:t>
            </a:r>
          </a:p>
          <a:p>
            <a:pPr algn="ctr"/>
            <a:endParaRPr lang="de-AT" altLang="de-DE" sz="2400" b="1" dirty="0">
              <a:latin typeface="Arial" charset="0"/>
              <a:cs typeface="Arial" charset="0"/>
            </a:endParaRPr>
          </a:p>
          <a:p>
            <a:pPr>
              <a:spcAft>
                <a:spcPts val="1200"/>
              </a:spcAft>
            </a:pPr>
            <a:r>
              <a:rPr lang="de-AT" altLang="de-DE" sz="2000" baseline="30000" dirty="0">
                <a:solidFill>
                  <a:srgbClr val="FF0000"/>
                </a:solidFill>
                <a:latin typeface="Arial" charset="0"/>
                <a:cs typeface="Arial" charset="0"/>
              </a:rPr>
              <a:t>41</a:t>
            </a:r>
            <a:r>
              <a:rPr lang="de-AT" altLang="de-DE" sz="2000" dirty="0">
                <a:solidFill>
                  <a:srgbClr val="FF0000"/>
                </a:solidFill>
                <a:latin typeface="Arial" charset="0"/>
                <a:cs typeface="Arial" charset="0"/>
              </a:rPr>
              <a:t>Ca</a:t>
            </a:r>
            <a:r>
              <a:rPr lang="de-AT" altLang="de-DE" sz="2000" dirty="0">
                <a:latin typeface="Arial" charset="0"/>
                <a:cs typeface="Arial" charset="0"/>
              </a:rPr>
              <a:t> </a:t>
            </a:r>
            <a:r>
              <a:rPr lang="de-AT" altLang="de-DE" sz="2000" dirty="0" err="1">
                <a:latin typeface="Arial" charset="0"/>
                <a:cs typeface="Arial" charset="0"/>
              </a:rPr>
              <a:t>decays</a:t>
            </a:r>
            <a:r>
              <a:rPr lang="de-AT" altLang="de-DE" sz="2000" dirty="0">
                <a:latin typeface="Arial" charset="0"/>
                <a:cs typeface="Arial" charset="0"/>
              </a:rPr>
              <a:t> </a:t>
            </a:r>
            <a:r>
              <a:rPr lang="de-AT" altLang="de-DE" sz="2000" dirty="0" err="1">
                <a:latin typeface="Arial" charset="0"/>
                <a:cs typeface="Arial" charset="0"/>
              </a:rPr>
              <a:t>into</a:t>
            </a:r>
            <a:r>
              <a:rPr lang="de-AT" altLang="de-DE" sz="2000" dirty="0">
                <a:latin typeface="Arial" charset="0"/>
                <a:cs typeface="Arial" charset="0"/>
              </a:rPr>
              <a:t> </a:t>
            </a:r>
            <a:r>
              <a:rPr lang="de-AT" altLang="de-DE" sz="2000" baseline="30000" dirty="0">
                <a:solidFill>
                  <a:srgbClr val="FF0000"/>
                </a:solidFill>
                <a:latin typeface="Arial" charset="0"/>
                <a:cs typeface="Arial" charset="0"/>
              </a:rPr>
              <a:t>41</a:t>
            </a:r>
            <a:r>
              <a:rPr lang="de-AT" altLang="de-DE" sz="2000" dirty="0">
                <a:solidFill>
                  <a:srgbClr val="FF0000"/>
                </a:solidFill>
                <a:latin typeface="Arial" charset="0"/>
                <a:cs typeface="Arial" charset="0"/>
              </a:rPr>
              <a:t>K* </a:t>
            </a:r>
            <a:r>
              <a:rPr lang="de-AT" altLang="de-DE" sz="2000" dirty="0">
                <a:latin typeface="Arial" charset="0"/>
                <a:cs typeface="Arial" charset="0"/>
              </a:rPr>
              <a:t>(</a:t>
            </a:r>
            <a:r>
              <a:rPr lang="de-AT" altLang="de-DE" sz="2000" dirty="0" err="1">
                <a:latin typeface="Arial" charset="0"/>
                <a:cs typeface="Arial" charset="0"/>
              </a:rPr>
              <a:t>radiogenic</a:t>
            </a:r>
            <a:r>
              <a:rPr lang="de-AT" altLang="de-DE" sz="2000" dirty="0">
                <a:latin typeface="Arial" charset="0"/>
                <a:cs typeface="Arial" charset="0"/>
              </a:rPr>
              <a:t> </a:t>
            </a:r>
            <a:r>
              <a:rPr lang="de-AT" altLang="de-DE" sz="2000" baseline="30000" dirty="0">
                <a:latin typeface="Arial" charset="0"/>
                <a:cs typeface="Arial" charset="0"/>
              </a:rPr>
              <a:t>41</a:t>
            </a:r>
            <a:r>
              <a:rPr lang="de-AT" altLang="de-DE" sz="2000" dirty="0">
                <a:latin typeface="Arial" charset="0"/>
                <a:cs typeface="Arial" charset="0"/>
              </a:rPr>
              <a:t>K)</a:t>
            </a:r>
            <a:endParaRPr lang="de-AT" altLang="de-DE" sz="20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>
              <a:spcAft>
                <a:spcPts val="1200"/>
              </a:spcAft>
            </a:pPr>
            <a:r>
              <a:rPr lang="de-AT" altLang="de-DE" sz="2000" dirty="0">
                <a:latin typeface="Arial" charset="0"/>
                <a:cs typeface="Arial" charset="0"/>
              </a:rPr>
              <a:t>As a </a:t>
            </a:r>
            <a:r>
              <a:rPr lang="de-AT" altLang="de-DE" sz="2000" dirty="0" err="1">
                <a:latin typeface="Arial" charset="0"/>
                <a:cs typeface="Arial" charset="0"/>
              </a:rPr>
              <a:t>function</a:t>
            </a:r>
            <a:r>
              <a:rPr lang="de-AT" altLang="de-DE" sz="2000" dirty="0">
                <a:latin typeface="Arial" charset="0"/>
                <a:cs typeface="Arial" charset="0"/>
              </a:rPr>
              <a:t> </a:t>
            </a:r>
            <a:r>
              <a:rPr lang="de-AT" altLang="de-DE" sz="2000" dirty="0" err="1">
                <a:latin typeface="Arial" charset="0"/>
                <a:cs typeface="Arial" charset="0"/>
              </a:rPr>
              <a:t>of</a:t>
            </a:r>
            <a:r>
              <a:rPr lang="de-AT" altLang="de-DE" sz="2000" dirty="0">
                <a:latin typeface="Arial" charset="0"/>
                <a:cs typeface="Arial" charset="0"/>
              </a:rPr>
              <a:t> time: </a:t>
            </a:r>
            <a:r>
              <a:rPr lang="de-AT" altLang="de-DE" sz="2000" baseline="30000" dirty="0">
                <a:solidFill>
                  <a:srgbClr val="FF0000"/>
                </a:solidFill>
                <a:latin typeface="Arial" charset="0"/>
                <a:cs typeface="Arial" charset="0"/>
              </a:rPr>
              <a:t>41</a:t>
            </a:r>
            <a:r>
              <a:rPr lang="de-AT" altLang="de-DE" sz="2000" dirty="0">
                <a:solidFill>
                  <a:srgbClr val="FF0000"/>
                </a:solidFill>
                <a:latin typeface="Arial" charset="0"/>
                <a:cs typeface="Arial" charset="0"/>
              </a:rPr>
              <a:t>Ca</a:t>
            </a:r>
            <a:r>
              <a:rPr lang="de-AT" altLang="de-DE" sz="2000" baseline="-20000" dirty="0">
                <a:solidFill>
                  <a:srgbClr val="FF0000"/>
                </a:solidFill>
                <a:latin typeface="Arial" charset="0"/>
                <a:cs typeface="Arial" charset="0"/>
              </a:rPr>
              <a:t>t</a:t>
            </a:r>
            <a:r>
              <a:rPr lang="de-AT" altLang="de-DE" sz="2000" dirty="0">
                <a:latin typeface="Arial" charset="0"/>
                <a:cs typeface="Arial" charset="0"/>
              </a:rPr>
              <a:t> = </a:t>
            </a:r>
            <a:r>
              <a:rPr lang="de-AT" altLang="de-DE" sz="2000" baseline="30000" dirty="0">
                <a:solidFill>
                  <a:srgbClr val="FF0000"/>
                </a:solidFill>
                <a:latin typeface="Arial" charset="0"/>
                <a:cs typeface="Arial" charset="0"/>
              </a:rPr>
              <a:t>41</a:t>
            </a:r>
            <a:r>
              <a:rPr lang="de-AT" altLang="de-DE" sz="2000" dirty="0">
                <a:solidFill>
                  <a:srgbClr val="FF0000"/>
                </a:solidFill>
                <a:latin typeface="Arial" charset="0"/>
                <a:cs typeface="Arial" charset="0"/>
              </a:rPr>
              <a:t>Ca</a:t>
            </a:r>
            <a:r>
              <a:rPr lang="de-AT" altLang="de-DE" sz="2000" baseline="-20000" dirty="0">
                <a:solidFill>
                  <a:srgbClr val="FF0000"/>
                </a:solidFill>
                <a:latin typeface="Arial" charset="0"/>
                <a:cs typeface="Arial" charset="0"/>
              </a:rPr>
              <a:t>o</a:t>
            </a:r>
            <a:r>
              <a:rPr lang="de-AT" altLang="de-DE" sz="2000" dirty="0">
                <a:latin typeface="Arial" charset="0"/>
                <a:cs typeface="Arial" charset="0"/>
              </a:rPr>
              <a:t> ˣ e</a:t>
            </a:r>
            <a:r>
              <a:rPr lang="de-AT" altLang="de-DE" sz="2000" baseline="30000" dirty="0">
                <a:latin typeface="Arial" charset="0"/>
                <a:cs typeface="Arial" charset="0"/>
              </a:rPr>
              <a:t>–</a:t>
            </a:r>
            <a:r>
              <a:rPr lang="de-AT" altLang="de-DE" sz="2000" baseline="30000" dirty="0">
                <a:latin typeface="Arial" charset="0"/>
                <a:cs typeface="Arial" charset="0"/>
                <a:sym typeface="Symbol" pitchFamily="18" charset="2"/>
              </a:rPr>
              <a:t></a:t>
            </a:r>
            <a:r>
              <a:rPr lang="de-AT" altLang="de-DE" sz="2000" baseline="30000" dirty="0">
                <a:latin typeface="Arial" charset="0"/>
                <a:cs typeface="Arial" charset="0"/>
              </a:rPr>
              <a:t>t</a:t>
            </a:r>
            <a:r>
              <a:rPr lang="de-AT" altLang="de-DE" sz="2000" dirty="0">
                <a:latin typeface="Arial" charset="0"/>
                <a:cs typeface="Arial" charset="0"/>
              </a:rPr>
              <a:t>,</a:t>
            </a:r>
          </a:p>
          <a:p>
            <a:endParaRPr lang="de-AT" altLang="de-DE" dirty="0">
              <a:latin typeface="Arial" charset="0"/>
              <a:cs typeface="Arial" charset="0"/>
            </a:endParaRPr>
          </a:p>
          <a:p>
            <a:r>
              <a:rPr lang="de-AT" altLang="de-DE" sz="1600" dirty="0">
                <a:solidFill>
                  <a:srgbClr val="FF3300"/>
                </a:solidFill>
                <a:latin typeface="Arial" charset="0"/>
                <a:cs typeface="Arial" charset="0"/>
              </a:rPr>
              <a:t>	</a:t>
            </a:r>
            <a:endParaRPr lang="de-AT" altLang="de-DE" sz="16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4976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05353" y="1055801"/>
            <a:ext cx="11566688" cy="449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de-AT" altLang="de-DE" sz="2400" b="1" dirty="0">
                <a:latin typeface="Arial" charset="0"/>
                <a:cs typeface="Arial" charset="0"/>
              </a:rPr>
              <a:t>Absolute </a:t>
            </a:r>
            <a:r>
              <a:rPr lang="de-AT" altLang="de-DE" sz="2400" b="1" dirty="0" err="1">
                <a:latin typeface="Arial" charset="0"/>
                <a:cs typeface="Arial" charset="0"/>
              </a:rPr>
              <a:t>dating</a:t>
            </a:r>
            <a:r>
              <a:rPr lang="de-AT" altLang="de-DE" sz="2400" b="1" dirty="0">
                <a:latin typeface="Arial" charset="0"/>
                <a:cs typeface="Arial" charset="0"/>
              </a:rPr>
              <a:t> </a:t>
            </a:r>
            <a:r>
              <a:rPr lang="de-AT" altLang="de-DE" sz="2400" b="1" dirty="0" err="1">
                <a:latin typeface="Arial" charset="0"/>
                <a:cs typeface="Arial" charset="0"/>
              </a:rPr>
              <a:t>with</a:t>
            </a:r>
            <a:r>
              <a:rPr lang="de-AT" altLang="de-DE" sz="2400" b="1" dirty="0">
                <a:latin typeface="Arial" charset="0"/>
                <a:cs typeface="Arial" charset="0"/>
              </a:rPr>
              <a:t> </a:t>
            </a:r>
            <a:r>
              <a:rPr lang="de-AT" altLang="de-DE" sz="2400" b="1" baseline="30000" dirty="0">
                <a:solidFill>
                  <a:srgbClr val="FF0000"/>
                </a:solidFill>
                <a:latin typeface="Arial" charset="0"/>
                <a:cs typeface="Arial" charset="0"/>
              </a:rPr>
              <a:t>41</a:t>
            </a:r>
            <a:r>
              <a:rPr lang="de-AT" altLang="de-DE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Ca</a:t>
            </a:r>
          </a:p>
          <a:p>
            <a:pPr algn="ctr"/>
            <a:r>
              <a:rPr lang="de-AT" altLang="de-DE" sz="2000" dirty="0">
                <a:latin typeface="Arial" charset="0"/>
                <a:cs typeface="Arial" charset="0"/>
              </a:rPr>
              <a:t>(W. Kutschera &amp; M. Paul, Poster at </a:t>
            </a:r>
            <a:r>
              <a:rPr lang="de-AT" altLang="de-DE" sz="2000" dirty="0" err="1">
                <a:latin typeface="Arial" charset="0"/>
                <a:cs typeface="Arial" charset="0"/>
              </a:rPr>
              <a:t>the</a:t>
            </a:r>
            <a:r>
              <a:rPr lang="de-AT" altLang="de-DE" sz="2000" dirty="0">
                <a:latin typeface="Arial" charset="0"/>
                <a:cs typeface="Arial" charset="0"/>
              </a:rPr>
              <a:t> </a:t>
            </a:r>
            <a:r>
              <a:rPr lang="de-AT" altLang="de-DE" sz="2000" dirty="0" err="1">
                <a:latin typeface="Arial" charset="0"/>
                <a:cs typeface="Arial" charset="0"/>
              </a:rPr>
              <a:t>Radiocarbon</a:t>
            </a:r>
            <a:r>
              <a:rPr lang="de-AT" altLang="de-DE" sz="2000" dirty="0">
                <a:latin typeface="Arial" charset="0"/>
                <a:cs typeface="Arial" charset="0"/>
              </a:rPr>
              <a:t> Conference in </a:t>
            </a:r>
            <a:r>
              <a:rPr lang="de-AT" altLang="de-DE" sz="2000" dirty="0" err="1">
                <a:latin typeface="Arial" charset="0"/>
                <a:cs typeface="Arial" charset="0"/>
              </a:rPr>
              <a:t>Zurich</a:t>
            </a:r>
            <a:r>
              <a:rPr lang="de-AT" altLang="de-DE" sz="2000" dirty="0">
                <a:latin typeface="Arial" charset="0"/>
                <a:cs typeface="Arial" charset="0"/>
              </a:rPr>
              <a:t>, 2022)</a:t>
            </a:r>
          </a:p>
          <a:p>
            <a:pPr algn="ctr"/>
            <a:endParaRPr lang="de-AT" altLang="de-DE" sz="2400" b="1" dirty="0">
              <a:latin typeface="Arial" charset="0"/>
              <a:cs typeface="Arial" charset="0"/>
            </a:endParaRPr>
          </a:p>
          <a:p>
            <a:pPr>
              <a:spcAft>
                <a:spcPts val="1200"/>
              </a:spcAft>
            </a:pPr>
            <a:r>
              <a:rPr lang="de-AT" altLang="de-DE" sz="2000" baseline="30000" dirty="0">
                <a:solidFill>
                  <a:srgbClr val="FF0000"/>
                </a:solidFill>
                <a:latin typeface="Arial" charset="0"/>
                <a:cs typeface="Arial" charset="0"/>
              </a:rPr>
              <a:t>41</a:t>
            </a:r>
            <a:r>
              <a:rPr lang="de-AT" altLang="de-DE" sz="2000" dirty="0">
                <a:solidFill>
                  <a:srgbClr val="FF0000"/>
                </a:solidFill>
                <a:latin typeface="Arial" charset="0"/>
                <a:cs typeface="Arial" charset="0"/>
              </a:rPr>
              <a:t>Ca</a:t>
            </a:r>
            <a:r>
              <a:rPr lang="de-AT" altLang="de-DE" sz="2000" dirty="0">
                <a:latin typeface="Arial" charset="0"/>
                <a:cs typeface="Arial" charset="0"/>
              </a:rPr>
              <a:t> </a:t>
            </a:r>
            <a:r>
              <a:rPr lang="de-AT" altLang="de-DE" sz="2000" dirty="0" err="1">
                <a:latin typeface="Arial" charset="0"/>
                <a:cs typeface="Arial" charset="0"/>
              </a:rPr>
              <a:t>decays</a:t>
            </a:r>
            <a:r>
              <a:rPr lang="de-AT" altLang="de-DE" sz="2000" dirty="0">
                <a:latin typeface="Arial" charset="0"/>
                <a:cs typeface="Arial" charset="0"/>
              </a:rPr>
              <a:t> </a:t>
            </a:r>
            <a:r>
              <a:rPr lang="de-AT" altLang="de-DE" sz="2000" dirty="0" err="1">
                <a:latin typeface="Arial" charset="0"/>
                <a:cs typeface="Arial" charset="0"/>
              </a:rPr>
              <a:t>into</a:t>
            </a:r>
            <a:r>
              <a:rPr lang="de-AT" altLang="de-DE" sz="2000" dirty="0">
                <a:latin typeface="Arial" charset="0"/>
                <a:cs typeface="Arial" charset="0"/>
              </a:rPr>
              <a:t> </a:t>
            </a:r>
            <a:r>
              <a:rPr lang="de-AT" altLang="de-DE" sz="2000" baseline="30000" dirty="0">
                <a:solidFill>
                  <a:srgbClr val="FF0000"/>
                </a:solidFill>
                <a:latin typeface="Arial" charset="0"/>
                <a:cs typeface="Arial" charset="0"/>
              </a:rPr>
              <a:t>41</a:t>
            </a:r>
            <a:r>
              <a:rPr lang="de-AT" altLang="de-DE" sz="2000" dirty="0">
                <a:solidFill>
                  <a:srgbClr val="FF0000"/>
                </a:solidFill>
                <a:latin typeface="Arial" charset="0"/>
                <a:cs typeface="Arial" charset="0"/>
              </a:rPr>
              <a:t>K* </a:t>
            </a:r>
            <a:r>
              <a:rPr lang="de-AT" altLang="de-DE" sz="2000" dirty="0">
                <a:latin typeface="Arial" charset="0"/>
                <a:cs typeface="Arial" charset="0"/>
              </a:rPr>
              <a:t>(</a:t>
            </a:r>
            <a:r>
              <a:rPr lang="de-AT" altLang="de-DE" sz="2000" dirty="0" err="1">
                <a:latin typeface="Arial" charset="0"/>
                <a:cs typeface="Arial" charset="0"/>
              </a:rPr>
              <a:t>radiogenic</a:t>
            </a:r>
            <a:r>
              <a:rPr lang="de-AT" altLang="de-DE" sz="2000" dirty="0">
                <a:latin typeface="Arial" charset="0"/>
                <a:cs typeface="Arial" charset="0"/>
              </a:rPr>
              <a:t> </a:t>
            </a:r>
            <a:r>
              <a:rPr lang="de-AT" altLang="de-DE" sz="2000" baseline="30000" dirty="0">
                <a:latin typeface="Arial" charset="0"/>
                <a:cs typeface="Arial" charset="0"/>
              </a:rPr>
              <a:t>41</a:t>
            </a:r>
            <a:r>
              <a:rPr lang="de-AT" altLang="de-DE" sz="2000" dirty="0">
                <a:latin typeface="Arial" charset="0"/>
                <a:cs typeface="Arial" charset="0"/>
              </a:rPr>
              <a:t>K)</a:t>
            </a:r>
            <a:endParaRPr lang="de-AT" altLang="de-DE" sz="20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>
              <a:spcAft>
                <a:spcPts val="1200"/>
              </a:spcAft>
            </a:pPr>
            <a:r>
              <a:rPr lang="de-AT" altLang="de-DE" sz="2000" dirty="0">
                <a:latin typeface="Arial" charset="0"/>
                <a:cs typeface="Arial" charset="0"/>
              </a:rPr>
              <a:t>As a </a:t>
            </a:r>
            <a:r>
              <a:rPr lang="de-AT" altLang="de-DE" sz="2000" dirty="0" err="1">
                <a:latin typeface="Arial" charset="0"/>
                <a:cs typeface="Arial" charset="0"/>
              </a:rPr>
              <a:t>function</a:t>
            </a:r>
            <a:r>
              <a:rPr lang="de-AT" altLang="de-DE" sz="2000" dirty="0">
                <a:latin typeface="Arial" charset="0"/>
                <a:cs typeface="Arial" charset="0"/>
              </a:rPr>
              <a:t> </a:t>
            </a:r>
            <a:r>
              <a:rPr lang="de-AT" altLang="de-DE" sz="2000" dirty="0" err="1">
                <a:latin typeface="Arial" charset="0"/>
                <a:cs typeface="Arial" charset="0"/>
              </a:rPr>
              <a:t>of</a:t>
            </a:r>
            <a:r>
              <a:rPr lang="de-AT" altLang="de-DE" sz="2000" dirty="0">
                <a:latin typeface="Arial" charset="0"/>
                <a:cs typeface="Arial" charset="0"/>
              </a:rPr>
              <a:t> time: </a:t>
            </a:r>
            <a:r>
              <a:rPr lang="de-AT" altLang="de-DE" sz="2000" baseline="30000" dirty="0">
                <a:solidFill>
                  <a:srgbClr val="FF0000"/>
                </a:solidFill>
                <a:latin typeface="Arial" charset="0"/>
                <a:cs typeface="Arial" charset="0"/>
              </a:rPr>
              <a:t>41</a:t>
            </a:r>
            <a:r>
              <a:rPr lang="de-AT" altLang="de-DE" sz="2000" dirty="0">
                <a:solidFill>
                  <a:srgbClr val="FF0000"/>
                </a:solidFill>
                <a:latin typeface="Arial" charset="0"/>
                <a:cs typeface="Arial" charset="0"/>
              </a:rPr>
              <a:t>Ca</a:t>
            </a:r>
            <a:r>
              <a:rPr lang="de-AT" altLang="de-DE" sz="2000" baseline="-20000" dirty="0">
                <a:solidFill>
                  <a:srgbClr val="FF0000"/>
                </a:solidFill>
                <a:latin typeface="Arial" charset="0"/>
                <a:cs typeface="Arial" charset="0"/>
              </a:rPr>
              <a:t>t</a:t>
            </a:r>
            <a:r>
              <a:rPr lang="de-AT" altLang="de-DE" sz="2000" dirty="0">
                <a:latin typeface="Arial" charset="0"/>
                <a:cs typeface="Arial" charset="0"/>
              </a:rPr>
              <a:t> = </a:t>
            </a:r>
            <a:r>
              <a:rPr lang="de-AT" altLang="de-DE" sz="2000" baseline="30000" dirty="0">
                <a:solidFill>
                  <a:srgbClr val="FF0000"/>
                </a:solidFill>
                <a:latin typeface="Arial" charset="0"/>
                <a:cs typeface="Arial" charset="0"/>
              </a:rPr>
              <a:t>41</a:t>
            </a:r>
            <a:r>
              <a:rPr lang="de-AT" altLang="de-DE" sz="2000" dirty="0">
                <a:solidFill>
                  <a:srgbClr val="FF0000"/>
                </a:solidFill>
                <a:latin typeface="Arial" charset="0"/>
                <a:cs typeface="Arial" charset="0"/>
              </a:rPr>
              <a:t>Ca</a:t>
            </a:r>
            <a:r>
              <a:rPr lang="de-AT" altLang="de-DE" sz="2000" baseline="-20000" dirty="0">
                <a:solidFill>
                  <a:srgbClr val="FF0000"/>
                </a:solidFill>
                <a:latin typeface="Arial" charset="0"/>
                <a:cs typeface="Arial" charset="0"/>
              </a:rPr>
              <a:t>o</a:t>
            </a:r>
            <a:r>
              <a:rPr lang="de-AT" altLang="de-DE" sz="2000" dirty="0">
                <a:latin typeface="Arial" charset="0"/>
                <a:cs typeface="Arial" charset="0"/>
              </a:rPr>
              <a:t> ˣ e</a:t>
            </a:r>
            <a:r>
              <a:rPr lang="de-AT" altLang="de-DE" sz="2000" baseline="30000" dirty="0">
                <a:latin typeface="Arial" charset="0"/>
                <a:cs typeface="Arial" charset="0"/>
              </a:rPr>
              <a:t>–</a:t>
            </a:r>
            <a:r>
              <a:rPr lang="de-AT" altLang="de-DE" sz="2000" baseline="30000" dirty="0">
                <a:latin typeface="Arial" charset="0"/>
                <a:cs typeface="Arial" charset="0"/>
                <a:sym typeface="Symbol" pitchFamily="18" charset="2"/>
              </a:rPr>
              <a:t></a:t>
            </a:r>
            <a:r>
              <a:rPr lang="de-AT" altLang="de-DE" sz="2000" baseline="30000" dirty="0">
                <a:latin typeface="Arial" charset="0"/>
                <a:cs typeface="Arial" charset="0"/>
              </a:rPr>
              <a:t>t</a:t>
            </a:r>
            <a:r>
              <a:rPr lang="de-AT" altLang="de-DE" sz="2000" dirty="0">
                <a:latin typeface="Arial" charset="0"/>
                <a:cs typeface="Arial" charset="0"/>
              </a:rPr>
              <a:t>,</a:t>
            </a:r>
          </a:p>
          <a:p>
            <a:pPr>
              <a:spcAft>
                <a:spcPts val="1200"/>
              </a:spcAft>
            </a:pPr>
            <a:r>
              <a:rPr lang="de-AT" altLang="de-DE" sz="2000" dirty="0" err="1">
                <a:latin typeface="Arial" charset="0"/>
                <a:cs typeface="Arial" charset="0"/>
              </a:rPr>
              <a:t>Since</a:t>
            </a:r>
            <a:r>
              <a:rPr lang="de-AT" altLang="de-DE" sz="2000" dirty="0">
                <a:latin typeface="Arial" charset="0"/>
                <a:cs typeface="Arial" charset="0"/>
              </a:rPr>
              <a:t> </a:t>
            </a:r>
            <a:r>
              <a:rPr lang="de-AT" altLang="de-DE" sz="2000" baseline="30000" dirty="0">
                <a:solidFill>
                  <a:srgbClr val="FF0000"/>
                </a:solidFill>
                <a:latin typeface="Arial" charset="0"/>
                <a:cs typeface="Arial" charset="0"/>
              </a:rPr>
              <a:t>41</a:t>
            </a:r>
            <a:r>
              <a:rPr lang="de-AT" altLang="de-DE" sz="2000" dirty="0">
                <a:solidFill>
                  <a:srgbClr val="FF0000"/>
                </a:solidFill>
                <a:latin typeface="Arial" charset="0"/>
                <a:cs typeface="Arial" charset="0"/>
              </a:rPr>
              <a:t>Ca</a:t>
            </a:r>
            <a:r>
              <a:rPr lang="de-AT" altLang="de-DE" sz="2000" baseline="-20000" dirty="0">
                <a:solidFill>
                  <a:srgbClr val="FF0000"/>
                </a:solidFill>
                <a:latin typeface="Arial" charset="0"/>
                <a:cs typeface="Arial" charset="0"/>
              </a:rPr>
              <a:t>o</a:t>
            </a:r>
            <a:r>
              <a:rPr lang="de-AT" altLang="de-DE" sz="2000" baseline="-20000" dirty="0">
                <a:latin typeface="Arial" charset="0"/>
                <a:cs typeface="Arial" charset="0"/>
              </a:rPr>
              <a:t> </a:t>
            </a:r>
            <a:r>
              <a:rPr lang="de-AT" altLang="de-DE" sz="2000" dirty="0" err="1">
                <a:latin typeface="Arial" charset="0"/>
                <a:cs typeface="Arial" charset="0"/>
              </a:rPr>
              <a:t>is</a:t>
            </a:r>
            <a:r>
              <a:rPr lang="de-AT" altLang="de-DE" sz="2000" dirty="0">
                <a:latin typeface="Arial" charset="0"/>
                <a:cs typeface="Arial" charset="0"/>
              </a:rPr>
              <a:t> </a:t>
            </a:r>
            <a:r>
              <a:rPr lang="de-AT" altLang="de-DE" sz="2000" dirty="0" err="1">
                <a:latin typeface="Arial" charset="0"/>
                <a:cs typeface="Arial" charset="0"/>
              </a:rPr>
              <a:t>always</a:t>
            </a:r>
            <a:r>
              <a:rPr lang="de-AT" altLang="de-DE" sz="2000" dirty="0">
                <a:latin typeface="Arial" charset="0"/>
                <a:cs typeface="Arial" charset="0"/>
              </a:rPr>
              <a:t> </a:t>
            </a:r>
            <a:r>
              <a:rPr lang="de-AT" altLang="de-DE" sz="2000" dirty="0" err="1">
                <a:latin typeface="Arial" charset="0"/>
                <a:cs typeface="Arial" charset="0"/>
              </a:rPr>
              <a:t>the</a:t>
            </a:r>
            <a:r>
              <a:rPr lang="de-AT" altLang="de-DE" sz="2000" dirty="0">
                <a:latin typeface="Arial" charset="0"/>
                <a:cs typeface="Arial" charset="0"/>
              </a:rPr>
              <a:t> </a:t>
            </a:r>
            <a:r>
              <a:rPr lang="de-AT" altLang="de-DE" sz="2000" dirty="0" err="1">
                <a:latin typeface="Arial" charset="0"/>
                <a:cs typeface="Arial" charset="0"/>
              </a:rPr>
              <a:t>sum</a:t>
            </a:r>
            <a:r>
              <a:rPr lang="de-AT" altLang="de-DE" sz="2000" dirty="0">
                <a:latin typeface="Arial" charset="0"/>
                <a:cs typeface="Arial" charset="0"/>
              </a:rPr>
              <a:t> </a:t>
            </a:r>
            <a:r>
              <a:rPr lang="de-AT" altLang="de-DE" sz="2000" dirty="0" err="1">
                <a:latin typeface="Arial" charset="0"/>
                <a:cs typeface="Arial" charset="0"/>
              </a:rPr>
              <a:t>of</a:t>
            </a:r>
            <a:r>
              <a:rPr lang="de-AT" altLang="de-DE" sz="2000" dirty="0">
                <a:latin typeface="Arial" charset="0"/>
                <a:cs typeface="Arial" charset="0"/>
              </a:rPr>
              <a:t> </a:t>
            </a:r>
            <a:r>
              <a:rPr lang="de-AT" altLang="de-DE" sz="2000" baseline="30000" dirty="0">
                <a:solidFill>
                  <a:srgbClr val="FF0000"/>
                </a:solidFill>
                <a:latin typeface="Arial" charset="0"/>
                <a:cs typeface="Arial" charset="0"/>
              </a:rPr>
              <a:t>41</a:t>
            </a:r>
            <a:r>
              <a:rPr lang="de-AT" altLang="de-DE" sz="2000" dirty="0">
                <a:solidFill>
                  <a:srgbClr val="FF0000"/>
                </a:solidFill>
                <a:latin typeface="Arial" charset="0"/>
                <a:cs typeface="Arial" charset="0"/>
              </a:rPr>
              <a:t>Ca</a:t>
            </a:r>
            <a:r>
              <a:rPr lang="de-AT" altLang="de-DE" sz="2000" baseline="-20000" dirty="0">
                <a:solidFill>
                  <a:srgbClr val="FF0000"/>
                </a:solidFill>
                <a:latin typeface="Arial" charset="0"/>
                <a:cs typeface="Arial" charset="0"/>
              </a:rPr>
              <a:t>t</a:t>
            </a:r>
            <a:r>
              <a:rPr lang="de-AT" altLang="de-DE" sz="2000" dirty="0">
                <a:latin typeface="Arial" charset="0"/>
                <a:cs typeface="Arial" charset="0"/>
              </a:rPr>
              <a:t> + </a:t>
            </a:r>
            <a:r>
              <a:rPr lang="de-AT" altLang="de-DE" sz="2000" baseline="30000" dirty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41</a:t>
            </a:r>
            <a:r>
              <a:rPr lang="de-AT" altLang="de-DE" sz="2000" dirty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K</a:t>
            </a:r>
            <a:r>
              <a:rPr lang="de-AT" altLang="de-DE" sz="2000" baseline="-20000" dirty="0">
                <a:solidFill>
                  <a:srgbClr val="FF0000"/>
                </a:solidFill>
                <a:latin typeface="Arial" charset="0"/>
                <a:cs typeface="Arial" charset="0"/>
              </a:rPr>
              <a:t>t</a:t>
            </a:r>
            <a:r>
              <a:rPr lang="de-AT" altLang="de-DE" sz="2000" dirty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*</a:t>
            </a:r>
            <a:endParaRPr lang="de-AT" altLang="de-DE" sz="2000" dirty="0">
              <a:latin typeface="Arial" charset="0"/>
              <a:sym typeface="Symbol" pitchFamily="18" charset="2"/>
            </a:endParaRPr>
          </a:p>
          <a:p>
            <a:pPr>
              <a:spcAft>
                <a:spcPts val="1200"/>
              </a:spcAft>
            </a:pPr>
            <a:r>
              <a:rPr lang="de-AT" altLang="de-DE" sz="2000" dirty="0" err="1">
                <a:latin typeface="Arial" charset="0"/>
                <a:sym typeface="Symbol" pitchFamily="18" charset="2"/>
              </a:rPr>
              <a:t>the</a:t>
            </a:r>
            <a:r>
              <a:rPr lang="de-AT" altLang="de-DE" sz="2000" dirty="0">
                <a:latin typeface="Arial" charset="0"/>
                <a:sym typeface="Symbol" pitchFamily="18" charset="2"/>
              </a:rPr>
              <a:t> </a:t>
            </a:r>
            <a:r>
              <a:rPr lang="de-AT" altLang="de-DE" sz="2000" dirty="0" err="1">
                <a:latin typeface="Arial" charset="0"/>
                <a:sym typeface="Symbol" pitchFamily="18" charset="2"/>
              </a:rPr>
              <a:t>age</a:t>
            </a:r>
            <a:r>
              <a:rPr lang="de-AT" altLang="de-DE" sz="2000" dirty="0">
                <a:latin typeface="Arial" charset="0"/>
                <a:sym typeface="Symbol" pitchFamily="18" charset="2"/>
              </a:rPr>
              <a:t> </a:t>
            </a:r>
            <a:r>
              <a:rPr lang="de-AT" altLang="de-DE" sz="2000" dirty="0" err="1">
                <a:latin typeface="Arial" charset="0"/>
                <a:sym typeface="Symbol" pitchFamily="18" charset="2"/>
              </a:rPr>
              <a:t>of</a:t>
            </a:r>
            <a:r>
              <a:rPr lang="de-AT" altLang="de-DE" sz="2000" dirty="0">
                <a:latin typeface="Arial" charset="0"/>
                <a:sym typeface="Symbol" pitchFamily="18" charset="2"/>
              </a:rPr>
              <a:t> a </a:t>
            </a:r>
            <a:r>
              <a:rPr lang="de-AT" altLang="de-DE" sz="2000" dirty="0" err="1">
                <a:latin typeface="Arial" charset="0"/>
                <a:sym typeface="Symbol" pitchFamily="18" charset="2"/>
              </a:rPr>
              <a:t>bone</a:t>
            </a:r>
            <a:r>
              <a:rPr lang="de-AT" altLang="de-DE" sz="2000" dirty="0">
                <a:latin typeface="Arial" charset="0"/>
                <a:sym typeface="Symbol" pitchFamily="18" charset="2"/>
              </a:rPr>
              <a:t> sample </a:t>
            </a:r>
            <a:r>
              <a:rPr lang="de-AT" altLang="de-DE" sz="2000" dirty="0" err="1">
                <a:latin typeface="Arial" charset="0"/>
                <a:sym typeface="Symbol" pitchFamily="18" charset="2"/>
              </a:rPr>
              <a:t>can</a:t>
            </a:r>
            <a:r>
              <a:rPr lang="de-AT" altLang="de-DE" sz="2000" dirty="0">
                <a:latin typeface="Arial" charset="0"/>
                <a:sym typeface="Symbol" pitchFamily="18" charset="2"/>
              </a:rPr>
              <a:t> </a:t>
            </a:r>
            <a:r>
              <a:rPr lang="de-AT" altLang="de-DE" sz="2000" dirty="0" err="1">
                <a:latin typeface="Arial" charset="0"/>
                <a:sym typeface="Symbol" pitchFamily="18" charset="2"/>
              </a:rPr>
              <a:t>be</a:t>
            </a:r>
            <a:r>
              <a:rPr lang="de-AT" altLang="de-DE" sz="2000" dirty="0">
                <a:latin typeface="Arial" charset="0"/>
                <a:sym typeface="Symbol" pitchFamily="18" charset="2"/>
              </a:rPr>
              <a:t> </a:t>
            </a:r>
            <a:r>
              <a:rPr lang="de-AT" altLang="de-DE" sz="2000" dirty="0" err="1">
                <a:latin typeface="Arial" charset="0"/>
                <a:sym typeface="Symbol" pitchFamily="18" charset="2"/>
              </a:rPr>
              <a:t>calculated</a:t>
            </a:r>
            <a:r>
              <a:rPr lang="de-AT" altLang="de-DE" sz="2000" dirty="0">
                <a:latin typeface="Arial" charset="0"/>
                <a:sym typeface="Symbol" pitchFamily="18" charset="2"/>
              </a:rPr>
              <a:t> </a:t>
            </a:r>
            <a:r>
              <a:rPr lang="de-AT" altLang="de-DE" sz="2000" dirty="0" err="1">
                <a:latin typeface="Arial" charset="0"/>
                <a:sym typeface="Symbol" pitchFamily="18" charset="2"/>
              </a:rPr>
              <a:t>from</a:t>
            </a:r>
            <a:r>
              <a:rPr lang="de-AT" altLang="de-DE" sz="2000" dirty="0">
                <a:latin typeface="Arial" charset="0"/>
                <a:sym typeface="Symbol" pitchFamily="18" charset="2"/>
              </a:rPr>
              <a:t> </a:t>
            </a:r>
            <a:endParaRPr lang="de-AT" altLang="de-DE" sz="2000" dirty="0">
              <a:latin typeface="Arial" charset="0"/>
              <a:cs typeface="Arial" charset="0"/>
            </a:endParaRPr>
          </a:p>
          <a:p>
            <a:pPr>
              <a:spcAft>
                <a:spcPts val="1200"/>
              </a:spcAft>
            </a:pPr>
            <a:r>
              <a:rPr lang="de-AT" altLang="de-DE" sz="2000" dirty="0">
                <a:latin typeface="Arial" charset="0"/>
                <a:cs typeface="Arial" charset="0"/>
              </a:rPr>
              <a:t>t = 1/</a:t>
            </a:r>
            <a:r>
              <a:rPr lang="de-AT" altLang="de-DE" sz="2000" dirty="0">
                <a:latin typeface="Arial" charset="0"/>
                <a:cs typeface="Arial" charset="0"/>
                <a:sym typeface="Symbol" pitchFamily="18" charset="2"/>
              </a:rPr>
              <a:t></a:t>
            </a:r>
            <a:r>
              <a:rPr lang="de-AT" altLang="de-DE" sz="2000" dirty="0">
                <a:latin typeface="Arial" charset="0"/>
                <a:cs typeface="Arial" charset="0"/>
              </a:rPr>
              <a:t> ˣ </a:t>
            </a:r>
            <a:r>
              <a:rPr lang="de-AT" altLang="de-DE" sz="2000" dirty="0" err="1">
                <a:latin typeface="Arial" charset="0"/>
                <a:cs typeface="Arial" charset="0"/>
              </a:rPr>
              <a:t>ln</a:t>
            </a:r>
            <a:r>
              <a:rPr lang="de-AT" altLang="de-DE" sz="2000" dirty="0">
                <a:latin typeface="Arial" charset="0"/>
                <a:cs typeface="Arial" charset="0"/>
              </a:rPr>
              <a:t>(1 + </a:t>
            </a:r>
            <a:r>
              <a:rPr lang="de-AT" altLang="de-DE" sz="2000" baseline="30000" dirty="0">
                <a:solidFill>
                  <a:srgbClr val="FF0000"/>
                </a:solidFill>
                <a:latin typeface="Arial" charset="0"/>
                <a:cs typeface="Arial" charset="0"/>
              </a:rPr>
              <a:t>41</a:t>
            </a:r>
            <a:r>
              <a:rPr lang="de-AT" altLang="de-DE" sz="2000" dirty="0">
                <a:solidFill>
                  <a:srgbClr val="FF0000"/>
                </a:solidFill>
                <a:latin typeface="Arial" charset="0"/>
                <a:cs typeface="Arial" charset="0"/>
              </a:rPr>
              <a:t>Ca</a:t>
            </a:r>
            <a:r>
              <a:rPr lang="de-AT" altLang="de-DE" sz="2000" baseline="-20000" dirty="0">
                <a:solidFill>
                  <a:srgbClr val="FF0000"/>
                </a:solidFill>
                <a:latin typeface="Arial" charset="0"/>
                <a:cs typeface="Arial" charset="0"/>
              </a:rPr>
              <a:t>t</a:t>
            </a:r>
            <a:r>
              <a:rPr lang="de-AT" altLang="de-DE" sz="2000" dirty="0">
                <a:latin typeface="Arial" charset="0"/>
                <a:cs typeface="Arial" charset="0"/>
              </a:rPr>
              <a:t>/</a:t>
            </a:r>
            <a:r>
              <a:rPr lang="de-AT" altLang="de-DE" sz="2000" baseline="30000" dirty="0">
                <a:solidFill>
                  <a:srgbClr val="FF0000"/>
                </a:solidFill>
                <a:latin typeface="Arial" charset="0"/>
                <a:cs typeface="Arial" charset="0"/>
              </a:rPr>
              <a:t>41</a:t>
            </a:r>
            <a:r>
              <a:rPr lang="de-AT" altLang="de-DE" sz="2000" dirty="0">
                <a:solidFill>
                  <a:srgbClr val="FF0000"/>
                </a:solidFill>
                <a:latin typeface="Arial" charset="0"/>
                <a:cs typeface="Arial" charset="0"/>
              </a:rPr>
              <a:t>K</a:t>
            </a:r>
            <a:r>
              <a:rPr lang="de-AT" altLang="de-DE" sz="2000" baseline="-20000" dirty="0">
                <a:solidFill>
                  <a:srgbClr val="FF0000"/>
                </a:solidFill>
                <a:latin typeface="Arial" charset="0"/>
                <a:cs typeface="Arial" charset="0"/>
              </a:rPr>
              <a:t>t</a:t>
            </a:r>
            <a:r>
              <a:rPr lang="de-AT" altLang="de-DE" sz="2000" dirty="0">
                <a:solidFill>
                  <a:srgbClr val="FF0000"/>
                </a:solidFill>
                <a:latin typeface="Arial" charset="0"/>
                <a:cs typeface="Arial" charset="0"/>
              </a:rPr>
              <a:t>* </a:t>
            </a:r>
            <a:r>
              <a:rPr lang="de-AT" altLang="de-DE" sz="2000" dirty="0">
                <a:latin typeface="Arial" charset="0"/>
                <a:cs typeface="Arial" charset="0"/>
              </a:rPr>
              <a:t>)</a:t>
            </a:r>
          </a:p>
          <a:p>
            <a:endParaRPr lang="de-AT" altLang="de-DE" sz="2000" dirty="0">
              <a:latin typeface="Arial" charset="0"/>
              <a:cs typeface="Arial" charset="0"/>
            </a:endParaRPr>
          </a:p>
          <a:p>
            <a:endParaRPr lang="de-AT" altLang="de-DE" dirty="0">
              <a:latin typeface="Arial" charset="0"/>
              <a:cs typeface="Arial" charset="0"/>
            </a:endParaRPr>
          </a:p>
          <a:p>
            <a:r>
              <a:rPr lang="de-AT" altLang="de-DE" sz="1600" dirty="0">
                <a:solidFill>
                  <a:srgbClr val="FF3300"/>
                </a:solidFill>
                <a:latin typeface="Arial" charset="0"/>
                <a:cs typeface="Arial" charset="0"/>
              </a:rPr>
              <a:t>	</a:t>
            </a:r>
            <a:endParaRPr lang="de-AT" altLang="de-DE" sz="16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6264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05353" y="1055801"/>
            <a:ext cx="11566688" cy="510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de-AT" altLang="de-DE" sz="2400" b="1" dirty="0">
                <a:latin typeface="Arial" charset="0"/>
                <a:cs typeface="Arial" charset="0"/>
              </a:rPr>
              <a:t>Absolute </a:t>
            </a:r>
            <a:r>
              <a:rPr lang="de-AT" altLang="de-DE" sz="2400" b="1" dirty="0" err="1">
                <a:latin typeface="Arial" charset="0"/>
                <a:cs typeface="Arial" charset="0"/>
              </a:rPr>
              <a:t>dating</a:t>
            </a:r>
            <a:r>
              <a:rPr lang="de-AT" altLang="de-DE" sz="2400" b="1" dirty="0">
                <a:latin typeface="Arial" charset="0"/>
                <a:cs typeface="Arial" charset="0"/>
              </a:rPr>
              <a:t> </a:t>
            </a:r>
            <a:r>
              <a:rPr lang="de-AT" altLang="de-DE" sz="2400" b="1" dirty="0" err="1">
                <a:latin typeface="Arial" charset="0"/>
                <a:cs typeface="Arial" charset="0"/>
              </a:rPr>
              <a:t>with</a:t>
            </a:r>
            <a:r>
              <a:rPr lang="de-AT" altLang="de-DE" sz="2400" b="1" dirty="0">
                <a:latin typeface="Arial" charset="0"/>
                <a:cs typeface="Arial" charset="0"/>
              </a:rPr>
              <a:t> </a:t>
            </a:r>
            <a:r>
              <a:rPr lang="de-AT" altLang="de-DE" sz="2400" b="1" baseline="30000" dirty="0">
                <a:solidFill>
                  <a:srgbClr val="FF0000"/>
                </a:solidFill>
                <a:latin typeface="Arial" charset="0"/>
                <a:cs typeface="Arial" charset="0"/>
              </a:rPr>
              <a:t>41</a:t>
            </a:r>
            <a:r>
              <a:rPr lang="de-AT" altLang="de-DE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Ca</a:t>
            </a:r>
          </a:p>
          <a:p>
            <a:pPr algn="ctr"/>
            <a:r>
              <a:rPr lang="de-AT" altLang="de-DE" sz="2000" dirty="0">
                <a:latin typeface="Arial" charset="0"/>
                <a:cs typeface="Arial" charset="0"/>
              </a:rPr>
              <a:t>(W. Kutschera &amp; M. Paul, Poster at </a:t>
            </a:r>
            <a:r>
              <a:rPr lang="de-AT" altLang="de-DE" sz="2000" dirty="0" err="1">
                <a:latin typeface="Arial" charset="0"/>
                <a:cs typeface="Arial" charset="0"/>
              </a:rPr>
              <a:t>the</a:t>
            </a:r>
            <a:r>
              <a:rPr lang="de-AT" altLang="de-DE" sz="2000" dirty="0">
                <a:latin typeface="Arial" charset="0"/>
                <a:cs typeface="Arial" charset="0"/>
              </a:rPr>
              <a:t> </a:t>
            </a:r>
            <a:r>
              <a:rPr lang="de-AT" altLang="de-DE" sz="2000" dirty="0" err="1">
                <a:latin typeface="Arial" charset="0"/>
                <a:cs typeface="Arial" charset="0"/>
              </a:rPr>
              <a:t>Radiocarbon</a:t>
            </a:r>
            <a:r>
              <a:rPr lang="de-AT" altLang="de-DE" sz="2000" dirty="0">
                <a:latin typeface="Arial" charset="0"/>
                <a:cs typeface="Arial" charset="0"/>
              </a:rPr>
              <a:t> Conference in </a:t>
            </a:r>
            <a:r>
              <a:rPr lang="de-AT" altLang="de-DE" sz="2000" dirty="0" err="1">
                <a:latin typeface="Arial" charset="0"/>
                <a:cs typeface="Arial" charset="0"/>
              </a:rPr>
              <a:t>Zurich</a:t>
            </a:r>
            <a:r>
              <a:rPr lang="de-AT" altLang="de-DE" sz="2000" dirty="0">
                <a:latin typeface="Arial" charset="0"/>
                <a:cs typeface="Arial" charset="0"/>
              </a:rPr>
              <a:t>, 2022)</a:t>
            </a:r>
          </a:p>
          <a:p>
            <a:pPr algn="ctr"/>
            <a:endParaRPr lang="de-AT" altLang="de-DE" sz="2400" b="1" dirty="0">
              <a:latin typeface="Arial" charset="0"/>
              <a:cs typeface="Arial" charset="0"/>
            </a:endParaRPr>
          </a:p>
          <a:p>
            <a:pPr>
              <a:spcAft>
                <a:spcPts val="1200"/>
              </a:spcAft>
            </a:pPr>
            <a:r>
              <a:rPr lang="de-AT" altLang="de-DE" sz="2000" baseline="30000" dirty="0">
                <a:solidFill>
                  <a:srgbClr val="FF0000"/>
                </a:solidFill>
                <a:latin typeface="Arial" charset="0"/>
                <a:cs typeface="Arial" charset="0"/>
              </a:rPr>
              <a:t>41</a:t>
            </a:r>
            <a:r>
              <a:rPr lang="de-AT" altLang="de-DE" sz="2000" dirty="0">
                <a:solidFill>
                  <a:srgbClr val="FF0000"/>
                </a:solidFill>
                <a:latin typeface="Arial" charset="0"/>
                <a:cs typeface="Arial" charset="0"/>
              </a:rPr>
              <a:t>Ca</a:t>
            </a:r>
            <a:r>
              <a:rPr lang="de-AT" altLang="de-DE" sz="2000" dirty="0">
                <a:latin typeface="Arial" charset="0"/>
                <a:cs typeface="Arial" charset="0"/>
              </a:rPr>
              <a:t> </a:t>
            </a:r>
            <a:r>
              <a:rPr lang="de-AT" altLang="de-DE" sz="2000" dirty="0" err="1">
                <a:latin typeface="Arial" charset="0"/>
                <a:cs typeface="Arial" charset="0"/>
              </a:rPr>
              <a:t>decays</a:t>
            </a:r>
            <a:r>
              <a:rPr lang="de-AT" altLang="de-DE" sz="2000" dirty="0">
                <a:latin typeface="Arial" charset="0"/>
                <a:cs typeface="Arial" charset="0"/>
              </a:rPr>
              <a:t> </a:t>
            </a:r>
            <a:r>
              <a:rPr lang="de-AT" altLang="de-DE" sz="2000" dirty="0" err="1">
                <a:latin typeface="Arial" charset="0"/>
                <a:cs typeface="Arial" charset="0"/>
              </a:rPr>
              <a:t>into</a:t>
            </a:r>
            <a:r>
              <a:rPr lang="de-AT" altLang="de-DE" sz="2000" dirty="0">
                <a:latin typeface="Arial" charset="0"/>
                <a:cs typeface="Arial" charset="0"/>
              </a:rPr>
              <a:t> </a:t>
            </a:r>
            <a:r>
              <a:rPr lang="de-AT" altLang="de-DE" sz="2000" baseline="30000" dirty="0">
                <a:solidFill>
                  <a:srgbClr val="FF0000"/>
                </a:solidFill>
                <a:latin typeface="Arial" charset="0"/>
                <a:cs typeface="Arial" charset="0"/>
              </a:rPr>
              <a:t>41</a:t>
            </a:r>
            <a:r>
              <a:rPr lang="de-AT" altLang="de-DE" sz="2000" dirty="0">
                <a:solidFill>
                  <a:srgbClr val="FF0000"/>
                </a:solidFill>
                <a:latin typeface="Arial" charset="0"/>
                <a:cs typeface="Arial" charset="0"/>
              </a:rPr>
              <a:t>K* </a:t>
            </a:r>
            <a:r>
              <a:rPr lang="de-AT" altLang="de-DE" sz="2000" dirty="0">
                <a:latin typeface="Arial" charset="0"/>
                <a:cs typeface="Arial" charset="0"/>
              </a:rPr>
              <a:t>(</a:t>
            </a:r>
            <a:r>
              <a:rPr lang="de-AT" altLang="de-DE" sz="2000" dirty="0" err="1">
                <a:latin typeface="Arial" charset="0"/>
                <a:cs typeface="Arial" charset="0"/>
              </a:rPr>
              <a:t>radiogenic</a:t>
            </a:r>
            <a:r>
              <a:rPr lang="de-AT" altLang="de-DE" sz="2000" dirty="0">
                <a:latin typeface="Arial" charset="0"/>
                <a:cs typeface="Arial" charset="0"/>
              </a:rPr>
              <a:t> </a:t>
            </a:r>
            <a:r>
              <a:rPr lang="de-AT" altLang="de-DE" sz="2000" baseline="30000" dirty="0">
                <a:latin typeface="Arial" charset="0"/>
                <a:cs typeface="Arial" charset="0"/>
              </a:rPr>
              <a:t>41</a:t>
            </a:r>
            <a:r>
              <a:rPr lang="de-AT" altLang="de-DE" sz="2000" dirty="0">
                <a:latin typeface="Arial" charset="0"/>
                <a:cs typeface="Arial" charset="0"/>
              </a:rPr>
              <a:t>K)</a:t>
            </a:r>
            <a:endParaRPr lang="de-AT" altLang="de-DE" sz="20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>
              <a:spcAft>
                <a:spcPts val="1200"/>
              </a:spcAft>
            </a:pPr>
            <a:r>
              <a:rPr lang="de-AT" altLang="de-DE" sz="2000" dirty="0">
                <a:latin typeface="Arial" charset="0"/>
                <a:cs typeface="Arial" charset="0"/>
              </a:rPr>
              <a:t>As a </a:t>
            </a:r>
            <a:r>
              <a:rPr lang="de-AT" altLang="de-DE" sz="2000" dirty="0" err="1">
                <a:latin typeface="Arial" charset="0"/>
                <a:cs typeface="Arial" charset="0"/>
              </a:rPr>
              <a:t>function</a:t>
            </a:r>
            <a:r>
              <a:rPr lang="de-AT" altLang="de-DE" sz="2000" dirty="0">
                <a:latin typeface="Arial" charset="0"/>
                <a:cs typeface="Arial" charset="0"/>
              </a:rPr>
              <a:t> </a:t>
            </a:r>
            <a:r>
              <a:rPr lang="de-AT" altLang="de-DE" sz="2000" dirty="0" err="1">
                <a:latin typeface="Arial" charset="0"/>
                <a:cs typeface="Arial" charset="0"/>
              </a:rPr>
              <a:t>of</a:t>
            </a:r>
            <a:r>
              <a:rPr lang="de-AT" altLang="de-DE" sz="2000" dirty="0">
                <a:latin typeface="Arial" charset="0"/>
                <a:cs typeface="Arial" charset="0"/>
              </a:rPr>
              <a:t> time: </a:t>
            </a:r>
            <a:r>
              <a:rPr lang="de-AT" altLang="de-DE" sz="2000" baseline="30000" dirty="0">
                <a:solidFill>
                  <a:srgbClr val="FF0000"/>
                </a:solidFill>
                <a:latin typeface="Arial" charset="0"/>
                <a:cs typeface="Arial" charset="0"/>
              </a:rPr>
              <a:t>41</a:t>
            </a:r>
            <a:r>
              <a:rPr lang="de-AT" altLang="de-DE" sz="2000" dirty="0">
                <a:solidFill>
                  <a:srgbClr val="FF0000"/>
                </a:solidFill>
                <a:latin typeface="Arial" charset="0"/>
                <a:cs typeface="Arial" charset="0"/>
              </a:rPr>
              <a:t>Ca</a:t>
            </a:r>
            <a:r>
              <a:rPr lang="de-AT" altLang="de-DE" sz="2000" baseline="-20000" dirty="0">
                <a:solidFill>
                  <a:srgbClr val="FF0000"/>
                </a:solidFill>
                <a:latin typeface="Arial" charset="0"/>
                <a:cs typeface="Arial" charset="0"/>
              </a:rPr>
              <a:t>t</a:t>
            </a:r>
            <a:r>
              <a:rPr lang="de-AT" altLang="de-DE" sz="2000" dirty="0">
                <a:latin typeface="Arial" charset="0"/>
                <a:cs typeface="Arial" charset="0"/>
              </a:rPr>
              <a:t> = </a:t>
            </a:r>
            <a:r>
              <a:rPr lang="de-AT" altLang="de-DE" sz="2000" baseline="30000" dirty="0">
                <a:solidFill>
                  <a:srgbClr val="FF0000"/>
                </a:solidFill>
                <a:latin typeface="Arial" charset="0"/>
                <a:cs typeface="Arial" charset="0"/>
              </a:rPr>
              <a:t>41</a:t>
            </a:r>
            <a:r>
              <a:rPr lang="de-AT" altLang="de-DE" sz="2000" dirty="0">
                <a:solidFill>
                  <a:srgbClr val="FF0000"/>
                </a:solidFill>
                <a:latin typeface="Arial" charset="0"/>
                <a:cs typeface="Arial" charset="0"/>
              </a:rPr>
              <a:t>Ca</a:t>
            </a:r>
            <a:r>
              <a:rPr lang="de-AT" altLang="de-DE" sz="2000" baseline="-20000" dirty="0">
                <a:solidFill>
                  <a:srgbClr val="FF0000"/>
                </a:solidFill>
                <a:latin typeface="Arial" charset="0"/>
                <a:cs typeface="Arial" charset="0"/>
              </a:rPr>
              <a:t>o</a:t>
            </a:r>
            <a:r>
              <a:rPr lang="de-AT" altLang="de-DE" sz="2000" dirty="0">
                <a:latin typeface="Arial" charset="0"/>
                <a:cs typeface="Arial" charset="0"/>
              </a:rPr>
              <a:t> ˣ e</a:t>
            </a:r>
            <a:r>
              <a:rPr lang="de-AT" altLang="de-DE" sz="2000" baseline="30000" dirty="0">
                <a:latin typeface="Arial" charset="0"/>
                <a:cs typeface="Arial" charset="0"/>
              </a:rPr>
              <a:t>–</a:t>
            </a:r>
            <a:r>
              <a:rPr lang="de-AT" altLang="de-DE" sz="2000" baseline="30000" dirty="0">
                <a:latin typeface="Arial" charset="0"/>
                <a:cs typeface="Arial" charset="0"/>
                <a:sym typeface="Symbol" pitchFamily="18" charset="2"/>
              </a:rPr>
              <a:t></a:t>
            </a:r>
            <a:r>
              <a:rPr lang="de-AT" altLang="de-DE" sz="2000" baseline="30000" dirty="0">
                <a:latin typeface="Arial" charset="0"/>
                <a:cs typeface="Arial" charset="0"/>
              </a:rPr>
              <a:t>t</a:t>
            </a:r>
            <a:r>
              <a:rPr lang="de-AT" altLang="de-DE" sz="2000" dirty="0">
                <a:latin typeface="Arial" charset="0"/>
                <a:cs typeface="Arial" charset="0"/>
              </a:rPr>
              <a:t>,</a:t>
            </a:r>
          </a:p>
          <a:p>
            <a:pPr>
              <a:spcAft>
                <a:spcPts val="1200"/>
              </a:spcAft>
            </a:pPr>
            <a:r>
              <a:rPr lang="de-AT" altLang="de-DE" sz="2000" dirty="0" err="1">
                <a:latin typeface="Arial" charset="0"/>
                <a:cs typeface="Arial" charset="0"/>
              </a:rPr>
              <a:t>Since</a:t>
            </a:r>
            <a:r>
              <a:rPr lang="de-AT" altLang="de-DE" sz="2000" dirty="0">
                <a:latin typeface="Arial" charset="0"/>
                <a:cs typeface="Arial" charset="0"/>
              </a:rPr>
              <a:t> </a:t>
            </a:r>
            <a:r>
              <a:rPr lang="de-AT" altLang="de-DE" sz="2000" baseline="30000" dirty="0">
                <a:solidFill>
                  <a:srgbClr val="FF0000"/>
                </a:solidFill>
                <a:latin typeface="Arial" charset="0"/>
                <a:cs typeface="Arial" charset="0"/>
              </a:rPr>
              <a:t>41</a:t>
            </a:r>
            <a:r>
              <a:rPr lang="de-AT" altLang="de-DE" sz="2000" dirty="0">
                <a:solidFill>
                  <a:srgbClr val="FF0000"/>
                </a:solidFill>
                <a:latin typeface="Arial" charset="0"/>
                <a:cs typeface="Arial" charset="0"/>
              </a:rPr>
              <a:t>Ca</a:t>
            </a:r>
            <a:r>
              <a:rPr lang="de-AT" altLang="de-DE" sz="2000" baseline="-20000" dirty="0">
                <a:solidFill>
                  <a:srgbClr val="FF0000"/>
                </a:solidFill>
                <a:latin typeface="Arial" charset="0"/>
                <a:cs typeface="Arial" charset="0"/>
              </a:rPr>
              <a:t>o</a:t>
            </a:r>
            <a:r>
              <a:rPr lang="de-AT" altLang="de-DE" sz="2000" baseline="-20000" dirty="0">
                <a:latin typeface="Arial" charset="0"/>
                <a:cs typeface="Arial" charset="0"/>
              </a:rPr>
              <a:t> </a:t>
            </a:r>
            <a:r>
              <a:rPr lang="de-AT" altLang="de-DE" sz="2000" dirty="0" err="1">
                <a:latin typeface="Arial" charset="0"/>
                <a:cs typeface="Arial" charset="0"/>
              </a:rPr>
              <a:t>is</a:t>
            </a:r>
            <a:r>
              <a:rPr lang="de-AT" altLang="de-DE" sz="2000" dirty="0">
                <a:latin typeface="Arial" charset="0"/>
                <a:cs typeface="Arial" charset="0"/>
              </a:rPr>
              <a:t> </a:t>
            </a:r>
            <a:r>
              <a:rPr lang="de-AT" altLang="de-DE" sz="2000" dirty="0" err="1">
                <a:latin typeface="Arial" charset="0"/>
                <a:cs typeface="Arial" charset="0"/>
              </a:rPr>
              <a:t>always</a:t>
            </a:r>
            <a:r>
              <a:rPr lang="de-AT" altLang="de-DE" sz="2000" dirty="0">
                <a:latin typeface="Arial" charset="0"/>
                <a:cs typeface="Arial" charset="0"/>
              </a:rPr>
              <a:t> </a:t>
            </a:r>
            <a:r>
              <a:rPr lang="de-AT" altLang="de-DE" sz="2000" dirty="0" err="1">
                <a:latin typeface="Arial" charset="0"/>
                <a:cs typeface="Arial" charset="0"/>
              </a:rPr>
              <a:t>the</a:t>
            </a:r>
            <a:r>
              <a:rPr lang="de-AT" altLang="de-DE" sz="2000" dirty="0">
                <a:latin typeface="Arial" charset="0"/>
                <a:cs typeface="Arial" charset="0"/>
              </a:rPr>
              <a:t> </a:t>
            </a:r>
            <a:r>
              <a:rPr lang="de-AT" altLang="de-DE" sz="2000" dirty="0" err="1">
                <a:latin typeface="Arial" charset="0"/>
                <a:cs typeface="Arial" charset="0"/>
              </a:rPr>
              <a:t>sum</a:t>
            </a:r>
            <a:r>
              <a:rPr lang="de-AT" altLang="de-DE" sz="2000" dirty="0">
                <a:latin typeface="Arial" charset="0"/>
                <a:cs typeface="Arial" charset="0"/>
              </a:rPr>
              <a:t> </a:t>
            </a:r>
            <a:r>
              <a:rPr lang="de-AT" altLang="de-DE" sz="2000" dirty="0" err="1">
                <a:latin typeface="Arial" charset="0"/>
                <a:cs typeface="Arial" charset="0"/>
              </a:rPr>
              <a:t>of</a:t>
            </a:r>
            <a:r>
              <a:rPr lang="de-AT" altLang="de-DE" sz="2000" dirty="0">
                <a:latin typeface="Arial" charset="0"/>
                <a:cs typeface="Arial" charset="0"/>
              </a:rPr>
              <a:t> </a:t>
            </a:r>
            <a:r>
              <a:rPr lang="de-AT" altLang="de-DE" sz="2000" baseline="30000" dirty="0">
                <a:solidFill>
                  <a:srgbClr val="FF0000"/>
                </a:solidFill>
                <a:latin typeface="Arial" charset="0"/>
                <a:cs typeface="Arial" charset="0"/>
              </a:rPr>
              <a:t>41</a:t>
            </a:r>
            <a:r>
              <a:rPr lang="de-AT" altLang="de-DE" sz="2000" dirty="0">
                <a:solidFill>
                  <a:srgbClr val="FF0000"/>
                </a:solidFill>
                <a:latin typeface="Arial" charset="0"/>
                <a:cs typeface="Arial" charset="0"/>
              </a:rPr>
              <a:t>Ca</a:t>
            </a:r>
            <a:r>
              <a:rPr lang="de-AT" altLang="de-DE" sz="2000" baseline="-20000" dirty="0">
                <a:solidFill>
                  <a:srgbClr val="FF0000"/>
                </a:solidFill>
                <a:latin typeface="Arial" charset="0"/>
                <a:cs typeface="Arial" charset="0"/>
              </a:rPr>
              <a:t>t</a:t>
            </a:r>
            <a:r>
              <a:rPr lang="de-AT" altLang="de-DE" sz="2000" dirty="0">
                <a:latin typeface="Arial" charset="0"/>
                <a:cs typeface="Arial" charset="0"/>
              </a:rPr>
              <a:t> + </a:t>
            </a:r>
            <a:r>
              <a:rPr lang="de-AT" altLang="de-DE" sz="2000" baseline="30000" dirty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41</a:t>
            </a:r>
            <a:r>
              <a:rPr lang="de-AT" altLang="de-DE" sz="2000" dirty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K</a:t>
            </a:r>
            <a:r>
              <a:rPr lang="de-AT" altLang="de-DE" sz="2000" baseline="-20000" dirty="0">
                <a:solidFill>
                  <a:srgbClr val="FF0000"/>
                </a:solidFill>
                <a:latin typeface="Arial" charset="0"/>
                <a:cs typeface="Arial" charset="0"/>
              </a:rPr>
              <a:t>t</a:t>
            </a:r>
            <a:r>
              <a:rPr lang="de-AT" altLang="de-DE" sz="2000" dirty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*</a:t>
            </a:r>
            <a:endParaRPr lang="de-AT" altLang="de-DE" sz="2000" dirty="0">
              <a:latin typeface="Arial" charset="0"/>
              <a:sym typeface="Symbol" pitchFamily="18" charset="2"/>
            </a:endParaRPr>
          </a:p>
          <a:p>
            <a:pPr>
              <a:spcAft>
                <a:spcPts val="1200"/>
              </a:spcAft>
            </a:pPr>
            <a:r>
              <a:rPr lang="de-AT" altLang="de-DE" sz="2000" dirty="0" err="1">
                <a:latin typeface="Arial" charset="0"/>
                <a:sym typeface="Symbol" pitchFamily="18" charset="2"/>
              </a:rPr>
              <a:t>the</a:t>
            </a:r>
            <a:r>
              <a:rPr lang="de-AT" altLang="de-DE" sz="2000" dirty="0">
                <a:latin typeface="Arial" charset="0"/>
                <a:sym typeface="Symbol" pitchFamily="18" charset="2"/>
              </a:rPr>
              <a:t> </a:t>
            </a:r>
            <a:r>
              <a:rPr lang="de-AT" altLang="de-DE" sz="2000" dirty="0" err="1">
                <a:latin typeface="Arial" charset="0"/>
                <a:sym typeface="Symbol" pitchFamily="18" charset="2"/>
              </a:rPr>
              <a:t>age</a:t>
            </a:r>
            <a:r>
              <a:rPr lang="de-AT" altLang="de-DE" sz="2000" dirty="0">
                <a:latin typeface="Arial" charset="0"/>
                <a:sym typeface="Symbol" pitchFamily="18" charset="2"/>
              </a:rPr>
              <a:t> </a:t>
            </a:r>
            <a:r>
              <a:rPr lang="de-AT" altLang="de-DE" sz="2000" dirty="0" err="1">
                <a:latin typeface="Arial" charset="0"/>
                <a:sym typeface="Symbol" pitchFamily="18" charset="2"/>
              </a:rPr>
              <a:t>of</a:t>
            </a:r>
            <a:r>
              <a:rPr lang="de-AT" altLang="de-DE" sz="2000" dirty="0">
                <a:latin typeface="Arial" charset="0"/>
                <a:sym typeface="Symbol" pitchFamily="18" charset="2"/>
              </a:rPr>
              <a:t> a </a:t>
            </a:r>
            <a:r>
              <a:rPr lang="de-AT" altLang="de-DE" sz="2000" dirty="0" err="1">
                <a:latin typeface="Arial" charset="0"/>
                <a:sym typeface="Symbol" pitchFamily="18" charset="2"/>
              </a:rPr>
              <a:t>bone</a:t>
            </a:r>
            <a:r>
              <a:rPr lang="de-AT" altLang="de-DE" sz="2000" dirty="0">
                <a:latin typeface="Arial" charset="0"/>
                <a:sym typeface="Symbol" pitchFamily="18" charset="2"/>
              </a:rPr>
              <a:t> sample </a:t>
            </a:r>
            <a:r>
              <a:rPr lang="de-AT" altLang="de-DE" sz="2000" dirty="0" err="1">
                <a:latin typeface="Arial" charset="0"/>
                <a:sym typeface="Symbol" pitchFamily="18" charset="2"/>
              </a:rPr>
              <a:t>can</a:t>
            </a:r>
            <a:r>
              <a:rPr lang="de-AT" altLang="de-DE" sz="2000" dirty="0">
                <a:latin typeface="Arial" charset="0"/>
                <a:sym typeface="Symbol" pitchFamily="18" charset="2"/>
              </a:rPr>
              <a:t> </a:t>
            </a:r>
            <a:r>
              <a:rPr lang="de-AT" altLang="de-DE" sz="2000" dirty="0" err="1">
                <a:latin typeface="Arial" charset="0"/>
                <a:sym typeface="Symbol" pitchFamily="18" charset="2"/>
              </a:rPr>
              <a:t>be</a:t>
            </a:r>
            <a:r>
              <a:rPr lang="de-AT" altLang="de-DE" sz="2000" dirty="0">
                <a:latin typeface="Arial" charset="0"/>
                <a:sym typeface="Symbol" pitchFamily="18" charset="2"/>
              </a:rPr>
              <a:t> </a:t>
            </a:r>
            <a:r>
              <a:rPr lang="de-AT" altLang="de-DE" sz="2000" dirty="0" err="1">
                <a:latin typeface="Arial" charset="0"/>
                <a:sym typeface="Symbol" pitchFamily="18" charset="2"/>
              </a:rPr>
              <a:t>calculated</a:t>
            </a:r>
            <a:r>
              <a:rPr lang="de-AT" altLang="de-DE" sz="2000" dirty="0">
                <a:latin typeface="Arial" charset="0"/>
                <a:sym typeface="Symbol" pitchFamily="18" charset="2"/>
              </a:rPr>
              <a:t> </a:t>
            </a:r>
            <a:r>
              <a:rPr lang="de-AT" altLang="de-DE" sz="2000" dirty="0" err="1">
                <a:latin typeface="Arial" charset="0"/>
                <a:sym typeface="Symbol" pitchFamily="18" charset="2"/>
              </a:rPr>
              <a:t>from</a:t>
            </a:r>
            <a:r>
              <a:rPr lang="de-AT" altLang="de-DE" sz="2000" dirty="0">
                <a:latin typeface="Arial" charset="0"/>
                <a:sym typeface="Symbol" pitchFamily="18" charset="2"/>
              </a:rPr>
              <a:t> </a:t>
            </a:r>
            <a:endParaRPr lang="de-AT" altLang="de-DE" sz="2000" dirty="0">
              <a:latin typeface="Arial" charset="0"/>
              <a:cs typeface="Arial" charset="0"/>
            </a:endParaRPr>
          </a:p>
          <a:p>
            <a:pPr>
              <a:spcAft>
                <a:spcPts val="1200"/>
              </a:spcAft>
            </a:pPr>
            <a:r>
              <a:rPr lang="de-AT" altLang="de-DE" sz="2000" dirty="0">
                <a:latin typeface="Arial" charset="0"/>
                <a:cs typeface="Arial" charset="0"/>
              </a:rPr>
              <a:t>t = 1/</a:t>
            </a:r>
            <a:r>
              <a:rPr lang="de-AT" altLang="de-DE" sz="2000" dirty="0">
                <a:latin typeface="Arial" charset="0"/>
                <a:cs typeface="Arial" charset="0"/>
                <a:sym typeface="Symbol" pitchFamily="18" charset="2"/>
              </a:rPr>
              <a:t></a:t>
            </a:r>
            <a:r>
              <a:rPr lang="de-AT" altLang="de-DE" sz="2000" dirty="0">
                <a:latin typeface="Arial" charset="0"/>
                <a:cs typeface="Arial" charset="0"/>
              </a:rPr>
              <a:t> ˣ </a:t>
            </a:r>
            <a:r>
              <a:rPr lang="de-AT" altLang="de-DE" sz="2000" dirty="0" err="1">
                <a:latin typeface="Arial" charset="0"/>
                <a:cs typeface="Arial" charset="0"/>
              </a:rPr>
              <a:t>ln</a:t>
            </a:r>
            <a:r>
              <a:rPr lang="de-AT" altLang="de-DE" sz="2000" dirty="0">
                <a:latin typeface="Arial" charset="0"/>
                <a:cs typeface="Arial" charset="0"/>
              </a:rPr>
              <a:t>(1 + </a:t>
            </a:r>
            <a:r>
              <a:rPr lang="de-AT" altLang="de-DE" sz="2000" baseline="30000" dirty="0">
                <a:solidFill>
                  <a:srgbClr val="FF0000"/>
                </a:solidFill>
                <a:latin typeface="Arial" charset="0"/>
                <a:cs typeface="Arial" charset="0"/>
              </a:rPr>
              <a:t>41</a:t>
            </a:r>
            <a:r>
              <a:rPr lang="de-AT" altLang="de-DE" sz="2000" dirty="0">
                <a:solidFill>
                  <a:srgbClr val="FF0000"/>
                </a:solidFill>
                <a:latin typeface="Arial" charset="0"/>
                <a:cs typeface="Arial" charset="0"/>
              </a:rPr>
              <a:t>Ca</a:t>
            </a:r>
            <a:r>
              <a:rPr lang="de-AT" altLang="de-DE" sz="2000" baseline="-20000" dirty="0">
                <a:solidFill>
                  <a:srgbClr val="FF0000"/>
                </a:solidFill>
                <a:latin typeface="Arial" charset="0"/>
                <a:cs typeface="Arial" charset="0"/>
              </a:rPr>
              <a:t>t</a:t>
            </a:r>
            <a:r>
              <a:rPr lang="de-AT" altLang="de-DE" sz="2000" dirty="0">
                <a:latin typeface="Arial" charset="0"/>
                <a:cs typeface="Arial" charset="0"/>
              </a:rPr>
              <a:t>/</a:t>
            </a:r>
            <a:r>
              <a:rPr lang="de-AT" altLang="de-DE" sz="2000" baseline="30000" dirty="0">
                <a:solidFill>
                  <a:srgbClr val="FF0000"/>
                </a:solidFill>
                <a:latin typeface="Arial" charset="0"/>
                <a:cs typeface="Arial" charset="0"/>
              </a:rPr>
              <a:t>41</a:t>
            </a:r>
            <a:r>
              <a:rPr lang="de-AT" altLang="de-DE" sz="2000" dirty="0">
                <a:solidFill>
                  <a:srgbClr val="FF0000"/>
                </a:solidFill>
                <a:latin typeface="Arial" charset="0"/>
                <a:cs typeface="Arial" charset="0"/>
              </a:rPr>
              <a:t>K</a:t>
            </a:r>
            <a:r>
              <a:rPr lang="de-AT" altLang="de-DE" sz="2000" baseline="-20000" dirty="0">
                <a:solidFill>
                  <a:srgbClr val="FF0000"/>
                </a:solidFill>
                <a:latin typeface="Arial" charset="0"/>
                <a:cs typeface="Arial" charset="0"/>
              </a:rPr>
              <a:t>t</a:t>
            </a:r>
            <a:r>
              <a:rPr lang="de-AT" altLang="de-DE" sz="2000" dirty="0">
                <a:solidFill>
                  <a:srgbClr val="FF0000"/>
                </a:solidFill>
                <a:latin typeface="Arial" charset="0"/>
                <a:cs typeface="Arial" charset="0"/>
              </a:rPr>
              <a:t>* </a:t>
            </a:r>
            <a:r>
              <a:rPr lang="de-AT" altLang="de-DE" sz="2000" dirty="0">
                <a:latin typeface="Arial" charset="0"/>
                <a:cs typeface="Arial" charset="0"/>
              </a:rPr>
              <a:t>)</a:t>
            </a:r>
          </a:p>
          <a:p>
            <a:endParaRPr lang="de-AT" altLang="de-DE" sz="2000" dirty="0">
              <a:latin typeface="Arial" charset="0"/>
              <a:cs typeface="Arial" charset="0"/>
            </a:endParaRPr>
          </a:p>
          <a:p>
            <a:r>
              <a:rPr lang="de-AT" altLang="de-DE" sz="2000" dirty="0" err="1">
                <a:latin typeface="Arial" charset="0"/>
                <a:cs typeface="Arial" charset="0"/>
              </a:rPr>
              <a:t>B</a:t>
            </a:r>
            <a:r>
              <a:rPr lang="de-AT" altLang="de-DE" sz="2000" b="1" dirty="0" err="1">
                <a:latin typeface="Arial" charset="0"/>
                <a:cs typeface="Arial" charset="0"/>
              </a:rPr>
              <a:t>oth</a:t>
            </a:r>
            <a:r>
              <a:rPr lang="de-AT" altLang="de-DE" sz="2000" dirty="0">
                <a:latin typeface="Arial" charset="0"/>
                <a:cs typeface="Arial" charset="0"/>
              </a:rPr>
              <a:t> </a:t>
            </a:r>
            <a:r>
              <a:rPr lang="de-AT" altLang="de-DE" sz="2000" b="1" baseline="30000" dirty="0">
                <a:solidFill>
                  <a:srgbClr val="FF0000"/>
                </a:solidFill>
                <a:latin typeface="Arial" charset="0"/>
                <a:cs typeface="Arial" charset="0"/>
              </a:rPr>
              <a:t>41</a:t>
            </a:r>
            <a:r>
              <a:rPr lang="de-AT" altLang="de-DE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Ca</a:t>
            </a:r>
            <a:r>
              <a:rPr lang="de-AT" altLang="de-DE" sz="2000" b="1" baseline="-20000" dirty="0">
                <a:solidFill>
                  <a:srgbClr val="FF0000"/>
                </a:solidFill>
                <a:latin typeface="Arial" charset="0"/>
                <a:cs typeface="Arial" charset="0"/>
              </a:rPr>
              <a:t>t</a:t>
            </a:r>
            <a:r>
              <a:rPr lang="de-AT" altLang="de-DE" sz="2000" b="1" dirty="0">
                <a:latin typeface="Arial" charset="0"/>
                <a:cs typeface="Arial" charset="0"/>
              </a:rPr>
              <a:t> </a:t>
            </a:r>
            <a:r>
              <a:rPr lang="de-AT" altLang="de-DE" sz="2000" b="1" dirty="0" err="1">
                <a:latin typeface="Arial" charset="0"/>
                <a:cs typeface="Arial" charset="0"/>
              </a:rPr>
              <a:t>and</a:t>
            </a:r>
            <a:r>
              <a:rPr lang="de-AT" altLang="de-DE" sz="2000" b="1" dirty="0">
                <a:latin typeface="Arial" charset="0"/>
                <a:cs typeface="Arial" charset="0"/>
              </a:rPr>
              <a:t> </a:t>
            </a:r>
            <a:r>
              <a:rPr lang="de-AT" altLang="de-DE" sz="2000" b="1" baseline="30000" dirty="0">
                <a:solidFill>
                  <a:srgbClr val="FF0000"/>
                </a:solidFill>
                <a:latin typeface="Arial" charset="0"/>
                <a:cs typeface="Arial" charset="0"/>
              </a:rPr>
              <a:t>41</a:t>
            </a:r>
            <a:r>
              <a:rPr lang="de-AT" altLang="de-DE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K</a:t>
            </a:r>
            <a:r>
              <a:rPr lang="de-AT" altLang="de-DE" sz="2000" b="1" baseline="-20000" dirty="0">
                <a:solidFill>
                  <a:srgbClr val="FF0000"/>
                </a:solidFill>
                <a:latin typeface="Arial" charset="0"/>
                <a:cs typeface="Arial" charset="0"/>
              </a:rPr>
              <a:t>t</a:t>
            </a:r>
            <a:r>
              <a:rPr lang="de-AT" altLang="de-DE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* </a:t>
            </a:r>
            <a:r>
              <a:rPr lang="de-AT" altLang="de-DE" sz="2000" dirty="0">
                <a:latin typeface="Arial" charset="0"/>
                <a:cs typeface="Arial" charset="0"/>
              </a:rPr>
              <a:t>must </a:t>
            </a:r>
            <a:r>
              <a:rPr lang="de-AT" altLang="de-DE" sz="2000" dirty="0" err="1">
                <a:latin typeface="Arial" charset="0"/>
                <a:cs typeface="Arial" charset="0"/>
              </a:rPr>
              <a:t>be</a:t>
            </a:r>
            <a:r>
              <a:rPr lang="de-AT" altLang="de-DE" sz="2000" dirty="0">
                <a:latin typeface="Arial" charset="0"/>
                <a:cs typeface="Arial" charset="0"/>
              </a:rPr>
              <a:t> </a:t>
            </a:r>
            <a:r>
              <a:rPr lang="de-AT" altLang="de-DE" sz="2000" dirty="0" err="1">
                <a:latin typeface="Arial" charset="0"/>
                <a:cs typeface="Arial" charset="0"/>
              </a:rPr>
              <a:t>measured</a:t>
            </a:r>
            <a:r>
              <a:rPr lang="de-AT" altLang="de-DE" sz="2000" dirty="0">
                <a:latin typeface="Arial" charset="0"/>
                <a:cs typeface="Arial" charset="0"/>
              </a:rPr>
              <a:t> – but  </a:t>
            </a:r>
            <a:r>
              <a:rPr lang="de-AT" altLang="de-DE" sz="2000" baseline="30000" dirty="0">
                <a:solidFill>
                  <a:srgbClr val="FF0000"/>
                </a:solidFill>
                <a:latin typeface="Arial" charset="0"/>
                <a:cs typeface="Arial" charset="0"/>
              </a:rPr>
              <a:t>41</a:t>
            </a:r>
            <a:r>
              <a:rPr lang="de-AT" altLang="de-DE" sz="2000" dirty="0">
                <a:solidFill>
                  <a:srgbClr val="FF0000"/>
                </a:solidFill>
                <a:latin typeface="Arial" charset="0"/>
                <a:cs typeface="Arial" charset="0"/>
              </a:rPr>
              <a:t>Ca</a:t>
            </a:r>
            <a:r>
              <a:rPr lang="de-AT" altLang="de-DE" sz="2000" baseline="-25000" dirty="0">
                <a:solidFill>
                  <a:srgbClr val="FF0000"/>
                </a:solidFill>
                <a:latin typeface="Arial" charset="0"/>
                <a:cs typeface="Arial" charset="0"/>
              </a:rPr>
              <a:t>0</a:t>
            </a:r>
            <a:r>
              <a:rPr lang="de-AT" altLang="de-DE" sz="2000" dirty="0">
                <a:latin typeface="Arial" charset="0"/>
                <a:cs typeface="Arial" charset="0"/>
              </a:rPr>
              <a:t> </a:t>
            </a:r>
            <a:r>
              <a:rPr lang="de-AT" altLang="de-DE" sz="2000" dirty="0" err="1">
                <a:latin typeface="Arial" charset="0"/>
                <a:cs typeface="Arial" charset="0"/>
              </a:rPr>
              <a:t>need</a:t>
            </a:r>
            <a:r>
              <a:rPr lang="de-AT" altLang="de-DE" sz="2000" dirty="0">
                <a:latin typeface="Arial" charset="0"/>
                <a:cs typeface="Arial" charset="0"/>
              </a:rPr>
              <a:t> not </a:t>
            </a:r>
            <a:r>
              <a:rPr lang="de-AT" altLang="de-DE" sz="2000" dirty="0" err="1">
                <a:latin typeface="Arial" charset="0"/>
                <a:cs typeface="Arial" charset="0"/>
              </a:rPr>
              <a:t>be</a:t>
            </a:r>
            <a:r>
              <a:rPr lang="de-AT" altLang="de-DE" sz="2000" dirty="0">
                <a:latin typeface="Arial" charset="0"/>
                <a:cs typeface="Arial" charset="0"/>
              </a:rPr>
              <a:t> </a:t>
            </a:r>
            <a:r>
              <a:rPr lang="de-AT" altLang="de-DE" sz="2000" dirty="0" err="1">
                <a:latin typeface="Arial" charset="0"/>
                <a:cs typeface="Arial" charset="0"/>
              </a:rPr>
              <a:t>known</a:t>
            </a:r>
            <a:r>
              <a:rPr lang="de-AT" altLang="de-DE" sz="2000" dirty="0">
                <a:latin typeface="Arial" charset="0"/>
                <a:cs typeface="Arial" charset="0"/>
              </a:rPr>
              <a:t>. (</a:t>
            </a:r>
            <a:r>
              <a:rPr lang="de-AT" altLang="de-DE" sz="2000" dirty="0" err="1">
                <a:latin typeface="Arial" charset="0"/>
                <a:cs typeface="Arial" charset="0"/>
              </a:rPr>
              <a:t>no</a:t>
            </a:r>
            <a:r>
              <a:rPr lang="de-AT" altLang="de-DE" sz="2000" dirty="0">
                <a:latin typeface="Arial" charset="0"/>
                <a:cs typeface="Arial" charset="0"/>
              </a:rPr>
              <a:t> </a:t>
            </a:r>
            <a:r>
              <a:rPr lang="de-AT" altLang="de-DE" sz="2000" dirty="0" err="1">
                <a:latin typeface="Arial" charset="0"/>
                <a:cs typeface="Arial" charset="0"/>
              </a:rPr>
              <a:t>calibration</a:t>
            </a:r>
            <a:r>
              <a:rPr lang="de-AT" altLang="de-DE" sz="2000" dirty="0">
                <a:latin typeface="Arial" charset="0"/>
                <a:cs typeface="Arial" charset="0"/>
              </a:rPr>
              <a:t> </a:t>
            </a:r>
            <a:r>
              <a:rPr lang="de-AT" altLang="de-DE" sz="2000" dirty="0" err="1">
                <a:latin typeface="Arial" charset="0"/>
                <a:cs typeface="Arial" charset="0"/>
              </a:rPr>
              <a:t>required</a:t>
            </a:r>
            <a:r>
              <a:rPr lang="de-AT" altLang="de-DE" sz="2000" dirty="0">
                <a:latin typeface="Arial" charset="0"/>
                <a:cs typeface="Arial" charset="0"/>
              </a:rPr>
              <a:t>)</a:t>
            </a:r>
          </a:p>
          <a:p>
            <a:endParaRPr lang="de-AT" altLang="de-DE" sz="2000" dirty="0">
              <a:latin typeface="Arial" charset="0"/>
              <a:cs typeface="Arial" charset="0"/>
            </a:endParaRPr>
          </a:p>
          <a:p>
            <a:endParaRPr lang="de-AT" altLang="de-DE" dirty="0">
              <a:latin typeface="Arial" charset="0"/>
              <a:cs typeface="Arial" charset="0"/>
            </a:endParaRPr>
          </a:p>
          <a:p>
            <a:r>
              <a:rPr lang="de-AT" altLang="de-DE" sz="1600" dirty="0">
                <a:solidFill>
                  <a:srgbClr val="FF3300"/>
                </a:solidFill>
                <a:latin typeface="Arial" charset="0"/>
                <a:cs typeface="Arial" charset="0"/>
              </a:rPr>
              <a:t>	</a:t>
            </a:r>
            <a:endParaRPr lang="de-AT" altLang="de-DE" sz="16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6505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05353" y="1055801"/>
            <a:ext cx="11566688" cy="572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de-AT" altLang="de-DE" sz="2400" b="1" dirty="0">
                <a:latin typeface="Arial" charset="0"/>
                <a:cs typeface="Arial" charset="0"/>
              </a:rPr>
              <a:t>Absolute </a:t>
            </a:r>
            <a:r>
              <a:rPr lang="de-AT" altLang="de-DE" sz="2400" b="1" dirty="0" err="1">
                <a:latin typeface="Arial" charset="0"/>
                <a:cs typeface="Arial" charset="0"/>
              </a:rPr>
              <a:t>dating</a:t>
            </a:r>
            <a:r>
              <a:rPr lang="de-AT" altLang="de-DE" sz="2400" b="1" dirty="0">
                <a:latin typeface="Arial" charset="0"/>
                <a:cs typeface="Arial" charset="0"/>
              </a:rPr>
              <a:t> </a:t>
            </a:r>
            <a:r>
              <a:rPr lang="de-AT" altLang="de-DE" sz="2400" b="1" dirty="0" err="1">
                <a:latin typeface="Arial" charset="0"/>
                <a:cs typeface="Arial" charset="0"/>
              </a:rPr>
              <a:t>with</a:t>
            </a:r>
            <a:r>
              <a:rPr lang="de-AT" altLang="de-DE" sz="2400" b="1" dirty="0">
                <a:latin typeface="Arial" charset="0"/>
                <a:cs typeface="Arial" charset="0"/>
              </a:rPr>
              <a:t> </a:t>
            </a:r>
            <a:r>
              <a:rPr lang="de-AT" altLang="de-DE" sz="2400" b="1" baseline="30000" dirty="0">
                <a:solidFill>
                  <a:srgbClr val="FF0000"/>
                </a:solidFill>
                <a:latin typeface="Arial" charset="0"/>
                <a:cs typeface="Arial" charset="0"/>
              </a:rPr>
              <a:t>41</a:t>
            </a:r>
            <a:r>
              <a:rPr lang="de-AT" altLang="de-DE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Ca</a:t>
            </a:r>
          </a:p>
          <a:p>
            <a:pPr algn="ctr"/>
            <a:r>
              <a:rPr lang="de-AT" altLang="de-DE" sz="2000" dirty="0">
                <a:latin typeface="Arial" charset="0"/>
                <a:cs typeface="Arial" charset="0"/>
              </a:rPr>
              <a:t>(W. Kutschera &amp; M. Paul, Poster at </a:t>
            </a:r>
            <a:r>
              <a:rPr lang="de-AT" altLang="de-DE" sz="2000" dirty="0" err="1">
                <a:latin typeface="Arial" charset="0"/>
                <a:cs typeface="Arial" charset="0"/>
              </a:rPr>
              <a:t>the</a:t>
            </a:r>
            <a:r>
              <a:rPr lang="de-AT" altLang="de-DE" sz="2000" dirty="0">
                <a:latin typeface="Arial" charset="0"/>
                <a:cs typeface="Arial" charset="0"/>
              </a:rPr>
              <a:t> </a:t>
            </a:r>
            <a:r>
              <a:rPr lang="de-AT" altLang="de-DE" sz="2000" dirty="0" err="1">
                <a:latin typeface="Arial" charset="0"/>
                <a:cs typeface="Arial" charset="0"/>
              </a:rPr>
              <a:t>Radiocarbon</a:t>
            </a:r>
            <a:r>
              <a:rPr lang="de-AT" altLang="de-DE" sz="2000" dirty="0">
                <a:latin typeface="Arial" charset="0"/>
                <a:cs typeface="Arial" charset="0"/>
              </a:rPr>
              <a:t> Conference in </a:t>
            </a:r>
            <a:r>
              <a:rPr lang="de-AT" altLang="de-DE" sz="2000" dirty="0" err="1">
                <a:latin typeface="Arial" charset="0"/>
                <a:cs typeface="Arial" charset="0"/>
              </a:rPr>
              <a:t>Zurich</a:t>
            </a:r>
            <a:r>
              <a:rPr lang="de-AT" altLang="de-DE" sz="2000" dirty="0">
                <a:latin typeface="Arial" charset="0"/>
                <a:cs typeface="Arial" charset="0"/>
              </a:rPr>
              <a:t>, 2022)</a:t>
            </a:r>
          </a:p>
          <a:p>
            <a:pPr algn="ctr"/>
            <a:endParaRPr lang="de-AT" altLang="de-DE" sz="2400" b="1" dirty="0">
              <a:latin typeface="Arial" charset="0"/>
              <a:cs typeface="Arial" charset="0"/>
            </a:endParaRPr>
          </a:p>
          <a:p>
            <a:pPr>
              <a:spcAft>
                <a:spcPts val="1200"/>
              </a:spcAft>
            </a:pPr>
            <a:r>
              <a:rPr lang="de-AT" altLang="de-DE" sz="2000" baseline="30000" dirty="0">
                <a:solidFill>
                  <a:srgbClr val="FF0000"/>
                </a:solidFill>
                <a:latin typeface="Arial" charset="0"/>
                <a:cs typeface="Arial" charset="0"/>
              </a:rPr>
              <a:t>41</a:t>
            </a:r>
            <a:r>
              <a:rPr lang="de-AT" altLang="de-DE" sz="2000" dirty="0">
                <a:solidFill>
                  <a:srgbClr val="FF0000"/>
                </a:solidFill>
                <a:latin typeface="Arial" charset="0"/>
                <a:cs typeface="Arial" charset="0"/>
              </a:rPr>
              <a:t>Ca</a:t>
            </a:r>
            <a:r>
              <a:rPr lang="de-AT" altLang="de-DE" sz="2000" dirty="0">
                <a:latin typeface="Arial" charset="0"/>
                <a:cs typeface="Arial" charset="0"/>
              </a:rPr>
              <a:t> </a:t>
            </a:r>
            <a:r>
              <a:rPr lang="de-AT" altLang="de-DE" sz="2000" dirty="0" err="1">
                <a:latin typeface="Arial" charset="0"/>
                <a:cs typeface="Arial" charset="0"/>
              </a:rPr>
              <a:t>decays</a:t>
            </a:r>
            <a:r>
              <a:rPr lang="de-AT" altLang="de-DE" sz="2000" dirty="0">
                <a:latin typeface="Arial" charset="0"/>
                <a:cs typeface="Arial" charset="0"/>
              </a:rPr>
              <a:t> </a:t>
            </a:r>
            <a:r>
              <a:rPr lang="de-AT" altLang="de-DE" sz="2000" dirty="0" err="1">
                <a:latin typeface="Arial" charset="0"/>
                <a:cs typeface="Arial" charset="0"/>
              </a:rPr>
              <a:t>into</a:t>
            </a:r>
            <a:r>
              <a:rPr lang="de-AT" altLang="de-DE" sz="2000" dirty="0">
                <a:latin typeface="Arial" charset="0"/>
                <a:cs typeface="Arial" charset="0"/>
              </a:rPr>
              <a:t> </a:t>
            </a:r>
            <a:r>
              <a:rPr lang="de-AT" altLang="de-DE" sz="2000" baseline="30000" dirty="0">
                <a:solidFill>
                  <a:srgbClr val="FF0000"/>
                </a:solidFill>
                <a:latin typeface="Arial" charset="0"/>
                <a:cs typeface="Arial" charset="0"/>
              </a:rPr>
              <a:t>41</a:t>
            </a:r>
            <a:r>
              <a:rPr lang="de-AT" altLang="de-DE" sz="2000" dirty="0">
                <a:solidFill>
                  <a:srgbClr val="FF0000"/>
                </a:solidFill>
                <a:latin typeface="Arial" charset="0"/>
                <a:cs typeface="Arial" charset="0"/>
              </a:rPr>
              <a:t>K* </a:t>
            </a:r>
            <a:r>
              <a:rPr lang="de-AT" altLang="de-DE" sz="2000" dirty="0">
                <a:latin typeface="Arial" charset="0"/>
                <a:cs typeface="Arial" charset="0"/>
              </a:rPr>
              <a:t>(</a:t>
            </a:r>
            <a:r>
              <a:rPr lang="de-AT" altLang="de-DE" sz="2000" dirty="0" err="1">
                <a:latin typeface="Arial" charset="0"/>
                <a:cs typeface="Arial" charset="0"/>
              </a:rPr>
              <a:t>radiogenic</a:t>
            </a:r>
            <a:r>
              <a:rPr lang="de-AT" altLang="de-DE" sz="2000" dirty="0">
                <a:latin typeface="Arial" charset="0"/>
                <a:cs typeface="Arial" charset="0"/>
              </a:rPr>
              <a:t> </a:t>
            </a:r>
            <a:r>
              <a:rPr lang="de-AT" altLang="de-DE" sz="2000" baseline="30000" dirty="0">
                <a:latin typeface="Arial" charset="0"/>
                <a:cs typeface="Arial" charset="0"/>
              </a:rPr>
              <a:t>41</a:t>
            </a:r>
            <a:r>
              <a:rPr lang="de-AT" altLang="de-DE" sz="2000" dirty="0">
                <a:latin typeface="Arial" charset="0"/>
                <a:cs typeface="Arial" charset="0"/>
              </a:rPr>
              <a:t>K)</a:t>
            </a:r>
            <a:endParaRPr lang="de-AT" altLang="de-DE" sz="20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>
              <a:spcAft>
                <a:spcPts val="1200"/>
              </a:spcAft>
            </a:pPr>
            <a:r>
              <a:rPr lang="de-AT" altLang="de-DE" sz="2000" dirty="0">
                <a:latin typeface="Arial" charset="0"/>
                <a:cs typeface="Arial" charset="0"/>
              </a:rPr>
              <a:t>As a </a:t>
            </a:r>
            <a:r>
              <a:rPr lang="de-AT" altLang="de-DE" sz="2000" dirty="0" err="1">
                <a:latin typeface="Arial" charset="0"/>
                <a:cs typeface="Arial" charset="0"/>
              </a:rPr>
              <a:t>function</a:t>
            </a:r>
            <a:r>
              <a:rPr lang="de-AT" altLang="de-DE" sz="2000" dirty="0">
                <a:latin typeface="Arial" charset="0"/>
                <a:cs typeface="Arial" charset="0"/>
              </a:rPr>
              <a:t> </a:t>
            </a:r>
            <a:r>
              <a:rPr lang="de-AT" altLang="de-DE" sz="2000" dirty="0" err="1">
                <a:latin typeface="Arial" charset="0"/>
                <a:cs typeface="Arial" charset="0"/>
              </a:rPr>
              <a:t>of</a:t>
            </a:r>
            <a:r>
              <a:rPr lang="de-AT" altLang="de-DE" sz="2000" dirty="0">
                <a:latin typeface="Arial" charset="0"/>
                <a:cs typeface="Arial" charset="0"/>
              </a:rPr>
              <a:t> time: </a:t>
            </a:r>
            <a:r>
              <a:rPr lang="de-AT" altLang="de-DE" sz="2000" baseline="30000" dirty="0">
                <a:solidFill>
                  <a:srgbClr val="FF0000"/>
                </a:solidFill>
                <a:latin typeface="Arial" charset="0"/>
                <a:cs typeface="Arial" charset="0"/>
              </a:rPr>
              <a:t>41</a:t>
            </a:r>
            <a:r>
              <a:rPr lang="de-AT" altLang="de-DE" sz="2000" dirty="0">
                <a:solidFill>
                  <a:srgbClr val="FF0000"/>
                </a:solidFill>
                <a:latin typeface="Arial" charset="0"/>
                <a:cs typeface="Arial" charset="0"/>
              </a:rPr>
              <a:t>Ca</a:t>
            </a:r>
            <a:r>
              <a:rPr lang="de-AT" altLang="de-DE" sz="2000" baseline="-20000" dirty="0">
                <a:solidFill>
                  <a:srgbClr val="FF0000"/>
                </a:solidFill>
                <a:latin typeface="Arial" charset="0"/>
                <a:cs typeface="Arial" charset="0"/>
              </a:rPr>
              <a:t>t</a:t>
            </a:r>
            <a:r>
              <a:rPr lang="de-AT" altLang="de-DE" sz="2000" dirty="0">
                <a:latin typeface="Arial" charset="0"/>
                <a:cs typeface="Arial" charset="0"/>
              </a:rPr>
              <a:t> = </a:t>
            </a:r>
            <a:r>
              <a:rPr lang="de-AT" altLang="de-DE" sz="2000" baseline="30000" dirty="0">
                <a:solidFill>
                  <a:srgbClr val="FF0000"/>
                </a:solidFill>
                <a:latin typeface="Arial" charset="0"/>
                <a:cs typeface="Arial" charset="0"/>
              </a:rPr>
              <a:t>41</a:t>
            </a:r>
            <a:r>
              <a:rPr lang="de-AT" altLang="de-DE" sz="2000" dirty="0">
                <a:solidFill>
                  <a:srgbClr val="FF0000"/>
                </a:solidFill>
                <a:latin typeface="Arial" charset="0"/>
                <a:cs typeface="Arial" charset="0"/>
              </a:rPr>
              <a:t>Ca</a:t>
            </a:r>
            <a:r>
              <a:rPr lang="de-AT" altLang="de-DE" sz="2000" baseline="-20000" dirty="0">
                <a:solidFill>
                  <a:srgbClr val="FF0000"/>
                </a:solidFill>
                <a:latin typeface="Arial" charset="0"/>
                <a:cs typeface="Arial" charset="0"/>
              </a:rPr>
              <a:t>o</a:t>
            </a:r>
            <a:r>
              <a:rPr lang="de-AT" altLang="de-DE" sz="2000" dirty="0">
                <a:latin typeface="Arial" charset="0"/>
                <a:cs typeface="Arial" charset="0"/>
              </a:rPr>
              <a:t> ˣ e</a:t>
            </a:r>
            <a:r>
              <a:rPr lang="de-AT" altLang="de-DE" sz="2000" baseline="30000" dirty="0">
                <a:latin typeface="Arial" charset="0"/>
                <a:cs typeface="Arial" charset="0"/>
              </a:rPr>
              <a:t>–</a:t>
            </a:r>
            <a:r>
              <a:rPr lang="de-AT" altLang="de-DE" sz="2000" baseline="30000" dirty="0">
                <a:latin typeface="Arial" charset="0"/>
                <a:cs typeface="Arial" charset="0"/>
                <a:sym typeface="Symbol" pitchFamily="18" charset="2"/>
              </a:rPr>
              <a:t></a:t>
            </a:r>
            <a:r>
              <a:rPr lang="de-AT" altLang="de-DE" sz="2000" baseline="30000" dirty="0">
                <a:latin typeface="Arial" charset="0"/>
                <a:cs typeface="Arial" charset="0"/>
              </a:rPr>
              <a:t>t</a:t>
            </a:r>
            <a:r>
              <a:rPr lang="de-AT" altLang="de-DE" sz="2000" dirty="0">
                <a:latin typeface="Arial" charset="0"/>
                <a:cs typeface="Arial" charset="0"/>
              </a:rPr>
              <a:t>,</a:t>
            </a:r>
          </a:p>
          <a:p>
            <a:pPr>
              <a:spcAft>
                <a:spcPts val="1200"/>
              </a:spcAft>
            </a:pPr>
            <a:r>
              <a:rPr lang="de-AT" altLang="de-DE" sz="2000" dirty="0" err="1">
                <a:latin typeface="Arial" charset="0"/>
                <a:cs typeface="Arial" charset="0"/>
              </a:rPr>
              <a:t>Since</a:t>
            </a:r>
            <a:r>
              <a:rPr lang="de-AT" altLang="de-DE" sz="2000" dirty="0">
                <a:latin typeface="Arial" charset="0"/>
                <a:cs typeface="Arial" charset="0"/>
              </a:rPr>
              <a:t> </a:t>
            </a:r>
            <a:r>
              <a:rPr lang="de-AT" altLang="de-DE" sz="2000" baseline="30000" dirty="0">
                <a:solidFill>
                  <a:srgbClr val="FF0000"/>
                </a:solidFill>
                <a:latin typeface="Arial" charset="0"/>
                <a:cs typeface="Arial" charset="0"/>
              </a:rPr>
              <a:t>41</a:t>
            </a:r>
            <a:r>
              <a:rPr lang="de-AT" altLang="de-DE" sz="2000" dirty="0">
                <a:solidFill>
                  <a:srgbClr val="FF0000"/>
                </a:solidFill>
                <a:latin typeface="Arial" charset="0"/>
                <a:cs typeface="Arial" charset="0"/>
              </a:rPr>
              <a:t>Ca</a:t>
            </a:r>
            <a:r>
              <a:rPr lang="de-AT" altLang="de-DE" sz="2000" baseline="-20000" dirty="0">
                <a:solidFill>
                  <a:srgbClr val="FF0000"/>
                </a:solidFill>
                <a:latin typeface="Arial" charset="0"/>
                <a:cs typeface="Arial" charset="0"/>
              </a:rPr>
              <a:t>o</a:t>
            </a:r>
            <a:r>
              <a:rPr lang="de-AT" altLang="de-DE" sz="2000" baseline="-20000" dirty="0">
                <a:latin typeface="Arial" charset="0"/>
                <a:cs typeface="Arial" charset="0"/>
              </a:rPr>
              <a:t> </a:t>
            </a:r>
            <a:r>
              <a:rPr lang="de-AT" altLang="de-DE" sz="2000" dirty="0" err="1">
                <a:latin typeface="Arial" charset="0"/>
                <a:cs typeface="Arial" charset="0"/>
              </a:rPr>
              <a:t>is</a:t>
            </a:r>
            <a:r>
              <a:rPr lang="de-AT" altLang="de-DE" sz="2000" dirty="0">
                <a:latin typeface="Arial" charset="0"/>
                <a:cs typeface="Arial" charset="0"/>
              </a:rPr>
              <a:t> </a:t>
            </a:r>
            <a:r>
              <a:rPr lang="de-AT" altLang="de-DE" sz="2000" dirty="0" err="1">
                <a:latin typeface="Arial" charset="0"/>
                <a:cs typeface="Arial" charset="0"/>
              </a:rPr>
              <a:t>always</a:t>
            </a:r>
            <a:r>
              <a:rPr lang="de-AT" altLang="de-DE" sz="2000" dirty="0">
                <a:latin typeface="Arial" charset="0"/>
                <a:cs typeface="Arial" charset="0"/>
              </a:rPr>
              <a:t> </a:t>
            </a:r>
            <a:r>
              <a:rPr lang="de-AT" altLang="de-DE" sz="2000" dirty="0" err="1">
                <a:latin typeface="Arial" charset="0"/>
                <a:cs typeface="Arial" charset="0"/>
              </a:rPr>
              <a:t>the</a:t>
            </a:r>
            <a:r>
              <a:rPr lang="de-AT" altLang="de-DE" sz="2000" dirty="0">
                <a:latin typeface="Arial" charset="0"/>
                <a:cs typeface="Arial" charset="0"/>
              </a:rPr>
              <a:t> </a:t>
            </a:r>
            <a:r>
              <a:rPr lang="de-AT" altLang="de-DE" sz="2000" dirty="0" err="1">
                <a:latin typeface="Arial" charset="0"/>
                <a:cs typeface="Arial" charset="0"/>
              </a:rPr>
              <a:t>sum</a:t>
            </a:r>
            <a:r>
              <a:rPr lang="de-AT" altLang="de-DE" sz="2000" dirty="0">
                <a:latin typeface="Arial" charset="0"/>
                <a:cs typeface="Arial" charset="0"/>
              </a:rPr>
              <a:t> </a:t>
            </a:r>
            <a:r>
              <a:rPr lang="de-AT" altLang="de-DE" sz="2000" dirty="0" err="1">
                <a:latin typeface="Arial" charset="0"/>
                <a:cs typeface="Arial" charset="0"/>
              </a:rPr>
              <a:t>of</a:t>
            </a:r>
            <a:r>
              <a:rPr lang="de-AT" altLang="de-DE" sz="2000" dirty="0">
                <a:latin typeface="Arial" charset="0"/>
                <a:cs typeface="Arial" charset="0"/>
              </a:rPr>
              <a:t> </a:t>
            </a:r>
            <a:r>
              <a:rPr lang="de-AT" altLang="de-DE" sz="2000" baseline="30000" dirty="0">
                <a:solidFill>
                  <a:srgbClr val="FF0000"/>
                </a:solidFill>
                <a:latin typeface="Arial" charset="0"/>
                <a:cs typeface="Arial" charset="0"/>
              </a:rPr>
              <a:t>41</a:t>
            </a:r>
            <a:r>
              <a:rPr lang="de-AT" altLang="de-DE" sz="2000" dirty="0">
                <a:solidFill>
                  <a:srgbClr val="FF0000"/>
                </a:solidFill>
                <a:latin typeface="Arial" charset="0"/>
                <a:cs typeface="Arial" charset="0"/>
              </a:rPr>
              <a:t>Ca</a:t>
            </a:r>
            <a:r>
              <a:rPr lang="de-AT" altLang="de-DE" sz="2000" baseline="-20000" dirty="0">
                <a:solidFill>
                  <a:srgbClr val="FF0000"/>
                </a:solidFill>
                <a:latin typeface="Arial" charset="0"/>
                <a:cs typeface="Arial" charset="0"/>
              </a:rPr>
              <a:t>t</a:t>
            </a:r>
            <a:r>
              <a:rPr lang="de-AT" altLang="de-DE" sz="2000" dirty="0">
                <a:latin typeface="Arial" charset="0"/>
                <a:cs typeface="Arial" charset="0"/>
              </a:rPr>
              <a:t> + </a:t>
            </a:r>
            <a:r>
              <a:rPr lang="de-AT" altLang="de-DE" sz="2000" baseline="30000" dirty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41</a:t>
            </a:r>
            <a:r>
              <a:rPr lang="de-AT" altLang="de-DE" sz="2000" dirty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K</a:t>
            </a:r>
            <a:r>
              <a:rPr lang="de-AT" altLang="de-DE" sz="2000" baseline="-20000" dirty="0">
                <a:solidFill>
                  <a:srgbClr val="FF0000"/>
                </a:solidFill>
                <a:latin typeface="Arial" charset="0"/>
                <a:cs typeface="Arial" charset="0"/>
              </a:rPr>
              <a:t>t</a:t>
            </a:r>
            <a:r>
              <a:rPr lang="de-AT" altLang="de-DE" sz="2000" dirty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*</a:t>
            </a:r>
            <a:endParaRPr lang="de-AT" altLang="de-DE" sz="2000" dirty="0">
              <a:latin typeface="Arial" charset="0"/>
              <a:sym typeface="Symbol" pitchFamily="18" charset="2"/>
            </a:endParaRPr>
          </a:p>
          <a:p>
            <a:pPr>
              <a:spcAft>
                <a:spcPts val="1200"/>
              </a:spcAft>
            </a:pPr>
            <a:r>
              <a:rPr lang="de-AT" altLang="de-DE" sz="2000" dirty="0" err="1">
                <a:latin typeface="Arial" charset="0"/>
                <a:sym typeface="Symbol" pitchFamily="18" charset="2"/>
              </a:rPr>
              <a:t>the</a:t>
            </a:r>
            <a:r>
              <a:rPr lang="de-AT" altLang="de-DE" sz="2000" dirty="0">
                <a:latin typeface="Arial" charset="0"/>
                <a:sym typeface="Symbol" pitchFamily="18" charset="2"/>
              </a:rPr>
              <a:t> </a:t>
            </a:r>
            <a:r>
              <a:rPr lang="de-AT" altLang="de-DE" sz="2000" dirty="0" err="1">
                <a:latin typeface="Arial" charset="0"/>
                <a:sym typeface="Symbol" pitchFamily="18" charset="2"/>
              </a:rPr>
              <a:t>age</a:t>
            </a:r>
            <a:r>
              <a:rPr lang="de-AT" altLang="de-DE" sz="2000" dirty="0">
                <a:latin typeface="Arial" charset="0"/>
                <a:sym typeface="Symbol" pitchFamily="18" charset="2"/>
              </a:rPr>
              <a:t> </a:t>
            </a:r>
            <a:r>
              <a:rPr lang="de-AT" altLang="de-DE" sz="2000" dirty="0" err="1">
                <a:latin typeface="Arial" charset="0"/>
                <a:sym typeface="Symbol" pitchFamily="18" charset="2"/>
              </a:rPr>
              <a:t>of</a:t>
            </a:r>
            <a:r>
              <a:rPr lang="de-AT" altLang="de-DE" sz="2000" dirty="0">
                <a:latin typeface="Arial" charset="0"/>
                <a:sym typeface="Symbol" pitchFamily="18" charset="2"/>
              </a:rPr>
              <a:t> a </a:t>
            </a:r>
            <a:r>
              <a:rPr lang="de-AT" altLang="de-DE" sz="2000" dirty="0" err="1">
                <a:latin typeface="Arial" charset="0"/>
                <a:sym typeface="Symbol" pitchFamily="18" charset="2"/>
              </a:rPr>
              <a:t>bone</a:t>
            </a:r>
            <a:r>
              <a:rPr lang="de-AT" altLang="de-DE" sz="2000" dirty="0">
                <a:latin typeface="Arial" charset="0"/>
                <a:sym typeface="Symbol" pitchFamily="18" charset="2"/>
              </a:rPr>
              <a:t> sample </a:t>
            </a:r>
            <a:r>
              <a:rPr lang="de-AT" altLang="de-DE" sz="2000" dirty="0" err="1">
                <a:latin typeface="Arial" charset="0"/>
                <a:sym typeface="Symbol" pitchFamily="18" charset="2"/>
              </a:rPr>
              <a:t>can</a:t>
            </a:r>
            <a:r>
              <a:rPr lang="de-AT" altLang="de-DE" sz="2000" dirty="0">
                <a:latin typeface="Arial" charset="0"/>
                <a:sym typeface="Symbol" pitchFamily="18" charset="2"/>
              </a:rPr>
              <a:t> </a:t>
            </a:r>
            <a:r>
              <a:rPr lang="de-AT" altLang="de-DE" sz="2000" dirty="0" err="1">
                <a:latin typeface="Arial" charset="0"/>
                <a:sym typeface="Symbol" pitchFamily="18" charset="2"/>
              </a:rPr>
              <a:t>be</a:t>
            </a:r>
            <a:r>
              <a:rPr lang="de-AT" altLang="de-DE" sz="2000" dirty="0">
                <a:latin typeface="Arial" charset="0"/>
                <a:sym typeface="Symbol" pitchFamily="18" charset="2"/>
              </a:rPr>
              <a:t> </a:t>
            </a:r>
            <a:r>
              <a:rPr lang="de-AT" altLang="de-DE" sz="2000" dirty="0" err="1">
                <a:latin typeface="Arial" charset="0"/>
                <a:sym typeface="Symbol" pitchFamily="18" charset="2"/>
              </a:rPr>
              <a:t>calculated</a:t>
            </a:r>
            <a:r>
              <a:rPr lang="de-AT" altLang="de-DE" sz="2000" dirty="0">
                <a:latin typeface="Arial" charset="0"/>
                <a:sym typeface="Symbol" pitchFamily="18" charset="2"/>
              </a:rPr>
              <a:t> </a:t>
            </a:r>
            <a:r>
              <a:rPr lang="de-AT" altLang="de-DE" sz="2000" dirty="0" err="1">
                <a:latin typeface="Arial" charset="0"/>
                <a:sym typeface="Symbol" pitchFamily="18" charset="2"/>
              </a:rPr>
              <a:t>from</a:t>
            </a:r>
            <a:r>
              <a:rPr lang="de-AT" altLang="de-DE" sz="2000" dirty="0">
                <a:latin typeface="Arial" charset="0"/>
                <a:sym typeface="Symbol" pitchFamily="18" charset="2"/>
              </a:rPr>
              <a:t> </a:t>
            </a:r>
            <a:endParaRPr lang="de-AT" altLang="de-DE" sz="2000" dirty="0">
              <a:latin typeface="Arial" charset="0"/>
              <a:cs typeface="Arial" charset="0"/>
            </a:endParaRPr>
          </a:p>
          <a:p>
            <a:pPr>
              <a:spcAft>
                <a:spcPts val="1200"/>
              </a:spcAft>
            </a:pPr>
            <a:r>
              <a:rPr lang="de-AT" altLang="de-DE" sz="2000" dirty="0">
                <a:latin typeface="Arial" charset="0"/>
                <a:cs typeface="Arial" charset="0"/>
              </a:rPr>
              <a:t>t = 1/</a:t>
            </a:r>
            <a:r>
              <a:rPr lang="de-AT" altLang="de-DE" sz="2000" dirty="0">
                <a:latin typeface="Arial" charset="0"/>
                <a:cs typeface="Arial" charset="0"/>
                <a:sym typeface="Symbol" pitchFamily="18" charset="2"/>
              </a:rPr>
              <a:t></a:t>
            </a:r>
            <a:r>
              <a:rPr lang="de-AT" altLang="de-DE" sz="2000" dirty="0">
                <a:latin typeface="Arial" charset="0"/>
                <a:cs typeface="Arial" charset="0"/>
              </a:rPr>
              <a:t> ˣ </a:t>
            </a:r>
            <a:r>
              <a:rPr lang="de-AT" altLang="de-DE" sz="2000" dirty="0" err="1">
                <a:latin typeface="Arial" charset="0"/>
                <a:cs typeface="Arial" charset="0"/>
              </a:rPr>
              <a:t>ln</a:t>
            </a:r>
            <a:r>
              <a:rPr lang="de-AT" altLang="de-DE" sz="2000" dirty="0">
                <a:latin typeface="Arial" charset="0"/>
                <a:cs typeface="Arial" charset="0"/>
              </a:rPr>
              <a:t>(1 + </a:t>
            </a:r>
            <a:r>
              <a:rPr lang="de-AT" altLang="de-DE" sz="2000" baseline="30000" dirty="0">
                <a:solidFill>
                  <a:srgbClr val="FF0000"/>
                </a:solidFill>
                <a:latin typeface="Arial" charset="0"/>
                <a:cs typeface="Arial" charset="0"/>
              </a:rPr>
              <a:t>41</a:t>
            </a:r>
            <a:r>
              <a:rPr lang="de-AT" altLang="de-DE" sz="2000" dirty="0">
                <a:solidFill>
                  <a:srgbClr val="FF0000"/>
                </a:solidFill>
                <a:latin typeface="Arial" charset="0"/>
                <a:cs typeface="Arial" charset="0"/>
              </a:rPr>
              <a:t>Ca</a:t>
            </a:r>
            <a:r>
              <a:rPr lang="de-AT" altLang="de-DE" sz="2000" baseline="-20000" dirty="0">
                <a:solidFill>
                  <a:srgbClr val="FF0000"/>
                </a:solidFill>
                <a:latin typeface="Arial" charset="0"/>
                <a:cs typeface="Arial" charset="0"/>
              </a:rPr>
              <a:t>t</a:t>
            </a:r>
            <a:r>
              <a:rPr lang="de-AT" altLang="de-DE" sz="2000" dirty="0">
                <a:latin typeface="Arial" charset="0"/>
                <a:cs typeface="Arial" charset="0"/>
              </a:rPr>
              <a:t>/</a:t>
            </a:r>
            <a:r>
              <a:rPr lang="de-AT" altLang="de-DE" sz="2000" baseline="30000" dirty="0">
                <a:solidFill>
                  <a:srgbClr val="FF0000"/>
                </a:solidFill>
                <a:latin typeface="Arial" charset="0"/>
                <a:cs typeface="Arial" charset="0"/>
              </a:rPr>
              <a:t>41</a:t>
            </a:r>
            <a:r>
              <a:rPr lang="de-AT" altLang="de-DE" sz="2000" dirty="0">
                <a:solidFill>
                  <a:srgbClr val="FF0000"/>
                </a:solidFill>
                <a:latin typeface="Arial" charset="0"/>
                <a:cs typeface="Arial" charset="0"/>
              </a:rPr>
              <a:t>K</a:t>
            </a:r>
            <a:r>
              <a:rPr lang="de-AT" altLang="de-DE" sz="2000" baseline="-20000" dirty="0">
                <a:solidFill>
                  <a:srgbClr val="FF0000"/>
                </a:solidFill>
                <a:latin typeface="Arial" charset="0"/>
                <a:cs typeface="Arial" charset="0"/>
              </a:rPr>
              <a:t>t</a:t>
            </a:r>
            <a:r>
              <a:rPr lang="de-AT" altLang="de-DE" sz="2000" dirty="0">
                <a:solidFill>
                  <a:srgbClr val="FF0000"/>
                </a:solidFill>
                <a:latin typeface="Arial" charset="0"/>
                <a:cs typeface="Arial" charset="0"/>
              </a:rPr>
              <a:t>* </a:t>
            </a:r>
            <a:r>
              <a:rPr lang="de-AT" altLang="de-DE" sz="2000" dirty="0">
                <a:latin typeface="Arial" charset="0"/>
                <a:cs typeface="Arial" charset="0"/>
              </a:rPr>
              <a:t>)</a:t>
            </a:r>
          </a:p>
          <a:p>
            <a:endParaRPr lang="de-AT" altLang="de-DE" sz="2000" dirty="0">
              <a:latin typeface="Arial" charset="0"/>
              <a:cs typeface="Arial" charset="0"/>
            </a:endParaRPr>
          </a:p>
          <a:p>
            <a:r>
              <a:rPr lang="de-AT" altLang="de-DE" sz="2000" dirty="0" err="1">
                <a:latin typeface="Arial" charset="0"/>
                <a:cs typeface="Arial" charset="0"/>
              </a:rPr>
              <a:t>B</a:t>
            </a:r>
            <a:r>
              <a:rPr lang="de-AT" altLang="de-DE" sz="2000" b="1" dirty="0" err="1">
                <a:latin typeface="Arial" charset="0"/>
                <a:cs typeface="Arial" charset="0"/>
              </a:rPr>
              <a:t>oth</a:t>
            </a:r>
            <a:r>
              <a:rPr lang="de-AT" altLang="de-DE" sz="2000" dirty="0">
                <a:latin typeface="Arial" charset="0"/>
                <a:cs typeface="Arial" charset="0"/>
              </a:rPr>
              <a:t> </a:t>
            </a:r>
            <a:r>
              <a:rPr lang="de-AT" altLang="de-DE" sz="2000" b="1" baseline="30000" dirty="0">
                <a:solidFill>
                  <a:srgbClr val="FF0000"/>
                </a:solidFill>
                <a:latin typeface="Arial" charset="0"/>
                <a:cs typeface="Arial" charset="0"/>
              </a:rPr>
              <a:t>41</a:t>
            </a:r>
            <a:r>
              <a:rPr lang="de-AT" altLang="de-DE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Ca</a:t>
            </a:r>
            <a:r>
              <a:rPr lang="de-AT" altLang="de-DE" sz="2000" b="1" baseline="-20000" dirty="0">
                <a:solidFill>
                  <a:srgbClr val="FF0000"/>
                </a:solidFill>
                <a:latin typeface="Arial" charset="0"/>
                <a:cs typeface="Arial" charset="0"/>
              </a:rPr>
              <a:t>t</a:t>
            </a:r>
            <a:r>
              <a:rPr lang="de-AT" altLang="de-DE" sz="2000" b="1" dirty="0">
                <a:latin typeface="Arial" charset="0"/>
                <a:cs typeface="Arial" charset="0"/>
              </a:rPr>
              <a:t> </a:t>
            </a:r>
            <a:r>
              <a:rPr lang="de-AT" altLang="de-DE" sz="2000" b="1" dirty="0" err="1">
                <a:latin typeface="Arial" charset="0"/>
                <a:cs typeface="Arial" charset="0"/>
              </a:rPr>
              <a:t>and</a:t>
            </a:r>
            <a:r>
              <a:rPr lang="de-AT" altLang="de-DE" sz="2000" b="1" dirty="0">
                <a:latin typeface="Arial" charset="0"/>
                <a:cs typeface="Arial" charset="0"/>
              </a:rPr>
              <a:t> </a:t>
            </a:r>
            <a:r>
              <a:rPr lang="de-AT" altLang="de-DE" sz="2000" b="1" baseline="30000" dirty="0">
                <a:solidFill>
                  <a:srgbClr val="FF0000"/>
                </a:solidFill>
                <a:latin typeface="Arial" charset="0"/>
                <a:cs typeface="Arial" charset="0"/>
              </a:rPr>
              <a:t>41</a:t>
            </a:r>
            <a:r>
              <a:rPr lang="de-AT" altLang="de-DE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K</a:t>
            </a:r>
            <a:r>
              <a:rPr lang="de-AT" altLang="de-DE" sz="2000" b="1" baseline="-20000" dirty="0">
                <a:solidFill>
                  <a:srgbClr val="FF0000"/>
                </a:solidFill>
                <a:latin typeface="Arial" charset="0"/>
                <a:cs typeface="Arial" charset="0"/>
              </a:rPr>
              <a:t>t</a:t>
            </a:r>
            <a:r>
              <a:rPr lang="de-AT" altLang="de-DE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* </a:t>
            </a:r>
            <a:r>
              <a:rPr lang="de-AT" altLang="de-DE" sz="2000" dirty="0">
                <a:latin typeface="Arial" charset="0"/>
                <a:cs typeface="Arial" charset="0"/>
              </a:rPr>
              <a:t>must </a:t>
            </a:r>
            <a:r>
              <a:rPr lang="de-AT" altLang="de-DE" sz="2000" dirty="0" err="1">
                <a:latin typeface="Arial" charset="0"/>
                <a:cs typeface="Arial" charset="0"/>
              </a:rPr>
              <a:t>be</a:t>
            </a:r>
            <a:r>
              <a:rPr lang="de-AT" altLang="de-DE" sz="2000" dirty="0">
                <a:latin typeface="Arial" charset="0"/>
                <a:cs typeface="Arial" charset="0"/>
              </a:rPr>
              <a:t> </a:t>
            </a:r>
            <a:r>
              <a:rPr lang="de-AT" altLang="de-DE" sz="2000" dirty="0" err="1">
                <a:latin typeface="Arial" charset="0"/>
                <a:cs typeface="Arial" charset="0"/>
              </a:rPr>
              <a:t>measured</a:t>
            </a:r>
            <a:r>
              <a:rPr lang="de-AT" altLang="de-DE" sz="2000" dirty="0">
                <a:latin typeface="Arial" charset="0"/>
                <a:cs typeface="Arial" charset="0"/>
              </a:rPr>
              <a:t> – but  </a:t>
            </a:r>
            <a:r>
              <a:rPr lang="de-AT" altLang="de-DE" sz="2000" baseline="30000" dirty="0">
                <a:solidFill>
                  <a:srgbClr val="FF0000"/>
                </a:solidFill>
                <a:latin typeface="Arial" charset="0"/>
                <a:cs typeface="Arial" charset="0"/>
              </a:rPr>
              <a:t>41</a:t>
            </a:r>
            <a:r>
              <a:rPr lang="de-AT" altLang="de-DE" sz="2000" dirty="0">
                <a:solidFill>
                  <a:srgbClr val="FF0000"/>
                </a:solidFill>
                <a:latin typeface="Arial" charset="0"/>
                <a:cs typeface="Arial" charset="0"/>
              </a:rPr>
              <a:t>Ca</a:t>
            </a:r>
            <a:r>
              <a:rPr lang="de-AT" altLang="de-DE" sz="2000" baseline="-25000" dirty="0">
                <a:solidFill>
                  <a:srgbClr val="FF0000"/>
                </a:solidFill>
                <a:latin typeface="Arial" charset="0"/>
                <a:cs typeface="Arial" charset="0"/>
              </a:rPr>
              <a:t>0</a:t>
            </a:r>
            <a:r>
              <a:rPr lang="de-AT" altLang="de-DE" sz="2000" dirty="0">
                <a:latin typeface="Arial" charset="0"/>
                <a:cs typeface="Arial" charset="0"/>
              </a:rPr>
              <a:t> </a:t>
            </a:r>
            <a:r>
              <a:rPr lang="de-AT" altLang="de-DE" sz="2000" dirty="0" err="1">
                <a:latin typeface="Arial" charset="0"/>
                <a:cs typeface="Arial" charset="0"/>
              </a:rPr>
              <a:t>need</a:t>
            </a:r>
            <a:r>
              <a:rPr lang="de-AT" altLang="de-DE" sz="2000" dirty="0">
                <a:latin typeface="Arial" charset="0"/>
                <a:cs typeface="Arial" charset="0"/>
              </a:rPr>
              <a:t> not </a:t>
            </a:r>
            <a:r>
              <a:rPr lang="de-AT" altLang="de-DE" sz="2000" dirty="0" err="1">
                <a:latin typeface="Arial" charset="0"/>
                <a:cs typeface="Arial" charset="0"/>
              </a:rPr>
              <a:t>be</a:t>
            </a:r>
            <a:r>
              <a:rPr lang="de-AT" altLang="de-DE" sz="2000" dirty="0">
                <a:latin typeface="Arial" charset="0"/>
                <a:cs typeface="Arial" charset="0"/>
              </a:rPr>
              <a:t> </a:t>
            </a:r>
            <a:r>
              <a:rPr lang="de-AT" altLang="de-DE" sz="2000" dirty="0" err="1">
                <a:latin typeface="Arial" charset="0"/>
                <a:cs typeface="Arial" charset="0"/>
              </a:rPr>
              <a:t>known</a:t>
            </a:r>
            <a:r>
              <a:rPr lang="de-AT" altLang="de-DE" sz="2000" dirty="0">
                <a:latin typeface="Arial" charset="0"/>
                <a:cs typeface="Arial" charset="0"/>
              </a:rPr>
              <a:t>. (</a:t>
            </a:r>
            <a:r>
              <a:rPr lang="de-AT" altLang="de-DE" sz="2000" dirty="0" err="1">
                <a:latin typeface="Arial" charset="0"/>
                <a:cs typeface="Arial" charset="0"/>
              </a:rPr>
              <a:t>no</a:t>
            </a:r>
            <a:r>
              <a:rPr lang="de-AT" altLang="de-DE" sz="2000" dirty="0">
                <a:latin typeface="Arial" charset="0"/>
                <a:cs typeface="Arial" charset="0"/>
              </a:rPr>
              <a:t> </a:t>
            </a:r>
            <a:r>
              <a:rPr lang="de-AT" altLang="de-DE" sz="2000" dirty="0" err="1">
                <a:latin typeface="Arial" charset="0"/>
                <a:cs typeface="Arial" charset="0"/>
              </a:rPr>
              <a:t>calibration</a:t>
            </a:r>
            <a:r>
              <a:rPr lang="de-AT" altLang="de-DE" sz="2000" dirty="0">
                <a:latin typeface="Arial" charset="0"/>
                <a:cs typeface="Arial" charset="0"/>
              </a:rPr>
              <a:t> </a:t>
            </a:r>
            <a:r>
              <a:rPr lang="de-AT" altLang="de-DE" sz="2000" dirty="0" err="1">
                <a:latin typeface="Arial" charset="0"/>
                <a:cs typeface="Arial" charset="0"/>
              </a:rPr>
              <a:t>required</a:t>
            </a:r>
            <a:r>
              <a:rPr lang="de-AT" altLang="de-DE" sz="2000" dirty="0">
                <a:latin typeface="Arial" charset="0"/>
                <a:cs typeface="Arial" charset="0"/>
              </a:rPr>
              <a:t>)</a:t>
            </a:r>
          </a:p>
          <a:p>
            <a:endParaRPr lang="de-AT" altLang="de-DE" sz="2000" dirty="0">
              <a:latin typeface="Arial" charset="0"/>
              <a:cs typeface="Arial" charset="0"/>
            </a:endParaRPr>
          </a:p>
          <a:p>
            <a:r>
              <a:rPr lang="de-AT" sz="20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de-A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de-AT" sz="20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AT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ratios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bones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measured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10</a:t>
            </a:r>
            <a:r>
              <a:rPr lang="de-AT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-15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range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AMS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ATTA.</a:t>
            </a:r>
          </a:p>
          <a:p>
            <a:endParaRPr lang="de-A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altLang="de-DE" dirty="0">
              <a:latin typeface="Arial" charset="0"/>
              <a:cs typeface="Arial" charset="0"/>
            </a:endParaRPr>
          </a:p>
          <a:p>
            <a:r>
              <a:rPr lang="de-AT" altLang="de-DE" sz="1600" dirty="0">
                <a:solidFill>
                  <a:srgbClr val="FF3300"/>
                </a:solidFill>
                <a:latin typeface="Arial" charset="0"/>
                <a:cs typeface="Arial" charset="0"/>
              </a:rPr>
              <a:t>	</a:t>
            </a:r>
            <a:endParaRPr lang="de-AT" altLang="de-DE" sz="16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1677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05353" y="1055801"/>
            <a:ext cx="11566688" cy="6417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de-AT" altLang="de-DE" sz="2400" b="1" dirty="0">
                <a:latin typeface="Arial" charset="0"/>
                <a:cs typeface="Arial" charset="0"/>
              </a:rPr>
              <a:t>Absolute </a:t>
            </a:r>
            <a:r>
              <a:rPr lang="de-AT" altLang="de-DE" sz="2400" b="1" dirty="0" err="1">
                <a:latin typeface="Arial" charset="0"/>
                <a:cs typeface="Arial" charset="0"/>
              </a:rPr>
              <a:t>dating</a:t>
            </a:r>
            <a:r>
              <a:rPr lang="de-AT" altLang="de-DE" sz="2400" b="1" dirty="0">
                <a:latin typeface="Arial" charset="0"/>
                <a:cs typeface="Arial" charset="0"/>
              </a:rPr>
              <a:t> </a:t>
            </a:r>
            <a:r>
              <a:rPr lang="de-AT" altLang="de-DE" sz="2400" b="1" dirty="0" err="1">
                <a:latin typeface="Arial" charset="0"/>
                <a:cs typeface="Arial" charset="0"/>
              </a:rPr>
              <a:t>with</a:t>
            </a:r>
            <a:r>
              <a:rPr lang="de-AT" altLang="de-DE" sz="2400" b="1" dirty="0">
                <a:latin typeface="Arial" charset="0"/>
                <a:cs typeface="Arial" charset="0"/>
              </a:rPr>
              <a:t> </a:t>
            </a:r>
            <a:r>
              <a:rPr lang="de-AT" altLang="de-DE" sz="2400" b="1" baseline="30000" dirty="0">
                <a:solidFill>
                  <a:srgbClr val="FF0000"/>
                </a:solidFill>
                <a:latin typeface="Arial" charset="0"/>
                <a:cs typeface="Arial" charset="0"/>
              </a:rPr>
              <a:t>41</a:t>
            </a:r>
            <a:r>
              <a:rPr lang="de-AT" altLang="de-DE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Ca</a:t>
            </a:r>
          </a:p>
          <a:p>
            <a:pPr algn="ctr"/>
            <a:r>
              <a:rPr lang="de-AT" altLang="de-DE" sz="2000" dirty="0">
                <a:latin typeface="Arial" charset="0"/>
                <a:cs typeface="Arial" charset="0"/>
              </a:rPr>
              <a:t>(W. Kutschera &amp; M. Paul, Poster at </a:t>
            </a:r>
            <a:r>
              <a:rPr lang="de-AT" altLang="de-DE" sz="2000" dirty="0" err="1">
                <a:latin typeface="Arial" charset="0"/>
                <a:cs typeface="Arial" charset="0"/>
              </a:rPr>
              <a:t>the</a:t>
            </a:r>
            <a:r>
              <a:rPr lang="de-AT" altLang="de-DE" sz="2000" dirty="0">
                <a:latin typeface="Arial" charset="0"/>
                <a:cs typeface="Arial" charset="0"/>
              </a:rPr>
              <a:t> </a:t>
            </a:r>
            <a:r>
              <a:rPr lang="de-AT" altLang="de-DE" sz="2000" dirty="0" err="1">
                <a:latin typeface="Arial" charset="0"/>
                <a:cs typeface="Arial" charset="0"/>
              </a:rPr>
              <a:t>Radiocarbon</a:t>
            </a:r>
            <a:r>
              <a:rPr lang="de-AT" altLang="de-DE" sz="2000" dirty="0">
                <a:latin typeface="Arial" charset="0"/>
                <a:cs typeface="Arial" charset="0"/>
              </a:rPr>
              <a:t> Conference in </a:t>
            </a:r>
            <a:r>
              <a:rPr lang="de-AT" altLang="de-DE" sz="2000" dirty="0" err="1">
                <a:latin typeface="Arial" charset="0"/>
                <a:cs typeface="Arial" charset="0"/>
              </a:rPr>
              <a:t>Zurich</a:t>
            </a:r>
            <a:r>
              <a:rPr lang="de-AT" altLang="de-DE" sz="2000" dirty="0">
                <a:latin typeface="Arial" charset="0"/>
                <a:cs typeface="Arial" charset="0"/>
              </a:rPr>
              <a:t>, 2022)</a:t>
            </a:r>
          </a:p>
          <a:p>
            <a:pPr algn="ctr"/>
            <a:endParaRPr lang="de-AT" altLang="de-DE" sz="2400" b="1" dirty="0">
              <a:latin typeface="Arial" charset="0"/>
              <a:cs typeface="Arial" charset="0"/>
            </a:endParaRPr>
          </a:p>
          <a:p>
            <a:pPr>
              <a:spcAft>
                <a:spcPts val="1200"/>
              </a:spcAft>
            </a:pPr>
            <a:r>
              <a:rPr lang="de-AT" altLang="de-DE" sz="2000" baseline="30000" dirty="0">
                <a:solidFill>
                  <a:srgbClr val="FF0000"/>
                </a:solidFill>
                <a:latin typeface="Arial" charset="0"/>
                <a:cs typeface="Arial" charset="0"/>
              </a:rPr>
              <a:t>41</a:t>
            </a:r>
            <a:r>
              <a:rPr lang="de-AT" altLang="de-DE" sz="2000" dirty="0">
                <a:solidFill>
                  <a:srgbClr val="FF0000"/>
                </a:solidFill>
                <a:latin typeface="Arial" charset="0"/>
                <a:cs typeface="Arial" charset="0"/>
              </a:rPr>
              <a:t>Ca</a:t>
            </a:r>
            <a:r>
              <a:rPr lang="de-AT" altLang="de-DE" sz="2000" dirty="0">
                <a:latin typeface="Arial" charset="0"/>
                <a:cs typeface="Arial" charset="0"/>
              </a:rPr>
              <a:t> </a:t>
            </a:r>
            <a:r>
              <a:rPr lang="de-AT" altLang="de-DE" sz="2000" dirty="0" err="1">
                <a:latin typeface="Arial" charset="0"/>
                <a:cs typeface="Arial" charset="0"/>
              </a:rPr>
              <a:t>decays</a:t>
            </a:r>
            <a:r>
              <a:rPr lang="de-AT" altLang="de-DE" sz="2000" dirty="0">
                <a:latin typeface="Arial" charset="0"/>
                <a:cs typeface="Arial" charset="0"/>
              </a:rPr>
              <a:t> </a:t>
            </a:r>
            <a:r>
              <a:rPr lang="de-AT" altLang="de-DE" sz="2000" dirty="0" err="1">
                <a:latin typeface="Arial" charset="0"/>
                <a:cs typeface="Arial" charset="0"/>
              </a:rPr>
              <a:t>into</a:t>
            </a:r>
            <a:r>
              <a:rPr lang="de-AT" altLang="de-DE" sz="2000" dirty="0">
                <a:latin typeface="Arial" charset="0"/>
                <a:cs typeface="Arial" charset="0"/>
              </a:rPr>
              <a:t> </a:t>
            </a:r>
            <a:r>
              <a:rPr lang="de-AT" altLang="de-DE" sz="2000" baseline="30000" dirty="0">
                <a:solidFill>
                  <a:srgbClr val="FF0000"/>
                </a:solidFill>
                <a:latin typeface="Arial" charset="0"/>
                <a:cs typeface="Arial" charset="0"/>
              </a:rPr>
              <a:t>41</a:t>
            </a:r>
            <a:r>
              <a:rPr lang="de-AT" altLang="de-DE" sz="2000" dirty="0">
                <a:solidFill>
                  <a:srgbClr val="FF0000"/>
                </a:solidFill>
                <a:latin typeface="Arial" charset="0"/>
                <a:cs typeface="Arial" charset="0"/>
              </a:rPr>
              <a:t>K* </a:t>
            </a:r>
            <a:r>
              <a:rPr lang="de-AT" altLang="de-DE" sz="2000" dirty="0">
                <a:latin typeface="Arial" charset="0"/>
                <a:cs typeface="Arial" charset="0"/>
              </a:rPr>
              <a:t>(</a:t>
            </a:r>
            <a:r>
              <a:rPr lang="de-AT" altLang="de-DE" sz="2000" dirty="0" err="1">
                <a:latin typeface="Arial" charset="0"/>
                <a:cs typeface="Arial" charset="0"/>
              </a:rPr>
              <a:t>radiogenic</a:t>
            </a:r>
            <a:r>
              <a:rPr lang="de-AT" altLang="de-DE" sz="2000" dirty="0">
                <a:latin typeface="Arial" charset="0"/>
                <a:cs typeface="Arial" charset="0"/>
              </a:rPr>
              <a:t> </a:t>
            </a:r>
            <a:r>
              <a:rPr lang="de-AT" altLang="de-DE" sz="2000" baseline="30000" dirty="0">
                <a:latin typeface="Arial" charset="0"/>
                <a:cs typeface="Arial" charset="0"/>
              </a:rPr>
              <a:t>41</a:t>
            </a:r>
            <a:r>
              <a:rPr lang="de-AT" altLang="de-DE" sz="2000" dirty="0">
                <a:latin typeface="Arial" charset="0"/>
                <a:cs typeface="Arial" charset="0"/>
              </a:rPr>
              <a:t>K)</a:t>
            </a:r>
            <a:endParaRPr lang="de-AT" altLang="de-DE" sz="20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>
              <a:spcAft>
                <a:spcPts val="1200"/>
              </a:spcAft>
            </a:pPr>
            <a:r>
              <a:rPr lang="de-AT" altLang="de-DE" sz="2000" dirty="0">
                <a:latin typeface="Arial" charset="0"/>
                <a:cs typeface="Arial" charset="0"/>
              </a:rPr>
              <a:t>As a </a:t>
            </a:r>
            <a:r>
              <a:rPr lang="de-AT" altLang="de-DE" sz="2000" dirty="0" err="1">
                <a:latin typeface="Arial" charset="0"/>
                <a:cs typeface="Arial" charset="0"/>
              </a:rPr>
              <a:t>function</a:t>
            </a:r>
            <a:r>
              <a:rPr lang="de-AT" altLang="de-DE" sz="2000" dirty="0">
                <a:latin typeface="Arial" charset="0"/>
                <a:cs typeface="Arial" charset="0"/>
              </a:rPr>
              <a:t> </a:t>
            </a:r>
            <a:r>
              <a:rPr lang="de-AT" altLang="de-DE" sz="2000" dirty="0" err="1">
                <a:latin typeface="Arial" charset="0"/>
                <a:cs typeface="Arial" charset="0"/>
              </a:rPr>
              <a:t>of</a:t>
            </a:r>
            <a:r>
              <a:rPr lang="de-AT" altLang="de-DE" sz="2000" dirty="0">
                <a:latin typeface="Arial" charset="0"/>
                <a:cs typeface="Arial" charset="0"/>
              </a:rPr>
              <a:t> time: </a:t>
            </a:r>
            <a:r>
              <a:rPr lang="de-AT" altLang="de-DE" sz="2000" baseline="30000" dirty="0">
                <a:solidFill>
                  <a:srgbClr val="FF0000"/>
                </a:solidFill>
                <a:latin typeface="Arial" charset="0"/>
                <a:cs typeface="Arial" charset="0"/>
              </a:rPr>
              <a:t>41</a:t>
            </a:r>
            <a:r>
              <a:rPr lang="de-AT" altLang="de-DE" sz="2000" dirty="0">
                <a:solidFill>
                  <a:srgbClr val="FF0000"/>
                </a:solidFill>
                <a:latin typeface="Arial" charset="0"/>
                <a:cs typeface="Arial" charset="0"/>
              </a:rPr>
              <a:t>Ca</a:t>
            </a:r>
            <a:r>
              <a:rPr lang="de-AT" altLang="de-DE" sz="2000" baseline="-20000" dirty="0">
                <a:solidFill>
                  <a:srgbClr val="FF0000"/>
                </a:solidFill>
                <a:latin typeface="Arial" charset="0"/>
                <a:cs typeface="Arial" charset="0"/>
              </a:rPr>
              <a:t>t</a:t>
            </a:r>
            <a:r>
              <a:rPr lang="de-AT" altLang="de-DE" sz="2000" dirty="0">
                <a:latin typeface="Arial" charset="0"/>
                <a:cs typeface="Arial" charset="0"/>
              </a:rPr>
              <a:t> = </a:t>
            </a:r>
            <a:r>
              <a:rPr lang="de-AT" altLang="de-DE" sz="2000" baseline="30000" dirty="0">
                <a:solidFill>
                  <a:srgbClr val="FF0000"/>
                </a:solidFill>
                <a:latin typeface="Arial" charset="0"/>
                <a:cs typeface="Arial" charset="0"/>
              </a:rPr>
              <a:t>41</a:t>
            </a:r>
            <a:r>
              <a:rPr lang="de-AT" altLang="de-DE" sz="2000" dirty="0">
                <a:solidFill>
                  <a:srgbClr val="FF0000"/>
                </a:solidFill>
                <a:latin typeface="Arial" charset="0"/>
                <a:cs typeface="Arial" charset="0"/>
              </a:rPr>
              <a:t>Ca</a:t>
            </a:r>
            <a:r>
              <a:rPr lang="de-AT" altLang="de-DE" sz="2000" baseline="-20000" dirty="0">
                <a:solidFill>
                  <a:srgbClr val="FF0000"/>
                </a:solidFill>
                <a:latin typeface="Arial" charset="0"/>
                <a:cs typeface="Arial" charset="0"/>
              </a:rPr>
              <a:t>o</a:t>
            </a:r>
            <a:r>
              <a:rPr lang="de-AT" altLang="de-DE" sz="2000" dirty="0">
                <a:latin typeface="Arial" charset="0"/>
                <a:cs typeface="Arial" charset="0"/>
              </a:rPr>
              <a:t> ˣ e</a:t>
            </a:r>
            <a:r>
              <a:rPr lang="de-AT" altLang="de-DE" sz="2000" baseline="30000" dirty="0">
                <a:latin typeface="Arial" charset="0"/>
                <a:cs typeface="Arial" charset="0"/>
              </a:rPr>
              <a:t>–</a:t>
            </a:r>
            <a:r>
              <a:rPr lang="de-AT" altLang="de-DE" sz="2000" baseline="30000" dirty="0">
                <a:latin typeface="Arial" charset="0"/>
                <a:cs typeface="Arial" charset="0"/>
                <a:sym typeface="Symbol" pitchFamily="18" charset="2"/>
              </a:rPr>
              <a:t></a:t>
            </a:r>
            <a:r>
              <a:rPr lang="de-AT" altLang="de-DE" sz="2000" baseline="30000" dirty="0">
                <a:latin typeface="Arial" charset="0"/>
                <a:cs typeface="Arial" charset="0"/>
              </a:rPr>
              <a:t>t</a:t>
            </a:r>
            <a:r>
              <a:rPr lang="de-AT" altLang="de-DE" sz="2000" dirty="0">
                <a:latin typeface="Arial" charset="0"/>
                <a:cs typeface="Arial" charset="0"/>
              </a:rPr>
              <a:t>,</a:t>
            </a:r>
          </a:p>
          <a:p>
            <a:pPr>
              <a:spcAft>
                <a:spcPts val="1200"/>
              </a:spcAft>
            </a:pPr>
            <a:r>
              <a:rPr lang="de-AT" altLang="de-DE" sz="2000" dirty="0" err="1">
                <a:latin typeface="Arial" charset="0"/>
                <a:cs typeface="Arial" charset="0"/>
              </a:rPr>
              <a:t>Since</a:t>
            </a:r>
            <a:r>
              <a:rPr lang="de-AT" altLang="de-DE" sz="2000" dirty="0">
                <a:latin typeface="Arial" charset="0"/>
                <a:cs typeface="Arial" charset="0"/>
              </a:rPr>
              <a:t> </a:t>
            </a:r>
            <a:r>
              <a:rPr lang="de-AT" altLang="de-DE" sz="2000" baseline="30000" dirty="0">
                <a:solidFill>
                  <a:srgbClr val="FF0000"/>
                </a:solidFill>
                <a:latin typeface="Arial" charset="0"/>
                <a:cs typeface="Arial" charset="0"/>
              </a:rPr>
              <a:t>41</a:t>
            </a:r>
            <a:r>
              <a:rPr lang="de-AT" altLang="de-DE" sz="2000" dirty="0">
                <a:solidFill>
                  <a:srgbClr val="FF0000"/>
                </a:solidFill>
                <a:latin typeface="Arial" charset="0"/>
                <a:cs typeface="Arial" charset="0"/>
              </a:rPr>
              <a:t>Ca</a:t>
            </a:r>
            <a:r>
              <a:rPr lang="de-AT" altLang="de-DE" sz="2000" baseline="-20000" dirty="0">
                <a:solidFill>
                  <a:srgbClr val="FF0000"/>
                </a:solidFill>
                <a:latin typeface="Arial" charset="0"/>
                <a:cs typeface="Arial" charset="0"/>
              </a:rPr>
              <a:t>o</a:t>
            </a:r>
            <a:r>
              <a:rPr lang="de-AT" altLang="de-DE" sz="2000" baseline="-20000" dirty="0">
                <a:latin typeface="Arial" charset="0"/>
                <a:cs typeface="Arial" charset="0"/>
              </a:rPr>
              <a:t> </a:t>
            </a:r>
            <a:r>
              <a:rPr lang="de-AT" altLang="de-DE" sz="2000" dirty="0" err="1">
                <a:latin typeface="Arial" charset="0"/>
                <a:cs typeface="Arial" charset="0"/>
              </a:rPr>
              <a:t>is</a:t>
            </a:r>
            <a:r>
              <a:rPr lang="de-AT" altLang="de-DE" sz="2000" dirty="0">
                <a:latin typeface="Arial" charset="0"/>
                <a:cs typeface="Arial" charset="0"/>
              </a:rPr>
              <a:t> </a:t>
            </a:r>
            <a:r>
              <a:rPr lang="de-AT" altLang="de-DE" sz="2000" dirty="0" err="1">
                <a:latin typeface="Arial" charset="0"/>
                <a:cs typeface="Arial" charset="0"/>
              </a:rPr>
              <a:t>always</a:t>
            </a:r>
            <a:r>
              <a:rPr lang="de-AT" altLang="de-DE" sz="2000" dirty="0">
                <a:latin typeface="Arial" charset="0"/>
                <a:cs typeface="Arial" charset="0"/>
              </a:rPr>
              <a:t> </a:t>
            </a:r>
            <a:r>
              <a:rPr lang="de-AT" altLang="de-DE" sz="2000" dirty="0" err="1">
                <a:latin typeface="Arial" charset="0"/>
                <a:cs typeface="Arial" charset="0"/>
              </a:rPr>
              <a:t>the</a:t>
            </a:r>
            <a:r>
              <a:rPr lang="de-AT" altLang="de-DE" sz="2000" dirty="0">
                <a:latin typeface="Arial" charset="0"/>
                <a:cs typeface="Arial" charset="0"/>
              </a:rPr>
              <a:t> </a:t>
            </a:r>
            <a:r>
              <a:rPr lang="de-AT" altLang="de-DE" sz="2000" dirty="0" err="1">
                <a:latin typeface="Arial" charset="0"/>
                <a:cs typeface="Arial" charset="0"/>
              </a:rPr>
              <a:t>sum</a:t>
            </a:r>
            <a:r>
              <a:rPr lang="de-AT" altLang="de-DE" sz="2000" dirty="0">
                <a:latin typeface="Arial" charset="0"/>
                <a:cs typeface="Arial" charset="0"/>
              </a:rPr>
              <a:t> </a:t>
            </a:r>
            <a:r>
              <a:rPr lang="de-AT" altLang="de-DE" sz="2000" dirty="0" err="1">
                <a:latin typeface="Arial" charset="0"/>
                <a:cs typeface="Arial" charset="0"/>
              </a:rPr>
              <a:t>of</a:t>
            </a:r>
            <a:r>
              <a:rPr lang="de-AT" altLang="de-DE" sz="2000" dirty="0">
                <a:latin typeface="Arial" charset="0"/>
                <a:cs typeface="Arial" charset="0"/>
              </a:rPr>
              <a:t> </a:t>
            </a:r>
            <a:r>
              <a:rPr lang="de-AT" altLang="de-DE" sz="2000" baseline="30000" dirty="0">
                <a:solidFill>
                  <a:srgbClr val="FF0000"/>
                </a:solidFill>
                <a:latin typeface="Arial" charset="0"/>
                <a:cs typeface="Arial" charset="0"/>
              </a:rPr>
              <a:t>41</a:t>
            </a:r>
            <a:r>
              <a:rPr lang="de-AT" altLang="de-DE" sz="2000" dirty="0">
                <a:solidFill>
                  <a:srgbClr val="FF0000"/>
                </a:solidFill>
                <a:latin typeface="Arial" charset="0"/>
                <a:cs typeface="Arial" charset="0"/>
              </a:rPr>
              <a:t>Ca</a:t>
            </a:r>
            <a:r>
              <a:rPr lang="de-AT" altLang="de-DE" sz="2000" baseline="-20000" dirty="0">
                <a:solidFill>
                  <a:srgbClr val="FF0000"/>
                </a:solidFill>
                <a:latin typeface="Arial" charset="0"/>
                <a:cs typeface="Arial" charset="0"/>
              </a:rPr>
              <a:t>t</a:t>
            </a:r>
            <a:r>
              <a:rPr lang="de-AT" altLang="de-DE" sz="2000" dirty="0">
                <a:latin typeface="Arial" charset="0"/>
                <a:cs typeface="Arial" charset="0"/>
              </a:rPr>
              <a:t> + </a:t>
            </a:r>
            <a:r>
              <a:rPr lang="de-AT" altLang="de-DE" sz="2000" baseline="30000" dirty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41</a:t>
            </a:r>
            <a:r>
              <a:rPr lang="de-AT" altLang="de-DE" sz="2000" dirty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K</a:t>
            </a:r>
            <a:r>
              <a:rPr lang="de-AT" altLang="de-DE" sz="2000" baseline="-20000" dirty="0">
                <a:solidFill>
                  <a:srgbClr val="FF0000"/>
                </a:solidFill>
                <a:latin typeface="Arial" charset="0"/>
                <a:cs typeface="Arial" charset="0"/>
              </a:rPr>
              <a:t>t</a:t>
            </a:r>
            <a:r>
              <a:rPr lang="de-AT" altLang="de-DE" sz="2000" dirty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*</a:t>
            </a:r>
            <a:endParaRPr lang="de-AT" altLang="de-DE" sz="2000" dirty="0">
              <a:latin typeface="Arial" charset="0"/>
              <a:sym typeface="Symbol" pitchFamily="18" charset="2"/>
            </a:endParaRPr>
          </a:p>
          <a:p>
            <a:pPr>
              <a:spcAft>
                <a:spcPts val="1200"/>
              </a:spcAft>
            </a:pPr>
            <a:r>
              <a:rPr lang="de-AT" altLang="de-DE" sz="2000" dirty="0" err="1">
                <a:latin typeface="Arial" charset="0"/>
                <a:sym typeface="Symbol" pitchFamily="18" charset="2"/>
              </a:rPr>
              <a:t>the</a:t>
            </a:r>
            <a:r>
              <a:rPr lang="de-AT" altLang="de-DE" sz="2000" dirty="0">
                <a:latin typeface="Arial" charset="0"/>
                <a:sym typeface="Symbol" pitchFamily="18" charset="2"/>
              </a:rPr>
              <a:t> </a:t>
            </a:r>
            <a:r>
              <a:rPr lang="de-AT" altLang="de-DE" sz="2000" dirty="0" err="1">
                <a:latin typeface="Arial" charset="0"/>
                <a:sym typeface="Symbol" pitchFamily="18" charset="2"/>
              </a:rPr>
              <a:t>age</a:t>
            </a:r>
            <a:r>
              <a:rPr lang="de-AT" altLang="de-DE" sz="2000" dirty="0">
                <a:latin typeface="Arial" charset="0"/>
                <a:sym typeface="Symbol" pitchFamily="18" charset="2"/>
              </a:rPr>
              <a:t> </a:t>
            </a:r>
            <a:r>
              <a:rPr lang="de-AT" altLang="de-DE" sz="2000" dirty="0" err="1">
                <a:latin typeface="Arial" charset="0"/>
                <a:sym typeface="Symbol" pitchFamily="18" charset="2"/>
              </a:rPr>
              <a:t>of</a:t>
            </a:r>
            <a:r>
              <a:rPr lang="de-AT" altLang="de-DE" sz="2000" dirty="0">
                <a:latin typeface="Arial" charset="0"/>
                <a:sym typeface="Symbol" pitchFamily="18" charset="2"/>
              </a:rPr>
              <a:t> a </a:t>
            </a:r>
            <a:r>
              <a:rPr lang="de-AT" altLang="de-DE" sz="2000" dirty="0" err="1">
                <a:latin typeface="Arial" charset="0"/>
                <a:sym typeface="Symbol" pitchFamily="18" charset="2"/>
              </a:rPr>
              <a:t>bone</a:t>
            </a:r>
            <a:r>
              <a:rPr lang="de-AT" altLang="de-DE" sz="2000" dirty="0">
                <a:latin typeface="Arial" charset="0"/>
                <a:sym typeface="Symbol" pitchFamily="18" charset="2"/>
              </a:rPr>
              <a:t> sample </a:t>
            </a:r>
            <a:r>
              <a:rPr lang="de-AT" altLang="de-DE" sz="2000" dirty="0" err="1">
                <a:latin typeface="Arial" charset="0"/>
                <a:sym typeface="Symbol" pitchFamily="18" charset="2"/>
              </a:rPr>
              <a:t>can</a:t>
            </a:r>
            <a:r>
              <a:rPr lang="de-AT" altLang="de-DE" sz="2000" dirty="0">
                <a:latin typeface="Arial" charset="0"/>
                <a:sym typeface="Symbol" pitchFamily="18" charset="2"/>
              </a:rPr>
              <a:t> </a:t>
            </a:r>
            <a:r>
              <a:rPr lang="de-AT" altLang="de-DE" sz="2000" dirty="0" err="1">
                <a:latin typeface="Arial" charset="0"/>
                <a:sym typeface="Symbol" pitchFamily="18" charset="2"/>
              </a:rPr>
              <a:t>be</a:t>
            </a:r>
            <a:r>
              <a:rPr lang="de-AT" altLang="de-DE" sz="2000" dirty="0">
                <a:latin typeface="Arial" charset="0"/>
                <a:sym typeface="Symbol" pitchFamily="18" charset="2"/>
              </a:rPr>
              <a:t> </a:t>
            </a:r>
            <a:r>
              <a:rPr lang="de-AT" altLang="de-DE" sz="2000" dirty="0" err="1">
                <a:latin typeface="Arial" charset="0"/>
                <a:sym typeface="Symbol" pitchFamily="18" charset="2"/>
              </a:rPr>
              <a:t>calculated</a:t>
            </a:r>
            <a:r>
              <a:rPr lang="de-AT" altLang="de-DE" sz="2000" dirty="0">
                <a:latin typeface="Arial" charset="0"/>
                <a:sym typeface="Symbol" pitchFamily="18" charset="2"/>
              </a:rPr>
              <a:t> </a:t>
            </a:r>
            <a:r>
              <a:rPr lang="de-AT" altLang="de-DE" sz="2000" dirty="0" err="1">
                <a:latin typeface="Arial" charset="0"/>
                <a:sym typeface="Symbol" pitchFamily="18" charset="2"/>
              </a:rPr>
              <a:t>from</a:t>
            </a:r>
            <a:r>
              <a:rPr lang="de-AT" altLang="de-DE" sz="2000" dirty="0">
                <a:latin typeface="Arial" charset="0"/>
                <a:sym typeface="Symbol" pitchFamily="18" charset="2"/>
              </a:rPr>
              <a:t> </a:t>
            </a:r>
            <a:endParaRPr lang="de-AT" altLang="de-DE" sz="2000" dirty="0">
              <a:latin typeface="Arial" charset="0"/>
              <a:cs typeface="Arial" charset="0"/>
            </a:endParaRPr>
          </a:p>
          <a:p>
            <a:pPr>
              <a:spcAft>
                <a:spcPts val="1200"/>
              </a:spcAft>
            </a:pPr>
            <a:r>
              <a:rPr lang="de-AT" altLang="de-DE" sz="2000" dirty="0">
                <a:latin typeface="Arial" charset="0"/>
                <a:cs typeface="Arial" charset="0"/>
              </a:rPr>
              <a:t>t = 1/</a:t>
            </a:r>
            <a:r>
              <a:rPr lang="de-AT" altLang="de-DE" sz="2000" dirty="0">
                <a:latin typeface="Arial" charset="0"/>
                <a:cs typeface="Arial" charset="0"/>
                <a:sym typeface="Symbol" pitchFamily="18" charset="2"/>
              </a:rPr>
              <a:t></a:t>
            </a:r>
            <a:r>
              <a:rPr lang="de-AT" altLang="de-DE" sz="2000" dirty="0">
                <a:latin typeface="Arial" charset="0"/>
                <a:cs typeface="Arial" charset="0"/>
              </a:rPr>
              <a:t> ˣ </a:t>
            </a:r>
            <a:r>
              <a:rPr lang="de-AT" altLang="de-DE" sz="2000" dirty="0" err="1">
                <a:latin typeface="Arial" charset="0"/>
                <a:cs typeface="Arial" charset="0"/>
              </a:rPr>
              <a:t>ln</a:t>
            </a:r>
            <a:r>
              <a:rPr lang="de-AT" altLang="de-DE" sz="2000" dirty="0">
                <a:latin typeface="Arial" charset="0"/>
                <a:cs typeface="Arial" charset="0"/>
              </a:rPr>
              <a:t>(1 + </a:t>
            </a:r>
            <a:r>
              <a:rPr lang="de-AT" altLang="de-DE" sz="2000" baseline="30000" dirty="0">
                <a:solidFill>
                  <a:srgbClr val="FF0000"/>
                </a:solidFill>
                <a:latin typeface="Arial" charset="0"/>
                <a:cs typeface="Arial" charset="0"/>
              </a:rPr>
              <a:t>41</a:t>
            </a:r>
            <a:r>
              <a:rPr lang="de-AT" altLang="de-DE" sz="2000" dirty="0">
                <a:solidFill>
                  <a:srgbClr val="FF0000"/>
                </a:solidFill>
                <a:latin typeface="Arial" charset="0"/>
                <a:cs typeface="Arial" charset="0"/>
              </a:rPr>
              <a:t>Ca</a:t>
            </a:r>
            <a:r>
              <a:rPr lang="de-AT" altLang="de-DE" sz="2000" baseline="-20000" dirty="0">
                <a:solidFill>
                  <a:srgbClr val="FF0000"/>
                </a:solidFill>
                <a:latin typeface="Arial" charset="0"/>
                <a:cs typeface="Arial" charset="0"/>
              </a:rPr>
              <a:t>t</a:t>
            </a:r>
            <a:r>
              <a:rPr lang="de-AT" altLang="de-DE" sz="2000" dirty="0">
                <a:latin typeface="Arial" charset="0"/>
                <a:cs typeface="Arial" charset="0"/>
              </a:rPr>
              <a:t>/</a:t>
            </a:r>
            <a:r>
              <a:rPr lang="de-AT" altLang="de-DE" sz="2000" baseline="30000" dirty="0">
                <a:solidFill>
                  <a:srgbClr val="FF0000"/>
                </a:solidFill>
                <a:latin typeface="Arial" charset="0"/>
                <a:cs typeface="Arial" charset="0"/>
              </a:rPr>
              <a:t>41</a:t>
            </a:r>
            <a:r>
              <a:rPr lang="de-AT" altLang="de-DE" sz="2000" dirty="0">
                <a:solidFill>
                  <a:srgbClr val="FF0000"/>
                </a:solidFill>
                <a:latin typeface="Arial" charset="0"/>
                <a:cs typeface="Arial" charset="0"/>
              </a:rPr>
              <a:t>K</a:t>
            </a:r>
            <a:r>
              <a:rPr lang="de-AT" altLang="de-DE" sz="2000" baseline="-20000" dirty="0">
                <a:solidFill>
                  <a:srgbClr val="FF0000"/>
                </a:solidFill>
                <a:latin typeface="Arial" charset="0"/>
                <a:cs typeface="Arial" charset="0"/>
              </a:rPr>
              <a:t>t</a:t>
            </a:r>
            <a:r>
              <a:rPr lang="de-AT" altLang="de-DE" sz="2000" dirty="0">
                <a:solidFill>
                  <a:srgbClr val="FF0000"/>
                </a:solidFill>
                <a:latin typeface="Arial" charset="0"/>
                <a:cs typeface="Arial" charset="0"/>
              </a:rPr>
              <a:t>* </a:t>
            </a:r>
            <a:r>
              <a:rPr lang="de-AT" altLang="de-DE" sz="2000" dirty="0">
                <a:latin typeface="Arial" charset="0"/>
                <a:cs typeface="Arial" charset="0"/>
              </a:rPr>
              <a:t>)</a:t>
            </a:r>
          </a:p>
          <a:p>
            <a:endParaRPr lang="de-AT" altLang="de-DE" sz="2000" dirty="0">
              <a:latin typeface="Arial" charset="0"/>
              <a:cs typeface="Arial" charset="0"/>
            </a:endParaRPr>
          </a:p>
          <a:p>
            <a:r>
              <a:rPr lang="de-AT" altLang="de-DE" sz="2000" dirty="0" err="1">
                <a:latin typeface="Arial" charset="0"/>
                <a:cs typeface="Arial" charset="0"/>
              </a:rPr>
              <a:t>B</a:t>
            </a:r>
            <a:r>
              <a:rPr lang="de-AT" altLang="de-DE" sz="2000" b="1" dirty="0" err="1">
                <a:latin typeface="Arial" charset="0"/>
                <a:cs typeface="Arial" charset="0"/>
              </a:rPr>
              <a:t>oth</a:t>
            </a:r>
            <a:r>
              <a:rPr lang="de-AT" altLang="de-DE" sz="2000" dirty="0">
                <a:latin typeface="Arial" charset="0"/>
                <a:cs typeface="Arial" charset="0"/>
              </a:rPr>
              <a:t> </a:t>
            </a:r>
            <a:r>
              <a:rPr lang="de-AT" altLang="de-DE" sz="2000" b="1" baseline="30000" dirty="0">
                <a:solidFill>
                  <a:srgbClr val="FF0000"/>
                </a:solidFill>
                <a:latin typeface="Arial" charset="0"/>
                <a:cs typeface="Arial" charset="0"/>
              </a:rPr>
              <a:t>41</a:t>
            </a:r>
            <a:r>
              <a:rPr lang="de-AT" altLang="de-DE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Ca</a:t>
            </a:r>
            <a:r>
              <a:rPr lang="de-AT" altLang="de-DE" sz="2000" b="1" baseline="-20000" dirty="0">
                <a:solidFill>
                  <a:srgbClr val="FF0000"/>
                </a:solidFill>
                <a:latin typeface="Arial" charset="0"/>
                <a:cs typeface="Arial" charset="0"/>
              </a:rPr>
              <a:t>t</a:t>
            </a:r>
            <a:r>
              <a:rPr lang="de-AT" altLang="de-DE" sz="2000" b="1" dirty="0">
                <a:latin typeface="Arial" charset="0"/>
                <a:cs typeface="Arial" charset="0"/>
              </a:rPr>
              <a:t> </a:t>
            </a:r>
            <a:r>
              <a:rPr lang="de-AT" altLang="de-DE" sz="2000" b="1" dirty="0" err="1">
                <a:latin typeface="Arial" charset="0"/>
                <a:cs typeface="Arial" charset="0"/>
              </a:rPr>
              <a:t>and</a:t>
            </a:r>
            <a:r>
              <a:rPr lang="de-AT" altLang="de-DE" sz="2000" b="1" dirty="0">
                <a:latin typeface="Arial" charset="0"/>
                <a:cs typeface="Arial" charset="0"/>
              </a:rPr>
              <a:t> </a:t>
            </a:r>
            <a:r>
              <a:rPr lang="de-AT" altLang="de-DE" sz="2000" b="1" baseline="30000" dirty="0">
                <a:solidFill>
                  <a:srgbClr val="FF0000"/>
                </a:solidFill>
                <a:latin typeface="Arial" charset="0"/>
                <a:cs typeface="Arial" charset="0"/>
              </a:rPr>
              <a:t>41</a:t>
            </a:r>
            <a:r>
              <a:rPr lang="de-AT" altLang="de-DE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K</a:t>
            </a:r>
            <a:r>
              <a:rPr lang="de-AT" altLang="de-DE" sz="2000" b="1" baseline="-20000" dirty="0">
                <a:solidFill>
                  <a:srgbClr val="FF0000"/>
                </a:solidFill>
                <a:latin typeface="Arial" charset="0"/>
                <a:cs typeface="Arial" charset="0"/>
              </a:rPr>
              <a:t>t</a:t>
            </a:r>
            <a:r>
              <a:rPr lang="de-AT" altLang="de-DE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* </a:t>
            </a:r>
            <a:r>
              <a:rPr lang="de-AT" altLang="de-DE" sz="2000" dirty="0">
                <a:latin typeface="Arial" charset="0"/>
                <a:cs typeface="Arial" charset="0"/>
              </a:rPr>
              <a:t>must </a:t>
            </a:r>
            <a:r>
              <a:rPr lang="de-AT" altLang="de-DE" sz="2000" dirty="0" err="1">
                <a:latin typeface="Arial" charset="0"/>
                <a:cs typeface="Arial" charset="0"/>
              </a:rPr>
              <a:t>be</a:t>
            </a:r>
            <a:r>
              <a:rPr lang="de-AT" altLang="de-DE" sz="2000" dirty="0">
                <a:latin typeface="Arial" charset="0"/>
                <a:cs typeface="Arial" charset="0"/>
              </a:rPr>
              <a:t> </a:t>
            </a:r>
            <a:r>
              <a:rPr lang="de-AT" altLang="de-DE" sz="2000" dirty="0" err="1">
                <a:latin typeface="Arial" charset="0"/>
                <a:cs typeface="Arial" charset="0"/>
              </a:rPr>
              <a:t>measured</a:t>
            </a:r>
            <a:r>
              <a:rPr lang="de-AT" altLang="de-DE" sz="2000" dirty="0">
                <a:latin typeface="Arial" charset="0"/>
                <a:cs typeface="Arial" charset="0"/>
              </a:rPr>
              <a:t> – but  </a:t>
            </a:r>
            <a:r>
              <a:rPr lang="de-AT" altLang="de-DE" sz="2000" baseline="30000" dirty="0">
                <a:solidFill>
                  <a:srgbClr val="FF0000"/>
                </a:solidFill>
                <a:latin typeface="Arial" charset="0"/>
                <a:cs typeface="Arial" charset="0"/>
              </a:rPr>
              <a:t>41</a:t>
            </a:r>
            <a:r>
              <a:rPr lang="de-AT" altLang="de-DE" sz="2000" dirty="0">
                <a:solidFill>
                  <a:srgbClr val="FF0000"/>
                </a:solidFill>
                <a:latin typeface="Arial" charset="0"/>
                <a:cs typeface="Arial" charset="0"/>
              </a:rPr>
              <a:t>Ca</a:t>
            </a:r>
            <a:r>
              <a:rPr lang="de-AT" altLang="de-DE" sz="2000" baseline="-25000" dirty="0">
                <a:solidFill>
                  <a:srgbClr val="FF0000"/>
                </a:solidFill>
                <a:latin typeface="Arial" charset="0"/>
                <a:cs typeface="Arial" charset="0"/>
              </a:rPr>
              <a:t>0</a:t>
            </a:r>
            <a:r>
              <a:rPr lang="de-AT" altLang="de-DE" sz="2000" dirty="0">
                <a:latin typeface="Arial" charset="0"/>
                <a:cs typeface="Arial" charset="0"/>
              </a:rPr>
              <a:t> </a:t>
            </a:r>
            <a:r>
              <a:rPr lang="de-AT" altLang="de-DE" sz="2000" dirty="0" err="1">
                <a:latin typeface="Arial" charset="0"/>
                <a:cs typeface="Arial" charset="0"/>
              </a:rPr>
              <a:t>need</a:t>
            </a:r>
            <a:r>
              <a:rPr lang="de-AT" altLang="de-DE" sz="2000" dirty="0">
                <a:latin typeface="Arial" charset="0"/>
                <a:cs typeface="Arial" charset="0"/>
              </a:rPr>
              <a:t> not </a:t>
            </a:r>
            <a:r>
              <a:rPr lang="de-AT" altLang="de-DE" sz="2000" dirty="0" err="1">
                <a:latin typeface="Arial" charset="0"/>
                <a:cs typeface="Arial" charset="0"/>
              </a:rPr>
              <a:t>be</a:t>
            </a:r>
            <a:r>
              <a:rPr lang="de-AT" altLang="de-DE" sz="2000" dirty="0">
                <a:latin typeface="Arial" charset="0"/>
                <a:cs typeface="Arial" charset="0"/>
              </a:rPr>
              <a:t> </a:t>
            </a:r>
            <a:r>
              <a:rPr lang="de-AT" altLang="de-DE" sz="2000" dirty="0" err="1">
                <a:latin typeface="Arial" charset="0"/>
                <a:cs typeface="Arial" charset="0"/>
              </a:rPr>
              <a:t>known</a:t>
            </a:r>
            <a:r>
              <a:rPr lang="de-AT" altLang="de-DE" sz="2000" dirty="0">
                <a:latin typeface="Arial" charset="0"/>
                <a:cs typeface="Arial" charset="0"/>
              </a:rPr>
              <a:t>. (</a:t>
            </a:r>
            <a:r>
              <a:rPr lang="de-AT" altLang="de-DE" sz="2000" dirty="0" err="1">
                <a:latin typeface="Arial" charset="0"/>
                <a:cs typeface="Arial" charset="0"/>
              </a:rPr>
              <a:t>no</a:t>
            </a:r>
            <a:r>
              <a:rPr lang="de-AT" altLang="de-DE" sz="2000" dirty="0">
                <a:latin typeface="Arial" charset="0"/>
                <a:cs typeface="Arial" charset="0"/>
              </a:rPr>
              <a:t> </a:t>
            </a:r>
            <a:r>
              <a:rPr lang="de-AT" altLang="de-DE" sz="2000" dirty="0" err="1">
                <a:latin typeface="Arial" charset="0"/>
                <a:cs typeface="Arial" charset="0"/>
              </a:rPr>
              <a:t>calibration</a:t>
            </a:r>
            <a:r>
              <a:rPr lang="de-AT" altLang="de-DE" sz="2000" dirty="0">
                <a:latin typeface="Arial" charset="0"/>
                <a:cs typeface="Arial" charset="0"/>
              </a:rPr>
              <a:t> </a:t>
            </a:r>
            <a:r>
              <a:rPr lang="de-AT" altLang="de-DE" sz="2000" dirty="0" err="1">
                <a:latin typeface="Arial" charset="0"/>
                <a:cs typeface="Arial" charset="0"/>
              </a:rPr>
              <a:t>required</a:t>
            </a:r>
            <a:r>
              <a:rPr lang="de-AT" altLang="de-DE" sz="2000" dirty="0">
                <a:latin typeface="Arial" charset="0"/>
                <a:cs typeface="Arial" charset="0"/>
              </a:rPr>
              <a:t>)</a:t>
            </a:r>
          </a:p>
          <a:p>
            <a:endParaRPr lang="de-AT" altLang="de-DE" sz="2000" dirty="0">
              <a:latin typeface="Arial" charset="0"/>
              <a:cs typeface="Arial" charset="0"/>
            </a:endParaRPr>
          </a:p>
          <a:p>
            <a:r>
              <a:rPr lang="de-AT" sz="20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de-A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de-AT" sz="20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AT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ratios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bones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measured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10</a:t>
            </a:r>
            <a:r>
              <a:rPr lang="de-AT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-15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range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AMS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ATTA.</a:t>
            </a:r>
          </a:p>
          <a:p>
            <a:endParaRPr lang="de-A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major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yet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solved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measure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minute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amount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radiogenic</a:t>
            </a:r>
            <a:endParaRPr lang="de-A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AT" sz="20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de-A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K*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distinguish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normal </a:t>
            </a:r>
            <a:r>
              <a:rPr lang="de-AT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K.</a:t>
            </a:r>
          </a:p>
          <a:p>
            <a:endParaRPr lang="de-AT" altLang="de-DE" dirty="0">
              <a:latin typeface="Arial" charset="0"/>
              <a:cs typeface="Arial" charset="0"/>
            </a:endParaRPr>
          </a:p>
          <a:p>
            <a:r>
              <a:rPr lang="de-AT" altLang="de-DE" sz="1600" dirty="0">
                <a:solidFill>
                  <a:srgbClr val="FF3300"/>
                </a:solidFill>
                <a:latin typeface="Arial" charset="0"/>
                <a:cs typeface="Arial" charset="0"/>
              </a:rPr>
              <a:t>	</a:t>
            </a:r>
            <a:endParaRPr lang="de-AT" altLang="de-DE" sz="16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707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531" y="-3109958"/>
            <a:ext cx="14715320" cy="998128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592729" y="5787342"/>
            <a:ext cx="81370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Ski </a:t>
            </a:r>
            <a:r>
              <a:rPr lang="de-A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vacation</a:t>
            </a:r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 in Winter Park, Colorado, March 1979</a:t>
            </a:r>
          </a:p>
          <a:p>
            <a:pPr algn="ctr"/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Schiffers (John, Marianne, Celia, Peter),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Gemmells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(Don, Anne, Peter, Steve), Kutscheras (Walter,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Gundl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, Joerg, Peter, Stefanie)</a:t>
            </a:r>
          </a:p>
        </p:txBody>
      </p:sp>
    </p:spTree>
    <p:extLst>
      <p:ext uri="{BB962C8B-B14F-4D97-AF65-F5344CB8AC3E}">
        <p14:creationId xmlns:p14="http://schemas.microsoft.com/office/powerpoint/2010/main" val="42188100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 flipH="1">
            <a:off x="565608" y="1041400"/>
            <a:ext cx="1123675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>
              <a:spcAft>
                <a:spcPts val="600"/>
              </a:spcAft>
            </a:pPr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</a:rPr>
              <a:t>Favorable </a:t>
            </a:r>
            <a:r>
              <a:rPr lang="de-A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kinetics</a:t>
            </a:r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decay</a:t>
            </a:r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</a:p>
          <a:p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recoil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de-A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K*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rather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,  ~2.2  eV,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a high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retention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probability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de-A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K*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stay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place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de-A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. An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interesting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biomineral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dating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bone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apatite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forms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but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hard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crystals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Ca</a:t>
            </a:r>
            <a:r>
              <a:rPr lang="de-AT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(PO</a:t>
            </a:r>
            <a:r>
              <a:rPr lang="de-AT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de-AT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OH.</a:t>
            </a:r>
          </a:p>
          <a:p>
            <a:endParaRPr lang="de-A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9443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 flipH="1">
            <a:off x="565608" y="1041400"/>
            <a:ext cx="11236750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>
              <a:spcAft>
                <a:spcPts val="600"/>
              </a:spcAft>
            </a:pPr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</a:rPr>
              <a:t>Favorable </a:t>
            </a:r>
            <a:r>
              <a:rPr lang="de-A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kinetics</a:t>
            </a:r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decay</a:t>
            </a:r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</a:p>
          <a:p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recoil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de-A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K*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rather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,  ~2.2  eV,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a high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retention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probability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de-A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K*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stay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place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de-A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. An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interesting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biomineral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dating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bone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apatite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forms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but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hard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crystals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Ca</a:t>
            </a:r>
            <a:r>
              <a:rPr lang="de-AT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(PO</a:t>
            </a:r>
            <a:r>
              <a:rPr lang="de-AT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de-AT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OH.</a:t>
            </a:r>
          </a:p>
          <a:p>
            <a:endParaRPr lang="de-A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A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roads</a:t>
            </a:r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detection</a:t>
            </a:r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1.  Through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decay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de-AT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de-AT" sz="20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de-A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(PO</a:t>
            </a:r>
            <a:r>
              <a:rPr lang="de-AT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de-AT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OH)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becomes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de-AT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de-AT" sz="20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de-A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K*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(PO</a:t>
            </a:r>
            <a:r>
              <a:rPr lang="de-AT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de-AT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OH).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distiguish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different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molecules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molecular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spectroscopy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53378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 flipH="1">
            <a:off x="565608" y="1041400"/>
            <a:ext cx="1123675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>
              <a:spcAft>
                <a:spcPts val="600"/>
              </a:spcAft>
            </a:pPr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</a:rPr>
              <a:t>Favorable </a:t>
            </a:r>
            <a:r>
              <a:rPr lang="de-A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kinetics</a:t>
            </a:r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decay</a:t>
            </a:r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</a:p>
          <a:p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recoil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de-A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K*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rather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,  ~2.2  eV,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a high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retention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probability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de-A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K*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stay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place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de-A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. An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interesting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biomineral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dating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bone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apatite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forms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but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hard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crystals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Ca</a:t>
            </a:r>
            <a:r>
              <a:rPr lang="de-AT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(PO</a:t>
            </a:r>
            <a:r>
              <a:rPr lang="de-AT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de-AT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OH.</a:t>
            </a:r>
          </a:p>
          <a:p>
            <a:endParaRPr lang="de-A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A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roads</a:t>
            </a:r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detection</a:t>
            </a:r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1.  Through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decay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de-AT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de-AT" sz="20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de-A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(PO</a:t>
            </a:r>
            <a:r>
              <a:rPr lang="de-AT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de-AT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OH)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becomes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de-AT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de-AT" sz="20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de-A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K*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(PO</a:t>
            </a:r>
            <a:r>
              <a:rPr lang="de-AT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de-AT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OH).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distiguish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different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molecules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molecular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spectroscopy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2.  High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precision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spectrometry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able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measure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isotopic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ratios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K/</a:t>
            </a:r>
            <a:r>
              <a:rPr lang="de-AT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addition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radiogenic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de-A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K*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e-A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0170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87463" y="249672"/>
            <a:ext cx="12048877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de-A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challenge</a:t>
            </a:r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spectrometry</a:t>
            </a:r>
            <a:endParaRPr lang="de-A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detect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minute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amount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radiogenic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de-A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K*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decay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de-A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presence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omnipresent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stable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K? </a:t>
            </a:r>
          </a:p>
          <a:p>
            <a:endParaRPr lang="de-A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7920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87463" y="249672"/>
            <a:ext cx="12048877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de-A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challenge</a:t>
            </a:r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spectrometry</a:t>
            </a:r>
            <a:endParaRPr lang="de-A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detect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minute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amount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radiogenic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de-A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K*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decay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de-A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presence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omnipresent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stable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K? </a:t>
            </a:r>
          </a:p>
          <a:p>
            <a:endParaRPr lang="de-A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de-A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A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few</a:t>
            </a:r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ideas</a:t>
            </a:r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[Colin </a:t>
            </a:r>
            <a:r>
              <a:rPr lang="de-AT" sz="2000" i="1" dirty="0">
                <a:latin typeface="Arial" panose="020B0604020202020204" pitchFamily="34" charset="0"/>
                <a:cs typeface="Arial" panose="020B0604020202020204" pitchFamily="34" charset="0"/>
              </a:rPr>
              <a:t>Maden, ETHZ, 2016, 2022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]:</a:t>
            </a:r>
          </a:p>
        </p:txBody>
      </p:sp>
    </p:spTree>
    <p:extLst>
      <p:ext uri="{BB962C8B-B14F-4D97-AF65-F5344CB8AC3E}">
        <p14:creationId xmlns:p14="http://schemas.microsoft.com/office/powerpoint/2010/main" val="37784704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87463" y="249672"/>
            <a:ext cx="12048877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de-A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challenge</a:t>
            </a:r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spectrometry</a:t>
            </a:r>
            <a:endParaRPr lang="de-A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detect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minute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amount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radiogenic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de-A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K*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decay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de-A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presence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omnipresent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stable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K? </a:t>
            </a:r>
          </a:p>
          <a:p>
            <a:endParaRPr lang="de-A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de-A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A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few</a:t>
            </a:r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ideas</a:t>
            </a:r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[Colin </a:t>
            </a:r>
            <a:r>
              <a:rPr lang="de-AT" sz="2000" i="1" dirty="0">
                <a:latin typeface="Arial" panose="020B0604020202020204" pitchFamily="34" charset="0"/>
                <a:cs typeface="Arial" panose="020B0604020202020204" pitchFamily="34" charset="0"/>
              </a:rPr>
              <a:t>Maden, ETHZ, 2016, 2022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]:</a:t>
            </a:r>
          </a:p>
          <a:p>
            <a:pPr>
              <a:spcAft>
                <a:spcPts val="600"/>
              </a:spcAft>
            </a:pP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concentration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potassium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(K) in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bone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apatite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measured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47 ppm [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Combes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et al. 2016].  </a:t>
            </a:r>
          </a:p>
        </p:txBody>
      </p:sp>
    </p:spTree>
    <p:extLst>
      <p:ext uri="{BB962C8B-B14F-4D97-AF65-F5344CB8AC3E}">
        <p14:creationId xmlns:p14="http://schemas.microsoft.com/office/powerpoint/2010/main" val="9304589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87463" y="249672"/>
            <a:ext cx="1204887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de-A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challenge</a:t>
            </a:r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spectrometry</a:t>
            </a:r>
            <a:endParaRPr lang="de-A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detect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minute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amount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radiogenic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de-A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K*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decay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de-A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presence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omnipresent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stable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K? </a:t>
            </a:r>
          </a:p>
          <a:p>
            <a:endParaRPr lang="de-A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de-A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A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few</a:t>
            </a:r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ideas</a:t>
            </a:r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[Colin </a:t>
            </a:r>
            <a:r>
              <a:rPr lang="de-AT" sz="2000" i="1" dirty="0">
                <a:latin typeface="Arial" panose="020B0604020202020204" pitchFamily="34" charset="0"/>
                <a:cs typeface="Arial" panose="020B0604020202020204" pitchFamily="34" charset="0"/>
              </a:rPr>
              <a:t>Maden, ETHZ, 2016, 2022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]:</a:t>
            </a:r>
          </a:p>
          <a:p>
            <a:pPr>
              <a:spcAft>
                <a:spcPts val="600"/>
              </a:spcAft>
            </a:pP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concentration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potassium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(K) in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bone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apatite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measured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47 ppm [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Combes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et al. 2016].  </a:t>
            </a:r>
          </a:p>
          <a:p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TIMS (Thermal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Ionization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Spectrometry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measure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aseline="30000" dirty="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K/</a:t>
            </a:r>
            <a:r>
              <a:rPr lang="de-AT" baseline="30000" dirty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ratios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potassium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reproducibility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100 ppm (1 STDEV).</a:t>
            </a:r>
          </a:p>
        </p:txBody>
      </p:sp>
    </p:spTree>
    <p:extLst>
      <p:ext uri="{BB962C8B-B14F-4D97-AF65-F5344CB8AC3E}">
        <p14:creationId xmlns:p14="http://schemas.microsoft.com/office/powerpoint/2010/main" val="5727642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87463" y="249672"/>
            <a:ext cx="12048877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de-A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challenge</a:t>
            </a:r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spectrometry</a:t>
            </a:r>
            <a:endParaRPr lang="de-A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detect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minute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amount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radiogenic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de-A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K*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decay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de-A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presence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omnipresent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stable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K? </a:t>
            </a:r>
          </a:p>
          <a:p>
            <a:endParaRPr lang="de-A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de-A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A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few</a:t>
            </a:r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ideas</a:t>
            </a:r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[Colin </a:t>
            </a:r>
            <a:r>
              <a:rPr lang="de-AT" sz="2000" i="1" dirty="0">
                <a:latin typeface="Arial" panose="020B0604020202020204" pitchFamily="34" charset="0"/>
                <a:cs typeface="Arial" panose="020B0604020202020204" pitchFamily="34" charset="0"/>
              </a:rPr>
              <a:t>Maden, ETHZ, 2016, 2022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]:</a:t>
            </a:r>
          </a:p>
          <a:p>
            <a:pPr>
              <a:spcAft>
                <a:spcPts val="600"/>
              </a:spcAft>
            </a:pP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concentration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potassium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(K) in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bone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apatite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measured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47 ppm [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Combes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et al. 2016].  </a:t>
            </a:r>
          </a:p>
          <a:p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TIMS (Thermal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Ionization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Spectrometry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measure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aseline="30000" dirty="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K/</a:t>
            </a:r>
            <a:r>
              <a:rPr lang="de-AT" baseline="30000" dirty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ratios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potassium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reproducibility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100 ppm (1 STDEV).</a:t>
            </a:r>
          </a:p>
          <a:p>
            <a:pPr>
              <a:spcAft>
                <a:spcPts val="600"/>
              </a:spcAft>
            </a:pP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3 STDEV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aseline="30000" dirty="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minimum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detect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de-A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K*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excess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calculates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3×10</a:t>
            </a:r>
            <a:r>
              <a:rPr lang="de-AT" baseline="30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aseline="30000" dirty="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atoms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K.</a:t>
            </a:r>
          </a:p>
        </p:txBody>
      </p:sp>
    </p:spTree>
    <p:extLst>
      <p:ext uri="{BB962C8B-B14F-4D97-AF65-F5344CB8AC3E}">
        <p14:creationId xmlns:p14="http://schemas.microsoft.com/office/powerpoint/2010/main" val="17044616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87463" y="249672"/>
            <a:ext cx="1204887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de-A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challenge</a:t>
            </a:r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spectrometry</a:t>
            </a:r>
            <a:endParaRPr lang="de-A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detect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minute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amount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radiogenic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de-A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K*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decay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de-A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presence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omnipresent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stable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K? </a:t>
            </a:r>
          </a:p>
          <a:p>
            <a:endParaRPr lang="de-A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de-A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A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few</a:t>
            </a:r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ideas</a:t>
            </a:r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[Colin </a:t>
            </a:r>
            <a:r>
              <a:rPr lang="de-AT" sz="2000" i="1" dirty="0">
                <a:latin typeface="Arial" panose="020B0604020202020204" pitchFamily="34" charset="0"/>
                <a:cs typeface="Arial" panose="020B0604020202020204" pitchFamily="34" charset="0"/>
              </a:rPr>
              <a:t>Maden, ETHZ, 2016, 2022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]:</a:t>
            </a:r>
          </a:p>
          <a:p>
            <a:pPr>
              <a:spcAft>
                <a:spcPts val="600"/>
              </a:spcAft>
            </a:pP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concentration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potassium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(K) in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bone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apatite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measured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47 ppm [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Combes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et al. 2016].  </a:t>
            </a:r>
          </a:p>
          <a:p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TIMS (Thermal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Ionization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Spectrometry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measure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aseline="30000" dirty="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K/</a:t>
            </a:r>
            <a:r>
              <a:rPr lang="de-AT" baseline="30000" dirty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ratios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potassium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reproducibility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100 ppm (1 STDEV).</a:t>
            </a:r>
          </a:p>
          <a:p>
            <a:pPr>
              <a:spcAft>
                <a:spcPts val="600"/>
              </a:spcAft>
            </a:pP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3 STDEV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aseline="30000" dirty="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minimum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detect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de-A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K*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excess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calculates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3×10</a:t>
            </a:r>
            <a:r>
              <a:rPr lang="de-AT" baseline="30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aseline="30000" dirty="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atoms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K.</a:t>
            </a:r>
          </a:p>
          <a:p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Assuming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100,000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bone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apatite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de-A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de-A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K*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atoms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will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same, </a:t>
            </a:r>
          </a:p>
          <a:p>
            <a:pPr>
              <a:spcAft>
                <a:spcPts val="600"/>
              </a:spcAft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  i. e. 3×10</a:t>
            </a:r>
            <a:r>
              <a:rPr lang="de-AT" baseline="30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atoms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17589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87463" y="249672"/>
            <a:ext cx="12048877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de-A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challenge</a:t>
            </a:r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spectrometry</a:t>
            </a:r>
            <a:endParaRPr lang="de-A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detect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minute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amount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radiogenic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de-A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K*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decay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de-A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presence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omnipresent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stable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K? </a:t>
            </a:r>
          </a:p>
          <a:p>
            <a:endParaRPr lang="de-A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de-A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A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few</a:t>
            </a:r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ideas</a:t>
            </a:r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[Colin </a:t>
            </a:r>
            <a:r>
              <a:rPr lang="de-AT" sz="2000" i="1" dirty="0">
                <a:latin typeface="Arial" panose="020B0604020202020204" pitchFamily="34" charset="0"/>
                <a:cs typeface="Arial" panose="020B0604020202020204" pitchFamily="34" charset="0"/>
              </a:rPr>
              <a:t>Maden, ETHZ, 2016, 2022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]:</a:t>
            </a:r>
          </a:p>
          <a:p>
            <a:pPr>
              <a:spcAft>
                <a:spcPts val="600"/>
              </a:spcAft>
            </a:pP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concentration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potassium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(K) in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bone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apatite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measured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47 ppm [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Combes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et al. 2016].  </a:t>
            </a:r>
          </a:p>
          <a:p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TIMS (Thermal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Ionization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Spectrometry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measure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aseline="30000" dirty="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K/</a:t>
            </a:r>
            <a:r>
              <a:rPr lang="de-AT" baseline="30000" dirty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ratios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potassium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reproducibility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100 ppm (1 STDEV).</a:t>
            </a:r>
          </a:p>
          <a:p>
            <a:pPr>
              <a:spcAft>
                <a:spcPts val="600"/>
              </a:spcAft>
            </a:pP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3 STDEV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aseline="30000" dirty="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minimum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detect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de-A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K*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excess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calculates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3×10</a:t>
            </a:r>
            <a:r>
              <a:rPr lang="de-AT" baseline="30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aseline="30000" dirty="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atoms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K.</a:t>
            </a:r>
          </a:p>
          <a:p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Assuming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100,000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bone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apatite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de-A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de-A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K*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atoms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will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same, </a:t>
            </a:r>
          </a:p>
          <a:p>
            <a:pPr>
              <a:spcAft>
                <a:spcPts val="600"/>
              </a:spcAft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  i. e. 3×10</a:t>
            </a:r>
            <a:r>
              <a:rPr lang="de-AT" baseline="30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atoms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Assuming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de-A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AT" baseline="30000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Ca = 5×10</a:t>
            </a:r>
            <a:r>
              <a:rPr lang="de-AT" baseline="30000" dirty="0">
                <a:latin typeface="Arial" panose="020B0604020202020204" pitchFamily="34" charset="0"/>
                <a:cs typeface="Arial" panose="020B0604020202020204" pitchFamily="34" charset="0"/>
              </a:rPr>
              <a:t>-15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calculates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3×10</a:t>
            </a:r>
            <a:r>
              <a:rPr lang="de-AT" baseline="30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/5×10</a:t>
            </a:r>
            <a:r>
              <a:rPr lang="de-AT" baseline="30000" dirty="0">
                <a:latin typeface="Arial" panose="020B0604020202020204" pitchFamily="34" charset="0"/>
                <a:cs typeface="Arial" panose="020B0604020202020204" pitchFamily="34" charset="0"/>
              </a:rPr>
              <a:t>-15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= 6×10</a:t>
            </a:r>
            <a:r>
              <a:rPr lang="de-AT" baseline="30000" dirty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aseline="30000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atoms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  This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corresponds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40 g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calcium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100 g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apatite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3691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4762500" y="2578100"/>
            <a:ext cx="3086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</a:rPr>
              <a:t>Search </a:t>
            </a:r>
            <a:r>
              <a:rPr lang="de-A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</a:rPr>
              <a:t> Free Quarks</a:t>
            </a:r>
          </a:p>
        </p:txBody>
      </p:sp>
    </p:spTree>
    <p:extLst>
      <p:ext uri="{BB962C8B-B14F-4D97-AF65-F5344CB8AC3E}">
        <p14:creationId xmlns:p14="http://schemas.microsoft.com/office/powerpoint/2010/main" val="42804640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87463" y="249672"/>
            <a:ext cx="1204887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de-A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challenge</a:t>
            </a:r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spectrometry</a:t>
            </a:r>
            <a:endParaRPr lang="de-A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detect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minute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amount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radiogenic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de-A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K*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decay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de-A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presence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omnipresent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stable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K? </a:t>
            </a:r>
          </a:p>
          <a:p>
            <a:endParaRPr lang="de-A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de-A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A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few</a:t>
            </a:r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ideas</a:t>
            </a:r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[Colin </a:t>
            </a:r>
            <a:r>
              <a:rPr lang="de-AT" sz="2000" i="1" dirty="0">
                <a:latin typeface="Arial" panose="020B0604020202020204" pitchFamily="34" charset="0"/>
                <a:cs typeface="Arial" panose="020B0604020202020204" pitchFamily="34" charset="0"/>
              </a:rPr>
              <a:t>Maden, ETHZ, 2016, 2022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]:</a:t>
            </a:r>
          </a:p>
          <a:p>
            <a:pPr>
              <a:spcAft>
                <a:spcPts val="600"/>
              </a:spcAft>
            </a:pP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concentration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potassium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(K) in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bone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apatite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measured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47 ppm [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Combes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et al. 2016].  </a:t>
            </a:r>
          </a:p>
          <a:p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TIMS (Thermal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Ionization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Spectrometry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measure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aseline="30000" dirty="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K/</a:t>
            </a:r>
            <a:r>
              <a:rPr lang="de-AT" baseline="30000" dirty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ratios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potassium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reproducibility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100 ppm (1 STDEV).</a:t>
            </a:r>
          </a:p>
          <a:p>
            <a:pPr>
              <a:spcAft>
                <a:spcPts val="600"/>
              </a:spcAft>
            </a:pP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3 STDEV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aseline="30000" dirty="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minimum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detect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de-A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K*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excess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calculates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3×10</a:t>
            </a:r>
            <a:r>
              <a:rPr lang="de-AT" baseline="30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aseline="30000" dirty="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atoms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K.</a:t>
            </a:r>
          </a:p>
          <a:p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Assuming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100,000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bone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apatite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de-A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de-A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K*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atoms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will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same, </a:t>
            </a:r>
          </a:p>
          <a:p>
            <a:pPr>
              <a:spcAft>
                <a:spcPts val="600"/>
              </a:spcAft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  i. e. 3×10</a:t>
            </a:r>
            <a:r>
              <a:rPr lang="de-AT" baseline="30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atoms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Assuming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de-A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AT" baseline="30000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Ca = 5×10</a:t>
            </a:r>
            <a:r>
              <a:rPr lang="de-AT" baseline="30000" dirty="0">
                <a:latin typeface="Arial" panose="020B0604020202020204" pitchFamily="34" charset="0"/>
                <a:cs typeface="Arial" panose="020B0604020202020204" pitchFamily="34" charset="0"/>
              </a:rPr>
              <a:t>-15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calculates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3×10</a:t>
            </a:r>
            <a:r>
              <a:rPr lang="de-AT" baseline="30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/5×10</a:t>
            </a:r>
            <a:r>
              <a:rPr lang="de-AT" baseline="30000" dirty="0">
                <a:latin typeface="Arial" panose="020B0604020202020204" pitchFamily="34" charset="0"/>
                <a:cs typeface="Arial" panose="020B0604020202020204" pitchFamily="34" charset="0"/>
              </a:rPr>
              <a:t>-15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= 6×10</a:t>
            </a:r>
            <a:r>
              <a:rPr lang="de-AT" baseline="30000" dirty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aseline="30000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atoms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  This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corresponds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40 g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calcium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100 g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apatite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de-AT" b="1" dirty="0" err="1">
                <a:latin typeface="Arial" panose="020B0604020202020204" pitchFamily="34" charset="0"/>
                <a:cs typeface="Arial" panose="020B0604020202020204" pitchFamily="34" charset="0"/>
              </a:rPr>
              <a:t>allows</a:t>
            </a:r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 a K </a:t>
            </a:r>
            <a:r>
              <a:rPr lang="de-AT" b="1" dirty="0" err="1">
                <a:latin typeface="Arial" panose="020B0604020202020204" pitchFamily="34" charset="0"/>
                <a:cs typeface="Arial" panose="020B0604020202020204" pitchFamily="34" charset="0"/>
              </a:rPr>
              <a:t>concentration</a:t>
            </a:r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 0.1 ppb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de-AT" b="1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 ~500.000 </a:t>
            </a:r>
            <a:r>
              <a:rPr lang="de-AT" b="1" dirty="0" err="1">
                <a:latin typeface="Arial" panose="020B0604020202020204" pitchFamily="34" charset="0"/>
                <a:cs typeface="Arial" panose="020B0604020202020204" pitchFamily="34" charset="0"/>
              </a:rPr>
              <a:t>lower</a:t>
            </a:r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AT" b="1" dirty="0" err="1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 47 ppm </a:t>
            </a:r>
            <a:r>
              <a:rPr lang="de-AT" b="1" dirty="0" err="1">
                <a:latin typeface="Arial" panose="020B0604020202020204" pitchFamily="34" charset="0"/>
                <a:cs typeface="Arial" panose="020B0604020202020204" pitchFamily="34" charset="0"/>
              </a:rPr>
              <a:t>concentration</a:t>
            </a:r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AT" b="1" dirty="0" err="1">
                <a:latin typeface="Arial" panose="020B0604020202020204" pitchFamily="34" charset="0"/>
                <a:cs typeface="Arial" panose="020B0604020202020204" pitchFamily="34" charset="0"/>
              </a:rPr>
              <a:t>reported</a:t>
            </a:r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AT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>
                <a:latin typeface="Arial" panose="020B0604020202020204" pitchFamily="34" charset="0"/>
                <a:cs typeface="Arial" panose="020B0604020202020204" pitchFamily="34" charset="0"/>
              </a:rPr>
              <a:t>literature</a:t>
            </a:r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99571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87463" y="249672"/>
            <a:ext cx="12048877" cy="6417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de-A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challenge</a:t>
            </a:r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spectrometry</a:t>
            </a:r>
            <a:endParaRPr lang="de-A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detect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minute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amount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radiogenic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de-A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K*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decay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de-A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presence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omnipresent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stable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K? </a:t>
            </a:r>
          </a:p>
          <a:p>
            <a:endParaRPr lang="de-A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de-A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A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few</a:t>
            </a:r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ideas</a:t>
            </a:r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[Colin </a:t>
            </a:r>
            <a:r>
              <a:rPr lang="de-AT" sz="2000" i="1" dirty="0">
                <a:latin typeface="Arial" panose="020B0604020202020204" pitchFamily="34" charset="0"/>
                <a:cs typeface="Arial" panose="020B0604020202020204" pitchFamily="34" charset="0"/>
              </a:rPr>
              <a:t>Maden, ETHZ, 2016, 2022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]:</a:t>
            </a:r>
          </a:p>
          <a:p>
            <a:pPr>
              <a:spcAft>
                <a:spcPts val="600"/>
              </a:spcAft>
            </a:pP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concentration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potassium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(K) in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bone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apatite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measured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47 ppm [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Combes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et al. 2016].  </a:t>
            </a:r>
          </a:p>
          <a:p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TIMS (Thermal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Ionization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Spectrometry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measure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aseline="30000" dirty="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K/</a:t>
            </a:r>
            <a:r>
              <a:rPr lang="de-AT" baseline="30000" dirty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ratios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potassium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reproducibility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100 ppm (1 STDEV).</a:t>
            </a:r>
          </a:p>
          <a:p>
            <a:pPr>
              <a:spcAft>
                <a:spcPts val="600"/>
              </a:spcAft>
            </a:pP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3 STDEV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aseline="30000" dirty="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minimum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detect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de-A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K*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excess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calculates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3×10</a:t>
            </a:r>
            <a:r>
              <a:rPr lang="de-AT" baseline="30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aseline="30000" dirty="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atoms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K.</a:t>
            </a:r>
          </a:p>
          <a:p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Assuming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100,000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bone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apatite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de-A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de-A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K*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atoms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will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same, </a:t>
            </a:r>
          </a:p>
          <a:p>
            <a:pPr>
              <a:spcAft>
                <a:spcPts val="600"/>
              </a:spcAft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  i. e. 3×10</a:t>
            </a:r>
            <a:r>
              <a:rPr lang="de-AT" baseline="30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atoms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Assuming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lang="de-A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AT" baseline="30000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Ca = 5×10</a:t>
            </a:r>
            <a:r>
              <a:rPr lang="de-AT" baseline="30000" dirty="0">
                <a:latin typeface="Arial" panose="020B0604020202020204" pitchFamily="34" charset="0"/>
                <a:cs typeface="Arial" panose="020B0604020202020204" pitchFamily="34" charset="0"/>
              </a:rPr>
              <a:t>-15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calculates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3×10</a:t>
            </a:r>
            <a:r>
              <a:rPr lang="de-AT" baseline="30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/5×10</a:t>
            </a:r>
            <a:r>
              <a:rPr lang="de-AT" baseline="30000" dirty="0">
                <a:latin typeface="Arial" panose="020B0604020202020204" pitchFamily="34" charset="0"/>
                <a:cs typeface="Arial" panose="020B0604020202020204" pitchFamily="34" charset="0"/>
              </a:rPr>
              <a:t>-15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= 6×10</a:t>
            </a:r>
            <a:r>
              <a:rPr lang="de-AT" baseline="30000" dirty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aseline="30000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atoms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  This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corresponds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40 g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calcium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100 g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apatite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de-AT" b="1" dirty="0" err="1">
                <a:latin typeface="Arial" panose="020B0604020202020204" pitchFamily="34" charset="0"/>
                <a:cs typeface="Arial" panose="020B0604020202020204" pitchFamily="34" charset="0"/>
              </a:rPr>
              <a:t>allows</a:t>
            </a:r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 a K </a:t>
            </a:r>
            <a:r>
              <a:rPr lang="de-AT" b="1" dirty="0" err="1">
                <a:latin typeface="Arial" panose="020B0604020202020204" pitchFamily="34" charset="0"/>
                <a:cs typeface="Arial" panose="020B0604020202020204" pitchFamily="34" charset="0"/>
              </a:rPr>
              <a:t>concentration</a:t>
            </a:r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 0.1 ppb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de-AT" b="1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 ~500.000 </a:t>
            </a:r>
            <a:r>
              <a:rPr lang="de-AT" b="1" dirty="0" err="1">
                <a:latin typeface="Arial" panose="020B0604020202020204" pitchFamily="34" charset="0"/>
                <a:cs typeface="Arial" panose="020B0604020202020204" pitchFamily="34" charset="0"/>
              </a:rPr>
              <a:t>lower</a:t>
            </a:r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AT" b="1" dirty="0" err="1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 47 ppm </a:t>
            </a:r>
            <a:r>
              <a:rPr lang="de-AT" b="1" dirty="0" err="1">
                <a:latin typeface="Arial" panose="020B0604020202020204" pitchFamily="34" charset="0"/>
                <a:cs typeface="Arial" panose="020B0604020202020204" pitchFamily="34" charset="0"/>
              </a:rPr>
              <a:t>concentration</a:t>
            </a:r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AT" b="1" dirty="0" err="1">
                <a:latin typeface="Arial" panose="020B0604020202020204" pitchFamily="34" charset="0"/>
                <a:cs typeface="Arial" panose="020B0604020202020204" pitchFamily="34" charset="0"/>
              </a:rPr>
              <a:t>reported</a:t>
            </a:r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AT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>
                <a:latin typeface="Arial" panose="020B0604020202020204" pitchFamily="34" charset="0"/>
                <a:cs typeface="Arial" panose="020B0604020202020204" pitchFamily="34" charset="0"/>
              </a:rPr>
              <a:t>literature</a:t>
            </a:r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de-A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A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“In </a:t>
            </a:r>
            <a:r>
              <a:rPr lang="de-AT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lang="de-A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A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reach</a:t>
            </a:r>
            <a:r>
              <a:rPr lang="de-A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de-A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de-A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de-A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A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</a:t>
            </a:r>
            <a:r>
              <a:rPr lang="de-A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again</a:t>
            </a:r>
            <a:r>
              <a:rPr lang="de-A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A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again</a:t>
            </a:r>
            <a:r>
              <a:rPr lang="de-A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impossible</a:t>
            </a:r>
            <a:r>
              <a:rPr lang="de-A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</a:p>
          <a:p>
            <a:pPr algn="ctr"/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  [Hermann Hesse, Nobel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Prize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Literature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1946] </a:t>
            </a:r>
          </a:p>
        </p:txBody>
      </p:sp>
    </p:spTree>
    <p:extLst>
      <p:ext uri="{BB962C8B-B14F-4D97-AF65-F5344CB8AC3E}">
        <p14:creationId xmlns:p14="http://schemas.microsoft.com/office/powerpoint/2010/main" val="16285405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957" y="-88137"/>
            <a:ext cx="9254169" cy="6940627"/>
          </a:xfrm>
        </p:spPr>
      </p:pic>
      <p:sp>
        <p:nvSpPr>
          <p:cNvPr id="5" name="Textfeld 4"/>
          <p:cNvSpPr txBox="1"/>
          <p:nvPr/>
        </p:nvSpPr>
        <p:spPr>
          <a:xfrm>
            <a:off x="5453349" y="154235"/>
            <a:ext cx="26770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&amp; Marianne </a:t>
            </a:r>
            <a:r>
              <a:rPr lang="de-AT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visiting</a:t>
            </a:r>
            <a:endParaRPr lang="de-A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A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Walter &amp; </a:t>
            </a:r>
            <a:r>
              <a:rPr lang="de-AT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Gundl</a:t>
            </a:r>
            <a:r>
              <a:rPr lang="de-A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AT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endParaRPr lang="de-A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A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Austrian Alps, 2006</a:t>
            </a:r>
          </a:p>
        </p:txBody>
      </p:sp>
    </p:spTree>
    <p:extLst>
      <p:ext uri="{BB962C8B-B14F-4D97-AF65-F5344CB8AC3E}">
        <p14:creationId xmlns:p14="http://schemas.microsoft.com/office/powerpoint/2010/main" val="21300904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43754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448692" y="2931736"/>
            <a:ext cx="1894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Extras</a:t>
            </a:r>
          </a:p>
        </p:txBody>
      </p:sp>
    </p:spTree>
    <p:extLst>
      <p:ext uri="{BB962C8B-B14F-4D97-AF65-F5344CB8AC3E}">
        <p14:creationId xmlns:p14="http://schemas.microsoft.com/office/powerpoint/2010/main" val="17906453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249" y="-34337"/>
            <a:ext cx="7032397" cy="5586693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471" y="5554063"/>
            <a:ext cx="9990542" cy="1020931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197210" y="6476211"/>
            <a:ext cx="30668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de-A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Korschinek</a:t>
            </a:r>
            <a:r>
              <a:rPr lang="de-A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Kutschera, 2015]</a:t>
            </a:r>
          </a:p>
        </p:txBody>
      </p:sp>
      <p:sp>
        <p:nvSpPr>
          <p:cNvPr id="5" name="Rechteck 4"/>
          <p:cNvSpPr/>
          <p:nvPr/>
        </p:nvSpPr>
        <p:spPr>
          <a:xfrm>
            <a:off x="10869103" y="6268795"/>
            <a:ext cx="452486" cy="329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87399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-3400"/>
            <a:ext cx="11413699" cy="5283827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600" y="5213023"/>
            <a:ext cx="11554683" cy="1609523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7437748" y="6136849"/>
            <a:ext cx="4311535" cy="358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Rechteck 7"/>
          <p:cNvSpPr/>
          <p:nvPr/>
        </p:nvSpPr>
        <p:spPr>
          <a:xfrm>
            <a:off x="209550" y="6419654"/>
            <a:ext cx="7346375" cy="369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Textfeld 8"/>
          <p:cNvSpPr txBox="1"/>
          <p:nvPr/>
        </p:nvSpPr>
        <p:spPr>
          <a:xfrm>
            <a:off x="7390614" y="6070859"/>
            <a:ext cx="3242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de-A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Korschinek</a:t>
            </a:r>
            <a:r>
              <a:rPr lang="de-A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Kutschera, 2015]</a:t>
            </a:r>
          </a:p>
        </p:txBody>
      </p:sp>
    </p:spTree>
    <p:extLst>
      <p:ext uri="{BB962C8B-B14F-4D97-AF65-F5344CB8AC3E}">
        <p14:creationId xmlns:p14="http://schemas.microsoft.com/office/powerpoint/2010/main" val="14452945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235" y="18849"/>
            <a:ext cx="9417085" cy="6089715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253008" y="6136850"/>
            <a:ext cx="8380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John Schiffer at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desk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Division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Argonne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National Laboratory</a:t>
            </a:r>
          </a:p>
        </p:txBody>
      </p:sp>
    </p:spTree>
    <p:extLst>
      <p:ext uri="{BB962C8B-B14F-4D97-AF65-F5344CB8AC3E}">
        <p14:creationId xmlns:p14="http://schemas.microsoft.com/office/powerpoint/2010/main" val="3950240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3" y="1670249"/>
            <a:ext cx="12078878" cy="430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181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2" y="1819373"/>
            <a:ext cx="12127761" cy="318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266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55" y="1706252"/>
            <a:ext cx="11926696" cy="38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914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878" y="480767"/>
            <a:ext cx="11085921" cy="276205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5231876" y="1282047"/>
            <a:ext cx="180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John P. Schiffer</a:t>
            </a:r>
          </a:p>
        </p:txBody>
      </p:sp>
      <p:pic>
        <p:nvPicPr>
          <p:cNvPr id="5" name="Grafik 4" descr="Black and white photo of Schiffer smiling at a desk with chalkboard visible in backgroun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300" y="2196444"/>
            <a:ext cx="6061435" cy="31391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/>
          <p:cNvSpPr txBox="1"/>
          <p:nvPr/>
        </p:nvSpPr>
        <p:spPr>
          <a:xfrm flipH="1">
            <a:off x="6240547" y="5316718"/>
            <a:ext cx="5769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John Schiffer at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University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Chicago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office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, 1987</a:t>
            </a:r>
          </a:p>
        </p:txBody>
      </p:sp>
    </p:spTree>
    <p:extLst>
      <p:ext uri="{BB962C8B-B14F-4D97-AF65-F5344CB8AC3E}">
        <p14:creationId xmlns:p14="http://schemas.microsoft.com/office/powerpoint/2010/main" val="3287033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/>
          <p:nvPr/>
        </p:nvPicPr>
        <p:blipFill>
          <a:blip r:embed="rId2"/>
          <a:stretch>
            <a:fillRect/>
          </a:stretch>
        </p:blipFill>
        <p:spPr>
          <a:xfrm>
            <a:off x="-176272" y="0"/>
            <a:ext cx="8879595" cy="685800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8251628" y="0"/>
            <a:ext cx="92541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7" name="Textfeld 6"/>
          <p:cNvSpPr txBox="1"/>
          <p:nvPr/>
        </p:nvSpPr>
        <p:spPr>
          <a:xfrm>
            <a:off x="3084718" y="6378765"/>
            <a:ext cx="398810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dirty="0"/>
              <a:t>The 60-inch </a:t>
            </a:r>
            <a:r>
              <a:rPr lang="de-AT" dirty="0" err="1"/>
              <a:t>cyclotron</a:t>
            </a:r>
            <a:r>
              <a:rPr lang="de-AT" dirty="0"/>
              <a:t> in Berkeley, ~1939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608440" y="3355484"/>
            <a:ext cx="2058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E. O. Lawrence</a:t>
            </a:r>
          </a:p>
        </p:txBody>
      </p:sp>
      <p:cxnSp>
        <p:nvCxnSpPr>
          <p:cNvPr id="10" name="Gerade Verbindung mit Pfeil 9"/>
          <p:cNvCxnSpPr/>
          <p:nvPr/>
        </p:nvCxnSpPr>
        <p:spPr>
          <a:xfrm flipH="1">
            <a:off x="2357590" y="3723588"/>
            <a:ext cx="131086" cy="1984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8455843" y="4590852"/>
            <a:ext cx="3668215" cy="2039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L. W. Alvarez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R.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Cornog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de-AT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de-AT" b="1" i="1" dirty="0">
                <a:latin typeface="Arial" panose="020B0604020202020204" pitchFamily="34" charset="0"/>
                <a:cs typeface="Arial" panose="020B0604020202020204" pitchFamily="34" charset="0"/>
              </a:rPr>
              <a:t>He in </a:t>
            </a:r>
            <a:r>
              <a:rPr lang="de-AT" b="1" i="1" dirty="0" err="1">
                <a:latin typeface="Arial" panose="020B0604020202020204" pitchFamily="34" charset="0"/>
                <a:cs typeface="Arial" panose="020B0604020202020204" pitchFamily="34" charset="0"/>
              </a:rPr>
              <a:t>helium</a:t>
            </a:r>
            <a:endParaRPr lang="de-AT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Phys.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Rev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. 56 (1939) 379</a:t>
            </a:r>
          </a:p>
          <a:p>
            <a:pPr algn="ctr"/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L. W. Alvarez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R.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Cornog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AT" b="1" i="1" dirty="0">
                <a:latin typeface="Arial" panose="020B0604020202020204" pitchFamily="34" charset="0"/>
                <a:cs typeface="Arial" panose="020B0604020202020204" pitchFamily="34" charset="0"/>
              </a:rPr>
              <a:t>Helium </a:t>
            </a:r>
            <a:r>
              <a:rPr lang="de-AT" b="1" i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AT" b="1" i="1" dirty="0">
                <a:latin typeface="Arial" panose="020B0604020202020204" pitchFamily="34" charset="0"/>
                <a:cs typeface="Arial" panose="020B0604020202020204" pitchFamily="34" charset="0"/>
              </a:rPr>
              <a:t> hydrogen </a:t>
            </a:r>
            <a:r>
              <a:rPr lang="de-AT" b="1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i="1" dirty="0" err="1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de-AT" b="1" i="1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  <a:p>
            <a:pPr algn="ctr"/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Phys.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Rev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. 56 (1939) 613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355487" y="2197556"/>
            <a:ext cx="2066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Louis Alvarez</a:t>
            </a:r>
          </a:p>
        </p:txBody>
      </p:sp>
      <p:cxnSp>
        <p:nvCxnSpPr>
          <p:cNvPr id="15" name="Gerade Verbindung mit Pfeil 14"/>
          <p:cNvCxnSpPr/>
          <p:nvPr/>
        </p:nvCxnSpPr>
        <p:spPr>
          <a:xfrm>
            <a:off x="2988297" y="2434729"/>
            <a:ext cx="407505" cy="14821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8314440" y="3233396"/>
            <a:ext cx="381157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accelerator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spectrometer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: The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goal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was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produce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He in d +d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reactions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measure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ist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radiactive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decay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271" y="42329"/>
            <a:ext cx="1649690" cy="2398061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9313687" y="2434729"/>
            <a:ext cx="16355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Luis  Alvarez</a:t>
            </a:r>
          </a:p>
          <a:p>
            <a:pPr algn="ctr"/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(1911 -1988)</a:t>
            </a:r>
          </a:p>
        </p:txBody>
      </p:sp>
    </p:spTree>
    <p:extLst>
      <p:ext uri="{BB962C8B-B14F-4D97-AF65-F5344CB8AC3E}">
        <p14:creationId xmlns:p14="http://schemas.microsoft.com/office/powerpoint/2010/main" val="272075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3044</Words>
  <Application>Microsoft Macintosh PowerPoint</Application>
  <PresentationFormat>Widescreen</PresentationFormat>
  <Paragraphs>329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Arial Black</vt:lpstr>
      <vt:lpstr>Calibri</vt:lpstr>
      <vt:lpstr>Calibri Light</vt:lpstr>
      <vt:lpstr>Times New Roman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walterku</dc:creator>
  <cp:lastModifiedBy>Benjamin Kay</cp:lastModifiedBy>
  <cp:revision>91</cp:revision>
  <dcterms:created xsi:type="dcterms:W3CDTF">2023-07-01T16:17:45Z</dcterms:created>
  <dcterms:modified xsi:type="dcterms:W3CDTF">2023-07-16T16:35:30Z</dcterms:modified>
</cp:coreProperties>
</file>