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9" r:id="rId2"/>
    <p:sldId id="312" r:id="rId3"/>
    <p:sldId id="1676" r:id="rId4"/>
    <p:sldId id="1677" r:id="rId5"/>
    <p:sldId id="1679" r:id="rId6"/>
    <p:sldId id="1680" r:id="rId7"/>
    <p:sldId id="1681" r:id="rId8"/>
    <p:sldId id="1682" r:id="rId9"/>
    <p:sldId id="1684" r:id="rId10"/>
    <p:sldId id="1695" r:id="rId11"/>
    <p:sldId id="1683" r:id="rId12"/>
    <p:sldId id="1685" r:id="rId13"/>
    <p:sldId id="1686" r:id="rId14"/>
    <p:sldId id="1687" r:id="rId15"/>
    <p:sldId id="1688" r:id="rId16"/>
    <p:sldId id="1689" r:id="rId17"/>
    <p:sldId id="1690" r:id="rId18"/>
    <p:sldId id="1691" r:id="rId19"/>
    <p:sldId id="1696" r:id="rId20"/>
    <p:sldId id="1692" r:id="rId21"/>
    <p:sldId id="1693" r:id="rId22"/>
    <p:sldId id="1694" r:id="rId23"/>
    <p:sldId id="309"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4020E3"/>
    <a:srgbClr val="BD99FD"/>
    <a:srgbClr val="2F2F2F"/>
    <a:srgbClr val="303030"/>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3"/>
    <p:restoredTop sz="96327"/>
  </p:normalViewPr>
  <p:slideViewPr>
    <p:cSldViewPr snapToObjects="1">
      <p:cViewPr varScale="1">
        <p:scale>
          <a:sx n="133" d="100"/>
          <a:sy n="133" d="100"/>
        </p:scale>
        <p:origin x="22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7/9/23</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7/9/23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9C2A1718-5652-6746-87EA-2129C5FBB0DE}" type="datetime1">
              <a:rPr lang="de-CH" smtClean="0"/>
              <a:t>09.07.23</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8D329237-9A28-7F47-B6F4-ED5E1F4D6B14}" type="datetime1">
              <a:rPr lang="de-CH" smtClean="0"/>
              <a:t>09.07.23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dirty="0"/>
              <a:t>Sean J Freeman | Transfer Reactions with Solenoidal Spectrometers</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DE4D9939-E67D-404A-BFAF-D6865F994267}" type="datetime1">
              <a:rPr lang="de-CH" smtClean="0"/>
              <a:t>09.07.23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C922FD57-7E01-2947-A36A-572802D78600}" type="datetime1">
              <a:rPr lang="de-CH" smtClean="0"/>
              <a:t>09.07.23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060ADF95-1D50-A346-9F36-9D11B5959A20}" type="datetime1">
              <a:rPr lang="de-CH" smtClean="0"/>
              <a:t>09.07.23</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30B6D7F9-B89E-4E44-88DB-D2B03C1575BD}" type="datetime1">
              <a:rPr lang="de-CH" smtClean="0"/>
              <a:t>09.07.23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82CA310A-8036-D740-9C67-C96559B7989C}" type="datetime1">
              <a:rPr lang="de-CH" smtClean="0"/>
              <a:t>09.07.23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CF864767-D034-6F4D-A79A-403E389348E4}" type="datetime1">
              <a:rPr lang="de-CH" smtClean="0"/>
              <a:t>09.07.23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A5B03441-D3E1-7842-803A-ECC2015F2216}" type="datetime1">
              <a:rPr lang="de-CH" smtClean="0"/>
              <a:t>09.07.23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95FBFAC2-1082-0349-931A-E17E3D1FD5EA}" type="datetime1">
              <a:rPr lang="de-CH" smtClean="0"/>
              <a:t>09.07.23</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4037E494-8AEE-344E-B8BB-A4B2E261658F}" type="datetime1">
              <a:rPr lang="de-CH" smtClean="0"/>
              <a:t>09.07.23</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Presenter | Presentation Title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429B46AD-AE35-A04A-BBC1-316D1F62DB10}" type="datetime1">
              <a:rPr lang="de-CH" smtClean="0"/>
              <a:t>09.07.23</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dirty="0"/>
              <a:t>Sean J Freeman | Transfer reactions with Solenoidal Spectrometers</a:t>
            </a:r>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3719736" y="6383848"/>
            <a:ext cx="7111747" cy="365125"/>
          </a:xfrm>
        </p:spPr>
        <p:txBody>
          <a:bodyPr/>
          <a:lstStyle/>
          <a:p>
            <a:r>
              <a:rPr lang="en-US" dirty="0"/>
              <a:t>Sean J Freeman | Nuclear Physics in the 2020s and Beyond – a Symposium in Honor of John Schiffer</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2C63C51-3C01-364C-8C1F-513415625717}" type="datetime1">
              <a:rPr lang="de-CH" smtClean="0"/>
              <a:t>09.07.23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fld id="{6795D28C-D9FB-D84E-8771-15AE52B73C25}" type="datetime1">
              <a:rPr lang="de-CH" smtClean="0"/>
              <a:t>09.07.23</a:t>
            </a:fld>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dirty="0"/>
              <a:t>Presenter | Presentation Title</a:t>
            </a:r>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7823244-45B8-6B4F-9B08-B3ECCA62DD59}" type="datetime1">
              <a:rPr lang="de-CH" smtClean="0"/>
              <a:t>09.07.23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E5029319-06AA-7F42-ADF7-19DBBD11312C}" type="datetime1">
              <a:rPr lang="de-CH" smtClean="0"/>
              <a:t>09.07.23</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fld id="{7EFCF37F-0624-3A4F-A6BC-24980A3E6108}" type="datetime1">
              <a:rPr lang="en-GB" noProof="0" smtClean="0"/>
              <a:t>09/07/2023</a:t>
            </a:fld>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Presenter | Presentation Title</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pic>
        <p:nvPicPr>
          <p:cNvPr id="8" name="Picture 7">
            <a:extLst>
              <a:ext uri="{FF2B5EF4-FFF2-40B4-BE49-F238E27FC236}">
                <a16:creationId xmlns:a16="http://schemas.microsoft.com/office/drawing/2014/main" id="{ED9ECAD2-93BC-CFCB-F449-60B89870DDAE}"/>
              </a:ext>
            </a:extLst>
          </p:cNvPr>
          <p:cNvPicPr>
            <a:picLocks noChangeAspect="1"/>
          </p:cNvPicPr>
          <p:nvPr userDrawn="1"/>
        </p:nvPicPr>
        <p:blipFill>
          <a:blip r:embed="rId25"/>
          <a:stretch>
            <a:fillRect/>
          </a:stretch>
        </p:blipFill>
        <p:spPr>
          <a:xfrm>
            <a:off x="1046161" y="6369466"/>
            <a:ext cx="909521" cy="388803"/>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1.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5.jpg"/><Relationship Id="rId3" Type="http://schemas.openxmlformats.org/officeDocument/2006/relationships/image" Target="../media/image56.jpg"/><Relationship Id="rId7" Type="http://schemas.openxmlformats.org/officeDocument/2006/relationships/image" Target="../media/image60.jpeg"/><Relationship Id="rId12" Type="http://schemas.openxmlformats.org/officeDocument/2006/relationships/image" Target="../media/image64.emf"/><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59.emf"/><Relationship Id="rId11" Type="http://schemas.openxmlformats.org/officeDocument/2006/relationships/image" Target="../media/image63.jpg"/><Relationship Id="rId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emf"/><Relationship Id="rId2" Type="http://schemas.openxmlformats.org/officeDocument/2006/relationships/image" Target="../media/image68.jpg"/><Relationship Id="rId1" Type="http://schemas.openxmlformats.org/officeDocument/2006/relationships/slideLayout" Target="../slideLayouts/slideLayout2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1.xml"/><Relationship Id="rId5" Type="http://schemas.openxmlformats.org/officeDocument/2006/relationships/image" Target="../media/image77.jpg"/><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21.xml"/><Relationship Id="rId6" Type="http://schemas.openxmlformats.org/officeDocument/2006/relationships/image" Target="../media/image82.jpg"/><Relationship Id="rId11" Type="http://schemas.openxmlformats.org/officeDocument/2006/relationships/image" Target="../media/image87.jpg"/><Relationship Id="rId5" Type="http://schemas.openxmlformats.org/officeDocument/2006/relationships/image" Target="../media/image8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g"/></Relationships>
</file>

<file path=ppt/slides/_rels/slide1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8.jpg"/><Relationship Id="rId1" Type="http://schemas.openxmlformats.org/officeDocument/2006/relationships/slideLayout" Target="../slideLayouts/slideLayout2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19.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gif"/><Relationship Id="rId7" Type="http://schemas.openxmlformats.org/officeDocument/2006/relationships/image" Target="../media/image100.emf"/><Relationship Id="rId2" Type="http://schemas.openxmlformats.org/officeDocument/2006/relationships/image" Target="../media/image95.JPG"/><Relationship Id="rId1" Type="http://schemas.openxmlformats.org/officeDocument/2006/relationships/slideLayout" Target="../slideLayouts/slideLayout21.xml"/><Relationship Id="rId6" Type="http://schemas.openxmlformats.org/officeDocument/2006/relationships/image" Target="../media/image99.emf"/><Relationship Id="rId5" Type="http://schemas.openxmlformats.org/officeDocument/2006/relationships/image" Target="../media/image98.jpeg"/><Relationship Id="rId4" Type="http://schemas.openxmlformats.org/officeDocument/2006/relationships/image" Target="../media/image97.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g"/><Relationship Id="rId7" Type="http://schemas.openxmlformats.org/officeDocument/2006/relationships/image" Target="../media/image107.jpg"/><Relationship Id="rId2" Type="http://schemas.openxmlformats.org/officeDocument/2006/relationships/image" Target="../media/image102.jpg"/><Relationship Id="rId1" Type="http://schemas.openxmlformats.org/officeDocument/2006/relationships/slideLayout" Target="../slideLayouts/slideLayout21.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2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12.xml"/><Relationship Id="rId4" Type="http://schemas.openxmlformats.org/officeDocument/2006/relationships/image" Target="../media/image111.jpg"/></Relationships>
</file>

<file path=ppt/slides/_rels/slide2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emf"/><Relationship Id="rId2" Type="http://schemas.openxmlformats.org/officeDocument/2006/relationships/image" Target="../media/image11.jpg"/><Relationship Id="rId1" Type="http://schemas.openxmlformats.org/officeDocument/2006/relationships/slideLayout" Target="../slideLayouts/slideLayout21.xml"/><Relationship Id="rId6" Type="http://schemas.openxmlformats.org/officeDocument/2006/relationships/image" Target="../media/image15.emf"/><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1.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1.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8" y="2969590"/>
            <a:ext cx="11376025" cy="2153265"/>
          </a:xfrm>
        </p:spPr>
        <p:txBody>
          <a:bodyPr/>
          <a:lstStyle/>
          <a:p>
            <a:r>
              <a:rPr lang="en-US" dirty="0"/>
              <a:t>Twenty Years of Science with John: </a:t>
            </a:r>
            <a:br>
              <a:rPr lang="en-US" dirty="0"/>
            </a:br>
            <a:r>
              <a:rPr lang="en-US" i="1" dirty="0"/>
              <a:t>a bit of a a renaissance with transfer reactions.</a:t>
            </a:r>
            <a:endParaRPr lang="en-US"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335670" y="5994689"/>
            <a:ext cx="11520660" cy="609068"/>
          </a:xfrm>
        </p:spPr>
        <p:txBody>
          <a:bodyPr/>
          <a:lstStyle/>
          <a:p>
            <a:pPr algn="l"/>
            <a:r>
              <a:rPr lang="en-US" sz="1800" dirty="0"/>
              <a:t>Sean J Freeman CERN and the University of Manchester</a:t>
            </a:r>
            <a:br>
              <a:rPr lang="en-US" sz="1800" dirty="0"/>
            </a:br>
            <a:r>
              <a:rPr lang="en-US" sz="1800" i="1" dirty="0"/>
              <a:t>Nuclear Physics in the 2020s and beyond: a symposium in honor of John Schiffer</a:t>
            </a:r>
          </a:p>
        </p:txBody>
      </p:sp>
      <p:pic>
        <p:nvPicPr>
          <p:cNvPr id="6" name="Picture 5" descr="A picture containing text, font, screenshot, graphics&#10;&#10;Description automatically generated">
            <a:extLst>
              <a:ext uri="{FF2B5EF4-FFF2-40B4-BE49-F238E27FC236}">
                <a16:creationId xmlns:a16="http://schemas.microsoft.com/office/drawing/2014/main" id="{ADFBF564-F545-9FC9-4582-6FCE7DA19156}"/>
              </a:ext>
            </a:extLst>
          </p:cNvPr>
          <p:cNvPicPr>
            <a:picLocks noChangeAspect="1"/>
          </p:cNvPicPr>
          <p:nvPr/>
        </p:nvPicPr>
        <p:blipFill>
          <a:blip r:embed="rId2"/>
          <a:stretch>
            <a:fillRect/>
          </a:stretch>
        </p:blipFill>
        <p:spPr>
          <a:xfrm>
            <a:off x="839416" y="764704"/>
            <a:ext cx="2893412" cy="1224136"/>
          </a:xfrm>
          <a:prstGeom prst="rect">
            <a:avLst/>
          </a:prstGeom>
        </p:spPr>
      </p:pic>
      <p:pic>
        <p:nvPicPr>
          <p:cNvPr id="8" name="Picture 7">
            <a:extLst>
              <a:ext uri="{FF2B5EF4-FFF2-40B4-BE49-F238E27FC236}">
                <a16:creationId xmlns:a16="http://schemas.microsoft.com/office/drawing/2014/main" id="{1C893DFB-83EA-D390-F5EA-824DF0F356C4}"/>
              </a:ext>
            </a:extLst>
          </p:cNvPr>
          <p:cNvPicPr>
            <a:picLocks noChangeAspect="1"/>
          </p:cNvPicPr>
          <p:nvPr/>
        </p:nvPicPr>
        <p:blipFill>
          <a:blip r:embed="rId3"/>
          <a:stretch>
            <a:fillRect/>
          </a:stretch>
        </p:blipFill>
        <p:spPr>
          <a:xfrm>
            <a:off x="7720434" y="548680"/>
            <a:ext cx="4048450" cy="1584176"/>
          </a:xfrm>
          <a:prstGeom prst="rect">
            <a:avLst/>
          </a:prstGeom>
        </p:spPr>
      </p:pic>
      <p:sp>
        <p:nvSpPr>
          <p:cNvPr id="4" name="TextBox 3">
            <a:extLst>
              <a:ext uri="{FF2B5EF4-FFF2-40B4-BE49-F238E27FC236}">
                <a16:creationId xmlns:a16="http://schemas.microsoft.com/office/drawing/2014/main" id="{95CC9939-A1D7-E365-D9BA-2866091331EE}"/>
              </a:ext>
            </a:extLst>
          </p:cNvPr>
          <p:cNvSpPr txBox="1"/>
          <p:nvPr/>
        </p:nvSpPr>
        <p:spPr>
          <a:xfrm>
            <a:off x="5356872" y="5281772"/>
            <a:ext cx="5328382" cy="276999"/>
          </a:xfrm>
          <a:prstGeom prst="rect">
            <a:avLst/>
          </a:prstGeom>
          <a:noFill/>
        </p:spPr>
        <p:txBody>
          <a:bodyPr wrap="none" lIns="0" tIns="0" rIns="0" bIns="0" rtlCol="0">
            <a:spAutoFit/>
          </a:bodyPr>
          <a:lstStyle/>
          <a:p>
            <a:pPr algn="l"/>
            <a:r>
              <a:rPr lang="en-GB" i="1" dirty="0">
                <a:solidFill>
                  <a:schemeClr val="bg1"/>
                </a:solidFill>
              </a:rPr>
              <a:t>“Thank you” </a:t>
            </a:r>
            <a:r>
              <a:rPr lang="en-GB" dirty="0">
                <a:solidFill>
                  <a:schemeClr val="bg1"/>
                </a:solidFill>
              </a:rPr>
              <a:t>to our collaborators – numbering &gt; 100!</a:t>
            </a:r>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ont, letter, paper&#10;&#10;Description automatically generated">
            <a:extLst>
              <a:ext uri="{FF2B5EF4-FFF2-40B4-BE49-F238E27FC236}">
                <a16:creationId xmlns:a16="http://schemas.microsoft.com/office/drawing/2014/main" id="{9BBA0E6F-A6F0-66C4-5830-E8C07ACD0F29}"/>
              </a:ext>
            </a:extLst>
          </p:cNvPr>
          <p:cNvPicPr>
            <a:picLocks noChangeAspect="1"/>
          </p:cNvPicPr>
          <p:nvPr/>
        </p:nvPicPr>
        <p:blipFill>
          <a:blip r:embed="rId2"/>
          <a:stretch>
            <a:fillRect/>
          </a:stretch>
        </p:blipFill>
        <p:spPr>
          <a:xfrm>
            <a:off x="119336" y="404664"/>
            <a:ext cx="3841053" cy="5253338"/>
          </a:xfrm>
          <a:prstGeom prst="rect">
            <a:avLst/>
          </a:prstGeom>
          <a:ln>
            <a:solidFill>
              <a:schemeClr val="tx2"/>
            </a:solidFill>
          </a:ln>
        </p:spPr>
      </p:pic>
      <p:pic>
        <p:nvPicPr>
          <p:cNvPr id="10" name="Picture 9" descr="A picture containing text, font, letter, paper&#10;&#10;Description automatically generated">
            <a:extLst>
              <a:ext uri="{FF2B5EF4-FFF2-40B4-BE49-F238E27FC236}">
                <a16:creationId xmlns:a16="http://schemas.microsoft.com/office/drawing/2014/main" id="{4E7FBA9F-0BB2-A20F-3755-8F3790A757AC}"/>
              </a:ext>
            </a:extLst>
          </p:cNvPr>
          <p:cNvPicPr>
            <a:picLocks noChangeAspect="1"/>
          </p:cNvPicPr>
          <p:nvPr/>
        </p:nvPicPr>
        <p:blipFill>
          <a:blip r:embed="rId3"/>
          <a:stretch>
            <a:fillRect/>
          </a:stretch>
        </p:blipFill>
        <p:spPr>
          <a:xfrm>
            <a:off x="4052247" y="420305"/>
            <a:ext cx="3856248" cy="5247025"/>
          </a:xfrm>
          <a:prstGeom prst="rect">
            <a:avLst/>
          </a:prstGeom>
          <a:ln>
            <a:solidFill>
              <a:schemeClr val="tx2"/>
            </a:solidFill>
          </a:ln>
        </p:spPr>
      </p:pic>
      <p:pic>
        <p:nvPicPr>
          <p:cNvPr id="13" name="Picture 12" descr="A picture containing text, font, letter, paper&#10;&#10;Description automatically generated">
            <a:extLst>
              <a:ext uri="{FF2B5EF4-FFF2-40B4-BE49-F238E27FC236}">
                <a16:creationId xmlns:a16="http://schemas.microsoft.com/office/drawing/2014/main" id="{D9369AA0-F17E-4851-3FC6-F6EC544BA016}"/>
              </a:ext>
            </a:extLst>
          </p:cNvPr>
          <p:cNvPicPr>
            <a:picLocks noChangeAspect="1"/>
          </p:cNvPicPr>
          <p:nvPr/>
        </p:nvPicPr>
        <p:blipFill>
          <a:blip r:embed="rId4"/>
          <a:stretch>
            <a:fillRect/>
          </a:stretch>
        </p:blipFill>
        <p:spPr>
          <a:xfrm>
            <a:off x="8000353" y="420305"/>
            <a:ext cx="3858742" cy="4843760"/>
          </a:xfrm>
          <a:prstGeom prst="rect">
            <a:avLst/>
          </a:prstGeom>
          <a:ln>
            <a:solidFill>
              <a:schemeClr val="tx2"/>
            </a:solidFill>
          </a:ln>
        </p:spPr>
      </p:pic>
      <p:sp>
        <p:nvSpPr>
          <p:cNvPr id="14" name="TextBox 13">
            <a:extLst>
              <a:ext uri="{FF2B5EF4-FFF2-40B4-BE49-F238E27FC236}">
                <a16:creationId xmlns:a16="http://schemas.microsoft.com/office/drawing/2014/main" id="{3C9ADFEC-8FE1-2297-0E69-38D30F2CF017}"/>
              </a:ext>
            </a:extLst>
          </p:cNvPr>
          <p:cNvSpPr txBox="1"/>
          <p:nvPr/>
        </p:nvSpPr>
        <p:spPr>
          <a:xfrm>
            <a:off x="8184232" y="5667330"/>
            <a:ext cx="3385542" cy="276999"/>
          </a:xfrm>
          <a:prstGeom prst="rect">
            <a:avLst/>
          </a:prstGeom>
          <a:noFill/>
        </p:spPr>
        <p:txBody>
          <a:bodyPr wrap="none" lIns="0" tIns="0" rIns="0" bIns="0" rtlCol="0">
            <a:spAutoFit/>
          </a:bodyPr>
          <a:lstStyle/>
          <a:p>
            <a:pPr algn="l"/>
            <a:r>
              <a:rPr lang="en-GB" dirty="0"/>
              <a:t>There are several more pages…!</a:t>
            </a:r>
          </a:p>
        </p:txBody>
      </p:sp>
    </p:spTree>
    <p:extLst>
      <p:ext uri="{BB962C8B-B14F-4D97-AF65-F5344CB8AC3E}">
        <p14:creationId xmlns:p14="http://schemas.microsoft.com/office/powerpoint/2010/main" val="2109738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EB6804A-4AF0-3035-98CE-B969D18F7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3352" y="2070827"/>
            <a:ext cx="2592288" cy="40395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clipart&#10;&#10;Description automatically generated">
            <a:extLst>
              <a:ext uri="{FF2B5EF4-FFF2-40B4-BE49-F238E27FC236}">
                <a16:creationId xmlns:a16="http://schemas.microsoft.com/office/drawing/2014/main" id="{4A16EF1A-7127-8C93-A534-82F41E926130}"/>
              </a:ext>
            </a:extLst>
          </p:cNvPr>
          <p:cNvPicPr>
            <a:picLocks noChangeAspect="1"/>
          </p:cNvPicPr>
          <p:nvPr/>
        </p:nvPicPr>
        <p:blipFill>
          <a:blip r:embed="rId3"/>
          <a:stretch>
            <a:fillRect/>
          </a:stretch>
        </p:blipFill>
        <p:spPr>
          <a:xfrm>
            <a:off x="8218731" y="2119690"/>
            <a:ext cx="2232248" cy="1232137"/>
          </a:xfrm>
          <a:prstGeom prst="rect">
            <a:avLst/>
          </a:prstGeom>
        </p:spPr>
      </p:pic>
      <p:pic>
        <p:nvPicPr>
          <p:cNvPr id="12" name="Picture 11" descr="A close-up of a paper&#10;&#10;Description automatically generated with low confidence">
            <a:extLst>
              <a:ext uri="{FF2B5EF4-FFF2-40B4-BE49-F238E27FC236}">
                <a16:creationId xmlns:a16="http://schemas.microsoft.com/office/drawing/2014/main" id="{C1D0ECBC-47E6-379F-6896-8598B410F849}"/>
              </a:ext>
            </a:extLst>
          </p:cNvPr>
          <p:cNvPicPr>
            <a:picLocks noChangeAspect="1"/>
          </p:cNvPicPr>
          <p:nvPr/>
        </p:nvPicPr>
        <p:blipFill>
          <a:blip r:embed="rId4"/>
          <a:stretch>
            <a:fillRect/>
          </a:stretch>
        </p:blipFill>
        <p:spPr>
          <a:xfrm>
            <a:off x="6742567" y="260648"/>
            <a:ext cx="4956928" cy="1512168"/>
          </a:xfrm>
          <a:prstGeom prst="rect">
            <a:avLst/>
          </a:prstGeom>
          <a:ln>
            <a:noFill/>
          </a:ln>
          <a:effectLst>
            <a:outerShdw blurRad="292100" dist="139700" dir="2700000" algn="tl" rotWithShape="0">
              <a:srgbClr val="333333">
                <a:alpha val="65000"/>
              </a:srgbClr>
            </a:outerShdw>
          </a:effectLst>
        </p:spPr>
      </p:pic>
      <p:pic>
        <p:nvPicPr>
          <p:cNvPr id="16" name="Picture 15" descr="A close-up of a document&#10;&#10;Description automatically generated with low confidence">
            <a:extLst>
              <a:ext uri="{FF2B5EF4-FFF2-40B4-BE49-F238E27FC236}">
                <a16:creationId xmlns:a16="http://schemas.microsoft.com/office/drawing/2014/main" id="{0BD7CC95-F2FE-9EBE-C2CD-CD02B4989EB4}"/>
              </a:ext>
            </a:extLst>
          </p:cNvPr>
          <p:cNvPicPr>
            <a:picLocks noChangeAspect="1"/>
          </p:cNvPicPr>
          <p:nvPr/>
        </p:nvPicPr>
        <p:blipFill>
          <a:blip r:embed="rId5"/>
          <a:stretch>
            <a:fillRect/>
          </a:stretch>
        </p:blipFill>
        <p:spPr>
          <a:xfrm>
            <a:off x="390197" y="287386"/>
            <a:ext cx="5293935" cy="1563080"/>
          </a:xfrm>
          <a:prstGeom prst="rect">
            <a:avLst/>
          </a:prstGeom>
          <a:ln>
            <a:noFill/>
          </a:ln>
          <a:effectLst>
            <a:outerShdw blurRad="292100" dist="139700" dir="2700000" algn="tl" rotWithShape="0">
              <a:srgbClr val="333333">
                <a:alpha val="65000"/>
              </a:srgbClr>
            </a:outerShdw>
          </a:effectLst>
        </p:spPr>
      </p:pic>
      <p:pic>
        <p:nvPicPr>
          <p:cNvPr id="19" name="Picture 18" descr="A picture containing text, line, font, plot&#10;&#10;Description automatically generated">
            <a:extLst>
              <a:ext uri="{FF2B5EF4-FFF2-40B4-BE49-F238E27FC236}">
                <a16:creationId xmlns:a16="http://schemas.microsoft.com/office/drawing/2014/main" id="{42B77835-4D38-2C9E-1992-192CECF5E8EE}"/>
              </a:ext>
            </a:extLst>
          </p:cNvPr>
          <p:cNvPicPr>
            <a:picLocks noChangeAspect="1"/>
          </p:cNvPicPr>
          <p:nvPr/>
        </p:nvPicPr>
        <p:blipFill>
          <a:blip r:embed="rId6"/>
          <a:stretch>
            <a:fillRect/>
          </a:stretch>
        </p:blipFill>
        <p:spPr>
          <a:xfrm>
            <a:off x="8038711" y="3487194"/>
            <a:ext cx="2592288" cy="2623149"/>
          </a:xfrm>
          <a:prstGeom prst="rect">
            <a:avLst/>
          </a:prstGeom>
        </p:spPr>
      </p:pic>
      <p:sp>
        <p:nvSpPr>
          <p:cNvPr id="3" name="TextBox 2">
            <a:extLst>
              <a:ext uri="{FF2B5EF4-FFF2-40B4-BE49-F238E27FC236}">
                <a16:creationId xmlns:a16="http://schemas.microsoft.com/office/drawing/2014/main" id="{C7B2330D-6E9B-1628-26D1-2D15FFD2E395}"/>
              </a:ext>
            </a:extLst>
          </p:cNvPr>
          <p:cNvSpPr txBox="1"/>
          <p:nvPr/>
        </p:nvSpPr>
        <p:spPr>
          <a:xfrm>
            <a:off x="3881001" y="5445224"/>
            <a:ext cx="2016224" cy="492443"/>
          </a:xfrm>
          <a:prstGeom prst="rect">
            <a:avLst/>
          </a:prstGeom>
          <a:noFill/>
        </p:spPr>
        <p:txBody>
          <a:bodyPr wrap="square" lIns="0" tIns="0" rIns="0" bIns="0" rtlCol="0">
            <a:spAutoFit/>
          </a:bodyPr>
          <a:lstStyle/>
          <a:p>
            <a:pPr algn="l"/>
            <a:r>
              <a:rPr lang="en-GB" sz="1600" dirty="0">
                <a:latin typeface="Calibri Light" panose="020F0302020204030204" pitchFamily="34" charset="0"/>
                <a:cs typeface="Calibri Light" panose="020F0302020204030204" pitchFamily="34" charset="0"/>
              </a:rPr>
              <a:t>John’s tenth most highly-cited paper!</a:t>
            </a:r>
          </a:p>
        </p:txBody>
      </p:sp>
      <p:pic>
        <p:nvPicPr>
          <p:cNvPr id="4" name="Picture 4">
            <a:extLst>
              <a:ext uri="{FF2B5EF4-FFF2-40B4-BE49-F238E27FC236}">
                <a16:creationId xmlns:a16="http://schemas.microsoft.com/office/drawing/2014/main" id="{D0DA5859-AA20-C426-7307-2D629B3F4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3107944" y="2642672"/>
            <a:ext cx="2484000" cy="20846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202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6F728BF-536B-C9D2-12B5-6CDDD0F642F4}"/>
              </a:ext>
            </a:extLst>
          </p:cNvPr>
          <p:cNvGrpSpPr/>
          <p:nvPr/>
        </p:nvGrpSpPr>
        <p:grpSpPr>
          <a:xfrm>
            <a:off x="476337" y="1412776"/>
            <a:ext cx="11239326" cy="3751803"/>
            <a:chOff x="379976" y="273870"/>
            <a:chExt cx="11239326" cy="3751803"/>
          </a:xfrm>
        </p:grpSpPr>
        <p:pic>
          <p:nvPicPr>
            <p:cNvPr id="5" name="Picture 4">
              <a:extLst>
                <a:ext uri="{FF2B5EF4-FFF2-40B4-BE49-F238E27FC236}">
                  <a16:creationId xmlns:a16="http://schemas.microsoft.com/office/drawing/2014/main" id="{CBB1E8A6-D31D-5CED-4EC6-3A4E9CB8F2F7}"/>
                </a:ext>
              </a:extLst>
            </p:cNvPr>
            <p:cNvPicPr>
              <a:picLocks noChangeAspect="1"/>
            </p:cNvPicPr>
            <p:nvPr/>
          </p:nvPicPr>
          <p:blipFill rotWithShape="1">
            <a:blip r:embed="rId2"/>
            <a:srcRect t="14300" b="3801"/>
            <a:stretch/>
          </p:blipFill>
          <p:spPr>
            <a:xfrm>
              <a:off x="6468117" y="302982"/>
              <a:ext cx="1870936" cy="2168363"/>
            </a:xfrm>
            <a:prstGeom prst="rect">
              <a:avLst/>
            </a:prstGeom>
          </p:spPr>
        </p:pic>
        <p:pic>
          <p:nvPicPr>
            <p:cNvPr id="8" name="Picture 7" descr="A picture containing human face, smile, person, clothing&#10;&#10;Description automatically generated">
              <a:extLst>
                <a:ext uri="{FF2B5EF4-FFF2-40B4-BE49-F238E27FC236}">
                  <a16:creationId xmlns:a16="http://schemas.microsoft.com/office/drawing/2014/main" id="{4AF6FEDF-385C-F6E4-F6A0-65281570C7A5}"/>
                </a:ext>
              </a:extLst>
            </p:cNvPr>
            <p:cNvPicPr>
              <a:picLocks noChangeAspect="1"/>
            </p:cNvPicPr>
            <p:nvPr/>
          </p:nvPicPr>
          <p:blipFill rotWithShape="1">
            <a:blip r:embed="rId3"/>
            <a:srcRect l="5530" t="4641" r="5530" b="6908"/>
            <a:stretch/>
          </p:blipFill>
          <p:spPr>
            <a:xfrm>
              <a:off x="695398" y="273870"/>
              <a:ext cx="1784525" cy="2174889"/>
            </a:xfrm>
            <a:prstGeom prst="rect">
              <a:avLst/>
            </a:prstGeom>
          </p:spPr>
        </p:pic>
        <p:pic>
          <p:nvPicPr>
            <p:cNvPr id="10" name="Picture 9" descr="A person in a suit&#10;&#10;Description automatically generated with low confidence">
              <a:extLst>
                <a:ext uri="{FF2B5EF4-FFF2-40B4-BE49-F238E27FC236}">
                  <a16:creationId xmlns:a16="http://schemas.microsoft.com/office/drawing/2014/main" id="{EA0F9F64-E3B2-2A12-5DD4-C3D31810A3F8}"/>
                </a:ext>
              </a:extLst>
            </p:cNvPr>
            <p:cNvPicPr>
              <a:picLocks noChangeAspect="1"/>
            </p:cNvPicPr>
            <p:nvPr/>
          </p:nvPicPr>
          <p:blipFill rotWithShape="1">
            <a:blip r:embed="rId4"/>
            <a:srcRect l="6562" r="8932"/>
            <a:stretch/>
          </p:blipFill>
          <p:spPr>
            <a:xfrm>
              <a:off x="9282034" y="311106"/>
              <a:ext cx="1825512" cy="2160239"/>
            </a:xfrm>
            <a:prstGeom prst="rect">
              <a:avLst/>
            </a:prstGeom>
          </p:spPr>
        </p:pic>
        <p:pic>
          <p:nvPicPr>
            <p:cNvPr id="13" name="Picture 12" descr="A person wearing glasses and a green shirt&#10;&#10;Description automatically generated with low confidence">
              <a:extLst>
                <a:ext uri="{FF2B5EF4-FFF2-40B4-BE49-F238E27FC236}">
                  <a16:creationId xmlns:a16="http://schemas.microsoft.com/office/drawing/2014/main" id="{4C9167CB-206E-92E5-4E28-CA56469933B0}"/>
                </a:ext>
              </a:extLst>
            </p:cNvPr>
            <p:cNvPicPr>
              <a:picLocks noChangeAspect="1"/>
            </p:cNvPicPr>
            <p:nvPr/>
          </p:nvPicPr>
          <p:blipFill>
            <a:blip r:embed="rId5"/>
            <a:stretch>
              <a:fillRect/>
            </a:stretch>
          </p:blipFill>
          <p:spPr>
            <a:xfrm>
              <a:off x="3547671" y="302982"/>
              <a:ext cx="1680185" cy="2160238"/>
            </a:xfrm>
            <a:prstGeom prst="rect">
              <a:avLst/>
            </a:prstGeom>
          </p:spPr>
        </p:pic>
        <p:sp>
          <p:nvSpPr>
            <p:cNvPr id="14" name="TextBox 13">
              <a:extLst>
                <a:ext uri="{FF2B5EF4-FFF2-40B4-BE49-F238E27FC236}">
                  <a16:creationId xmlns:a16="http://schemas.microsoft.com/office/drawing/2014/main" id="{7D6B3CF8-6FEE-CB9A-3BCC-9A66B93BFD3D}"/>
                </a:ext>
              </a:extLst>
            </p:cNvPr>
            <p:cNvSpPr txBox="1"/>
            <p:nvPr/>
          </p:nvSpPr>
          <p:spPr>
            <a:xfrm>
              <a:off x="954409" y="2506119"/>
              <a:ext cx="1266501" cy="830997"/>
            </a:xfrm>
            <a:prstGeom prst="rect">
              <a:avLst/>
            </a:prstGeom>
            <a:noFill/>
          </p:spPr>
          <p:txBody>
            <a:bodyPr wrap="none" lIns="0" tIns="0" rIns="0" bIns="0" rtlCol="0">
              <a:spAutoFit/>
            </a:bodyPr>
            <a:lstStyle/>
            <a:p>
              <a:pPr algn="ctr"/>
              <a:r>
                <a:rPr lang="en-GB" dirty="0">
                  <a:latin typeface="Calibri" panose="020F0502020204030204" pitchFamily="34" charset="0"/>
                  <a:cs typeface="Calibri" panose="020F0502020204030204" pitchFamily="34" charset="0"/>
                </a:rPr>
                <a:t>Ben Kay</a:t>
              </a:r>
            </a:p>
            <a:p>
              <a:pPr algn="ctr"/>
              <a:r>
                <a:rPr lang="en-GB" dirty="0">
                  <a:latin typeface="Calibri" panose="020F0502020204030204" pitchFamily="34" charset="0"/>
                  <a:cs typeface="Calibri" panose="020F0502020204030204" pitchFamily="34" charset="0"/>
                </a:rPr>
                <a:t>Staff Scientist</a:t>
              </a:r>
            </a:p>
            <a:p>
              <a:pPr algn="ctr"/>
              <a:r>
                <a:rPr lang="en-GB" dirty="0">
                  <a:latin typeface="Calibri" panose="020F0502020204030204" pitchFamily="34" charset="0"/>
                  <a:cs typeface="Calibri" panose="020F0502020204030204" pitchFamily="34" charset="0"/>
                </a:rPr>
                <a:t>Argonne</a:t>
              </a:r>
            </a:p>
          </p:txBody>
        </p:sp>
        <p:sp>
          <p:nvSpPr>
            <p:cNvPr id="15" name="TextBox 14">
              <a:extLst>
                <a:ext uri="{FF2B5EF4-FFF2-40B4-BE49-F238E27FC236}">
                  <a16:creationId xmlns:a16="http://schemas.microsoft.com/office/drawing/2014/main" id="{D2E3BE5A-FF9E-94E1-4BF1-425C855CC8CF}"/>
                </a:ext>
              </a:extLst>
            </p:cNvPr>
            <p:cNvSpPr txBox="1"/>
            <p:nvPr/>
          </p:nvSpPr>
          <p:spPr>
            <a:xfrm>
              <a:off x="6699661" y="2506118"/>
              <a:ext cx="1481880" cy="830997"/>
            </a:xfrm>
            <a:prstGeom prst="rect">
              <a:avLst/>
            </a:prstGeom>
            <a:noFill/>
          </p:spPr>
          <p:txBody>
            <a:bodyPr wrap="none" lIns="0" tIns="0" rIns="0" bIns="0" rtlCol="0">
              <a:spAutoFit/>
            </a:bodyPr>
            <a:lstStyle/>
            <a:p>
              <a:pPr algn="ctr"/>
              <a:r>
                <a:rPr lang="en-GB" dirty="0">
                  <a:latin typeface="Calibri" panose="020F0502020204030204" pitchFamily="34" charset="0"/>
                  <a:cs typeface="Calibri" panose="020F0502020204030204" pitchFamily="34" charset="0"/>
                </a:rPr>
                <a:t>David Sharp</a:t>
              </a:r>
            </a:p>
            <a:p>
              <a:pPr algn="ctr"/>
              <a:r>
                <a:rPr lang="en-GB" dirty="0">
                  <a:latin typeface="Calibri" panose="020F0502020204030204" pitchFamily="34" charset="0"/>
                  <a:cs typeface="Calibri" panose="020F0502020204030204" pitchFamily="34" charset="0"/>
                </a:rPr>
                <a:t>Fellow/Lecturer</a:t>
              </a:r>
            </a:p>
            <a:p>
              <a:pPr algn="ctr"/>
              <a:r>
                <a:rPr lang="en-GB" dirty="0">
                  <a:latin typeface="Calibri" panose="020F0502020204030204" pitchFamily="34" charset="0"/>
                  <a:cs typeface="Calibri" panose="020F0502020204030204" pitchFamily="34" charset="0"/>
                </a:rPr>
                <a:t>Manchester</a:t>
              </a:r>
            </a:p>
          </p:txBody>
        </p:sp>
        <p:sp>
          <p:nvSpPr>
            <p:cNvPr id="17" name="TextBox 16">
              <a:extLst>
                <a:ext uri="{FF2B5EF4-FFF2-40B4-BE49-F238E27FC236}">
                  <a16:creationId xmlns:a16="http://schemas.microsoft.com/office/drawing/2014/main" id="{B03CF8FC-DB38-81D3-43D8-05A3903031FC}"/>
                </a:ext>
              </a:extLst>
            </p:cNvPr>
            <p:cNvSpPr txBox="1"/>
            <p:nvPr/>
          </p:nvSpPr>
          <p:spPr>
            <a:xfrm>
              <a:off x="3707464" y="2506118"/>
              <a:ext cx="1380186" cy="830997"/>
            </a:xfrm>
            <a:prstGeom prst="rect">
              <a:avLst/>
            </a:prstGeom>
            <a:noFill/>
          </p:spPr>
          <p:txBody>
            <a:bodyPr wrap="none" lIns="0" tIns="0" rIns="0" bIns="0" rtlCol="0">
              <a:spAutoFit/>
            </a:bodyPr>
            <a:lstStyle/>
            <a:p>
              <a:pPr algn="ctr"/>
              <a:r>
                <a:rPr lang="en-GB" dirty="0">
                  <a:latin typeface="Calibri" panose="020F0502020204030204" pitchFamily="34" charset="0"/>
                  <a:cs typeface="Calibri" panose="020F0502020204030204" pitchFamily="34" charset="0"/>
                </a:rPr>
                <a:t>Alan Howard</a:t>
              </a:r>
            </a:p>
            <a:p>
              <a:pPr algn="ctr"/>
              <a:r>
                <a:rPr lang="en-GB" dirty="0">
                  <a:latin typeface="Calibri" panose="020F0502020204030204" pitchFamily="34" charset="0"/>
                  <a:cs typeface="Calibri" panose="020F0502020204030204" pitchFamily="34" charset="0"/>
                </a:rPr>
                <a:t>Researcher</a:t>
              </a:r>
            </a:p>
            <a:p>
              <a:pPr algn="ctr"/>
              <a:r>
                <a:rPr lang="en-GB" dirty="0">
                  <a:latin typeface="Calibri" panose="020F0502020204030204" pitchFamily="34" charset="0"/>
                  <a:cs typeface="Calibri" panose="020F0502020204030204" pitchFamily="34" charset="0"/>
                </a:rPr>
                <a:t>FRM-II Munich</a:t>
              </a:r>
            </a:p>
          </p:txBody>
        </p:sp>
        <p:sp>
          <p:nvSpPr>
            <p:cNvPr id="18" name="TextBox 17">
              <a:extLst>
                <a:ext uri="{FF2B5EF4-FFF2-40B4-BE49-F238E27FC236}">
                  <a16:creationId xmlns:a16="http://schemas.microsoft.com/office/drawing/2014/main" id="{E5618DD5-A111-37F6-00D1-7891576F53C5}"/>
                </a:ext>
              </a:extLst>
            </p:cNvPr>
            <p:cNvSpPr txBox="1"/>
            <p:nvPr/>
          </p:nvSpPr>
          <p:spPr>
            <a:xfrm>
              <a:off x="9478151" y="2506118"/>
              <a:ext cx="1433277" cy="830997"/>
            </a:xfrm>
            <a:prstGeom prst="rect">
              <a:avLst/>
            </a:prstGeom>
            <a:noFill/>
          </p:spPr>
          <p:txBody>
            <a:bodyPr wrap="none" lIns="0" tIns="0" rIns="0" bIns="0" rtlCol="0">
              <a:spAutoFit/>
            </a:bodyPr>
            <a:lstStyle/>
            <a:p>
              <a:pPr algn="ctr"/>
              <a:r>
                <a:rPr lang="en-GB" dirty="0">
                  <a:latin typeface="Calibri" panose="020F0502020204030204" pitchFamily="34" charset="0"/>
                  <a:cs typeface="Calibri" panose="020F0502020204030204" pitchFamily="34" charset="0"/>
                </a:rPr>
                <a:t>AJ Mitchell</a:t>
              </a:r>
            </a:p>
            <a:p>
              <a:pPr algn="ctr"/>
              <a:r>
                <a:rPr lang="en-GB" dirty="0">
                  <a:latin typeface="Calibri" panose="020F0502020204030204" pitchFamily="34" charset="0"/>
                  <a:cs typeface="Calibri" panose="020F0502020204030204" pitchFamily="34" charset="0"/>
                </a:rPr>
                <a:t>Senior Lecturer</a:t>
              </a:r>
            </a:p>
            <a:p>
              <a:pPr algn="ctr"/>
              <a:r>
                <a:rPr lang="en-GB" dirty="0">
                  <a:latin typeface="Calibri" panose="020F0502020204030204" pitchFamily="34" charset="0"/>
                  <a:cs typeface="Calibri" panose="020F0502020204030204" pitchFamily="34" charset="0"/>
                </a:rPr>
                <a:t>ANU</a:t>
              </a:r>
            </a:p>
          </p:txBody>
        </p:sp>
        <p:sp>
          <p:nvSpPr>
            <p:cNvPr id="20" name="TextBox 19">
              <a:extLst>
                <a:ext uri="{FF2B5EF4-FFF2-40B4-BE49-F238E27FC236}">
                  <a16:creationId xmlns:a16="http://schemas.microsoft.com/office/drawing/2014/main" id="{4BF62DC8-6F5D-59B0-711D-1AB0EC4DA4D5}"/>
                </a:ext>
              </a:extLst>
            </p:cNvPr>
            <p:cNvSpPr txBox="1"/>
            <p:nvPr/>
          </p:nvSpPr>
          <p:spPr>
            <a:xfrm>
              <a:off x="3112070" y="3377829"/>
              <a:ext cx="2570974" cy="646331"/>
            </a:xfrm>
            <a:prstGeom prst="rect">
              <a:avLst/>
            </a:prstGeom>
            <a:noFill/>
          </p:spPr>
          <p:txBody>
            <a:bodyPr wrap="square" lIns="0" tIns="0" rIns="0" bIns="0" rtlCol="0">
              <a:spAutoFit/>
            </a:bodyPr>
            <a:lstStyle/>
            <a:p>
              <a:pPr algn="ctr"/>
              <a:r>
                <a:rPr lang="en-GB" sz="1400" i="1" dirty="0">
                  <a:solidFill>
                    <a:srgbClr val="303030"/>
                  </a:solidFill>
                  <a:effectLst/>
                  <a:latin typeface="Calibri" panose="020F0502020204030204" pitchFamily="34" charset="0"/>
                  <a:cs typeface="Calibri" panose="020F0502020204030204" pitchFamily="34" charset="0"/>
                </a:rPr>
                <a:t>Trends in neutron single-particle energies below N=82</a:t>
              </a:r>
            </a:p>
            <a:p>
              <a:pPr algn="ctr"/>
              <a:r>
                <a:rPr lang="en-GB" sz="1400" i="1" dirty="0">
                  <a:solidFill>
                    <a:srgbClr val="303030"/>
                  </a:solidFill>
                  <a:effectLst/>
                  <a:latin typeface="Calibri" panose="020F0502020204030204" pitchFamily="34" charset="0"/>
                  <a:cs typeface="Calibri" panose="020F0502020204030204" pitchFamily="34" charset="0"/>
                </a:rPr>
                <a:t>PhD </a:t>
              </a:r>
              <a:r>
                <a:rPr lang="en-GB" sz="1400" i="1" dirty="0">
                  <a:solidFill>
                    <a:srgbClr val="303030"/>
                  </a:solidFill>
                  <a:latin typeface="Calibri" panose="020F0502020204030204" pitchFamily="34" charset="0"/>
                  <a:cs typeface="Calibri" panose="020F0502020204030204" pitchFamily="34" charset="0"/>
                </a:rPr>
                <a:t>(2011)</a:t>
              </a:r>
            </a:p>
          </p:txBody>
        </p:sp>
        <p:sp>
          <p:nvSpPr>
            <p:cNvPr id="21" name="TextBox 20">
              <a:extLst>
                <a:ext uri="{FF2B5EF4-FFF2-40B4-BE49-F238E27FC236}">
                  <a16:creationId xmlns:a16="http://schemas.microsoft.com/office/drawing/2014/main" id="{CE590897-0DC2-742C-767E-98294B349044}"/>
                </a:ext>
              </a:extLst>
            </p:cNvPr>
            <p:cNvSpPr txBox="1"/>
            <p:nvPr/>
          </p:nvSpPr>
          <p:spPr>
            <a:xfrm>
              <a:off x="379976" y="3379342"/>
              <a:ext cx="2570974" cy="646331"/>
            </a:xfrm>
            <a:prstGeom prst="rect">
              <a:avLst/>
            </a:prstGeom>
            <a:noFill/>
          </p:spPr>
          <p:txBody>
            <a:bodyPr wrap="square" lIns="0" tIns="0" rIns="0" bIns="0" rtlCol="0">
              <a:spAutoFit/>
            </a:bodyPr>
            <a:lstStyle/>
            <a:p>
              <a:pPr algn="ctr"/>
              <a:r>
                <a:rPr lang="en-GB" sz="1400" i="1" dirty="0">
                  <a:solidFill>
                    <a:srgbClr val="303030"/>
                  </a:solidFill>
                  <a:effectLst/>
                  <a:latin typeface="Calibri" panose="020F0502020204030204" pitchFamily="34" charset="0"/>
                  <a:cs typeface="Calibri" panose="020F0502020204030204" pitchFamily="34" charset="0"/>
                </a:rPr>
                <a:t>High-j single-particle strength outside the Z=50 and N=82 cores</a:t>
              </a:r>
            </a:p>
            <a:p>
              <a:pPr algn="ctr"/>
              <a:r>
                <a:rPr lang="en-GB" sz="1400" i="1" dirty="0">
                  <a:solidFill>
                    <a:srgbClr val="303030"/>
                  </a:solidFill>
                  <a:effectLst/>
                  <a:latin typeface="Calibri" panose="020F0502020204030204" pitchFamily="34" charset="0"/>
                  <a:cs typeface="Calibri" panose="020F0502020204030204" pitchFamily="34" charset="0"/>
                </a:rPr>
                <a:t>PhD </a:t>
              </a:r>
              <a:r>
                <a:rPr lang="en-GB" sz="1400" i="1" dirty="0">
                  <a:solidFill>
                    <a:srgbClr val="303030"/>
                  </a:solidFill>
                  <a:latin typeface="Calibri" panose="020F0502020204030204" pitchFamily="34" charset="0"/>
                  <a:cs typeface="Calibri" panose="020F0502020204030204" pitchFamily="34" charset="0"/>
                </a:rPr>
                <a:t>(2007)</a:t>
              </a:r>
            </a:p>
          </p:txBody>
        </p:sp>
        <p:sp>
          <p:nvSpPr>
            <p:cNvPr id="22" name="TextBox 21">
              <a:extLst>
                <a:ext uri="{FF2B5EF4-FFF2-40B4-BE49-F238E27FC236}">
                  <a16:creationId xmlns:a16="http://schemas.microsoft.com/office/drawing/2014/main" id="{79C13108-C22D-BFB8-9B21-006B20F7AE07}"/>
                </a:ext>
              </a:extLst>
            </p:cNvPr>
            <p:cNvSpPr txBox="1"/>
            <p:nvPr/>
          </p:nvSpPr>
          <p:spPr>
            <a:xfrm>
              <a:off x="6155114" y="3377829"/>
              <a:ext cx="2570974" cy="646331"/>
            </a:xfrm>
            <a:prstGeom prst="rect">
              <a:avLst/>
            </a:prstGeom>
            <a:noFill/>
          </p:spPr>
          <p:txBody>
            <a:bodyPr wrap="square" lIns="0" tIns="0" rIns="0" bIns="0" rtlCol="0">
              <a:spAutoFit/>
            </a:bodyPr>
            <a:lstStyle/>
            <a:p>
              <a:pPr algn="ctr"/>
              <a:r>
                <a:rPr lang="en-GB" sz="1400" i="1" dirty="0">
                  <a:solidFill>
                    <a:srgbClr val="303030"/>
                  </a:solidFill>
                  <a:effectLst/>
                  <a:latin typeface="Calibri" panose="020F0502020204030204" pitchFamily="34" charset="0"/>
                  <a:cs typeface="Calibri" panose="020F0502020204030204" pitchFamily="34" charset="0"/>
                </a:rPr>
                <a:t>Trends in single-particle energies in N=51 nuclei</a:t>
              </a:r>
            </a:p>
            <a:p>
              <a:pPr algn="ctr"/>
              <a:r>
                <a:rPr lang="en-GB" sz="1400" i="1" dirty="0">
                  <a:solidFill>
                    <a:srgbClr val="303030"/>
                  </a:solidFill>
                  <a:effectLst/>
                  <a:latin typeface="Calibri" panose="020F0502020204030204" pitchFamily="34" charset="0"/>
                  <a:cs typeface="Calibri" panose="020F0502020204030204" pitchFamily="34" charset="0"/>
                </a:rPr>
                <a:t>PhD </a:t>
              </a:r>
              <a:r>
                <a:rPr lang="en-GB" sz="1400" i="1" dirty="0">
                  <a:solidFill>
                    <a:srgbClr val="303030"/>
                  </a:solidFill>
                  <a:latin typeface="Calibri" panose="020F0502020204030204" pitchFamily="34" charset="0"/>
                  <a:cs typeface="Calibri" panose="020F0502020204030204" pitchFamily="34" charset="0"/>
                </a:rPr>
                <a:t>(2012)</a:t>
              </a:r>
            </a:p>
          </p:txBody>
        </p:sp>
        <p:sp>
          <p:nvSpPr>
            <p:cNvPr id="23" name="TextBox 22">
              <a:extLst>
                <a:ext uri="{FF2B5EF4-FFF2-40B4-BE49-F238E27FC236}">
                  <a16:creationId xmlns:a16="http://schemas.microsoft.com/office/drawing/2014/main" id="{3D8D9CF2-05CA-7233-B325-8F42FFF20807}"/>
                </a:ext>
              </a:extLst>
            </p:cNvPr>
            <p:cNvSpPr txBox="1"/>
            <p:nvPr/>
          </p:nvSpPr>
          <p:spPr>
            <a:xfrm>
              <a:off x="9048328" y="3370214"/>
              <a:ext cx="2570974" cy="646331"/>
            </a:xfrm>
            <a:prstGeom prst="rect">
              <a:avLst/>
            </a:prstGeom>
            <a:noFill/>
          </p:spPr>
          <p:txBody>
            <a:bodyPr wrap="square" lIns="0" tIns="0" rIns="0" bIns="0" rtlCol="0">
              <a:spAutoFit/>
            </a:bodyPr>
            <a:lstStyle/>
            <a:p>
              <a:pPr algn="ctr"/>
              <a:r>
                <a:rPr lang="en-GB" sz="1400" i="1" dirty="0">
                  <a:solidFill>
                    <a:srgbClr val="303030"/>
                  </a:solidFill>
                  <a:effectLst/>
                  <a:latin typeface="Calibri" panose="020F0502020204030204" pitchFamily="34" charset="0"/>
                  <a:cs typeface="Calibri" panose="020F0502020204030204" pitchFamily="34" charset="0"/>
                </a:rPr>
                <a:t>Investigating high-j single-particle energies in Z = 51 nuclei</a:t>
              </a:r>
              <a:br>
                <a:rPr lang="en-GB" sz="1400" i="1" dirty="0">
                  <a:solidFill>
                    <a:srgbClr val="303030"/>
                  </a:solidFill>
                  <a:effectLst/>
                  <a:latin typeface="Calibri" panose="020F0502020204030204" pitchFamily="34" charset="0"/>
                  <a:cs typeface="Calibri" panose="020F0502020204030204" pitchFamily="34" charset="0"/>
                </a:rPr>
              </a:br>
              <a:r>
                <a:rPr lang="en-GB" sz="1400" i="1" dirty="0">
                  <a:solidFill>
                    <a:srgbClr val="303030"/>
                  </a:solidFill>
                  <a:effectLst/>
                  <a:latin typeface="Calibri" panose="020F0502020204030204" pitchFamily="34" charset="0"/>
                  <a:cs typeface="Calibri" panose="020F0502020204030204" pitchFamily="34" charset="0"/>
                </a:rPr>
                <a:t>PhD </a:t>
              </a:r>
              <a:r>
                <a:rPr lang="en-GB" sz="1400" i="1" dirty="0">
                  <a:solidFill>
                    <a:srgbClr val="303030"/>
                  </a:solidFill>
                  <a:latin typeface="Calibri" panose="020F0502020204030204" pitchFamily="34" charset="0"/>
                  <a:cs typeface="Calibri" panose="020F0502020204030204" pitchFamily="34" charset="0"/>
                </a:rPr>
                <a:t>(2012)</a:t>
              </a:r>
            </a:p>
          </p:txBody>
        </p:sp>
      </p:grpSp>
      <p:pic>
        <p:nvPicPr>
          <p:cNvPr id="27" name="Picture 26" descr="A picture containing text, font, screenshot, graphics&#10;&#10;Description automatically generated">
            <a:extLst>
              <a:ext uri="{FF2B5EF4-FFF2-40B4-BE49-F238E27FC236}">
                <a16:creationId xmlns:a16="http://schemas.microsoft.com/office/drawing/2014/main" id="{A1C86DF3-B2EB-89F9-5BF8-55D4C78CA771}"/>
              </a:ext>
            </a:extLst>
          </p:cNvPr>
          <p:cNvPicPr>
            <a:picLocks noChangeAspect="1"/>
          </p:cNvPicPr>
          <p:nvPr/>
        </p:nvPicPr>
        <p:blipFill>
          <a:blip r:embed="rId6"/>
          <a:stretch>
            <a:fillRect/>
          </a:stretch>
        </p:blipFill>
        <p:spPr>
          <a:xfrm>
            <a:off x="9226760" y="178309"/>
            <a:ext cx="2562040" cy="1083940"/>
          </a:xfrm>
          <a:prstGeom prst="rect">
            <a:avLst/>
          </a:prstGeom>
        </p:spPr>
      </p:pic>
      <p:sp>
        <p:nvSpPr>
          <p:cNvPr id="28" name="TextBox 27">
            <a:extLst>
              <a:ext uri="{FF2B5EF4-FFF2-40B4-BE49-F238E27FC236}">
                <a16:creationId xmlns:a16="http://schemas.microsoft.com/office/drawing/2014/main" id="{3281359F-023C-B2E7-E2D9-571FA9654581}"/>
              </a:ext>
            </a:extLst>
          </p:cNvPr>
          <p:cNvSpPr txBox="1"/>
          <p:nvPr/>
        </p:nvSpPr>
        <p:spPr>
          <a:xfrm>
            <a:off x="507971" y="413377"/>
            <a:ext cx="6425285"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A rogues’ gallery of  Manchester graduate students </a:t>
            </a:r>
          </a:p>
        </p:txBody>
      </p:sp>
      <p:sp>
        <p:nvSpPr>
          <p:cNvPr id="2" name="TextBox 1">
            <a:extLst>
              <a:ext uri="{FF2B5EF4-FFF2-40B4-BE49-F238E27FC236}">
                <a16:creationId xmlns:a16="http://schemas.microsoft.com/office/drawing/2014/main" id="{830D4291-04A0-5DFB-AC82-74D9DDEA2BCB}"/>
              </a:ext>
            </a:extLst>
          </p:cNvPr>
          <p:cNvSpPr txBox="1"/>
          <p:nvPr/>
        </p:nvSpPr>
        <p:spPr>
          <a:xfrm>
            <a:off x="322385" y="5306724"/>
            <a:ext cx="10651442" cy="830997"/>
          </a:xfrm>
          <a:prstGeom prst="rect">
            <a:avLst/>
          </a:prstGeom>
          <a:noFill/>
        </p:spPr>
        <p:txBody>
          <a:bodyPr wrap="none" lIns="0" tIns="0" rIns="0" bIns="0" rtlCol="0">
            <a:spAutoFit/>
          </a:bodyPr>
          <a:lstStyle/>
          <a:p>
            <a:pPr algn="l"/>
            <a:r>
              <a:rPr lang="en-GB" i="1" dirty="0">
                <a:latin typeface="Calibri" panose="020F0502020204030204" pitchFamily="34" charset="0"/>
                <a:cs typeface="Calibri" panose="020F0502020204030204" pitchFamily="34" charset="0"/>
              </a:rPr>
              <a:t>Several others worked on 0</a:t>
            </a:r>
            <a:r>
              <a:rPr lang="el-GR" i="1" dirty="0" err="1">
                <a:latin typeface="Calibri" panose="020F0502020204030204" pitchFamily="34" charset="0"/>
                <a:cs typeface="Calibri" panose="020F0502020204030204" pitchFamily="34" charset="0"/>
              </a:rPr>
              <a:t>νββ</a:t>
            </a:r>
            <a:r>
              <a:rPr lang="el-GR" i="1" dirty="0">
                <a:latin typeface="Calibri" panose="020F0502020204030204" pitchFamily="34" charset="0"/>
                <a:cs typeface="Calibri" panose="020F0502020204030204" pitchFamily="34" charset="0"/>
              </a:rPr>
              <a:t> s</a:t>
            </a:r>
            <a:r>
              <a:rPr lang="en-GB" i="1" dirty="0" err="1">
                <a:latin typeface="Calibri" panose="020F0502020204030204" pitchFamily="34" charset="0"/>
                <a:cs typeface="Calibri" panose="020F0502020204030204" pitchFamily="34" charset="0"/>
              </a:rPr>
              <a:t>tudies</a:t>
            </a:r>
            <a:r>
              <a:rPr lang="en-GB" i="1" dirty="0">
                <a:latin typeface="Calibri" panose="020F0502020204030204" pitchFamily="34" charset="0"/>
                <a:cs typeface="Calibri" panose="020F0502020204030204" pitchFamily="34" charset="0"/>
              </a:rPr>
              <a:t> that I’ll mention later:</a:t>
            </a:r>
            <a:br>
              <a:rPr lang="en-GB" i="1"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Sean McAllister MSc (2010); Jonathan Entwistle PhD (2016), Stuart </a:t>
            </a:r>
            <a:r>
              <a:rPr lang="en-GB" dirty="0" err="1">
                <a:latin typeface="Calibri" panose="020F0502020204030204" pitchFamily="34" charset="0"/>
                <a:cs typeface="Calibri" panose="020F0502020204030204" pitchFamily="34" charset="0"/>
              </a:rPr>
              <a:t>Szwec</a:t>
            </a:r>
            <a:r>
              <a:rPr lang="en-GB" dirty="0">
                <a:latin typeface="Calibri" panose="020F0502020204030204" pitchFamily="34" charset="0"/>
                <a:cs typeface="Calibri" panose="020F0502020204030204" pitchFamily="34" charset="0"/>
              </a:rPr>
              <a:t> PhD (2017), Bethan Cropper PhD (2022),</a:t>
            </a:r>
          </a:p>
          <a:p>
            <a:pPr algn="l"/>
            <a:r>
              <a:rPr lang="en-GB" dirty="0">
                <a:latin typeface="Calibri" panose="020F0502020204030204" pitchFamily="34" charset="0"/>
                <a:cs typeface="Calibri" panose="020F0502020204030204" pitchFamily="34" charset="0"/>
              </a:rPr>
              <a:t>Katie Garrett PhD (2023). </a:t>
            </a:r>
          </a:p>
        </p:txBody>
      </p:sp>
    </p:spTree>
    <p:extLst>
      <p:ext uri="{BB962C8B-B14F-4D97-AF65-F5344CB8AC3E}">
        <p14:creationId xmlns:p14="http://schemas.microsoft.com/office/powerpoint/2010/main" val="120534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creenshot, plot&#10;&#10;Description automatically generated">
            <a:extLst>
              <a:ext uri="{FF2B5EF4-FFF2-40B4-BE49-F238E27FC236}">
                <a16:creationId xmlns:a16="http://schemas.microsoft.com/office/drawing/2014/main" id="{ED898430-525B-465E-D532-DB0E86E2A83E}"/>
              </a:ext>
            </a:extLst>
          </p:cNvPr>
          <p:cNvPicPr>
            <a:picLocks noChangeAspect="1"/>
          </p:cNvPicPr>
          <p:nvPr/>
        </p:nvPicPr>
        <p:blipFill>
          <a:blip r:embed="rId2"/>
          <a:stretch>
            <a:fillRect/>
          </a:stretch>
        </p:blipFill>
        <p:spPr>
          <a:xfrm>
            <a:off x="4055197" y="3947031"/>
            <a:ext cx="4025900" cy="2235200"/>
          </a:xfrm>
          <a:prstGeom prst="rect">
            <a:avLst/>
          </a:prstGeom>
        </p:spPr>
      </p:pic>
      <p:pic>
        <p:nvPicPr>
          <p:cNvPr id="3" name="Picture 2" descr="A picture containing text, font, screenshot, algebra&#10;&#10;Description automatically generated">
            <a:extLst>
              <a:ext uri="{FF2B5EF4-FFF2-40B4-BE49-F238E27FC236}">
                <a16:creationId xmlns:a16="http://schemas.microsoft.com/office/drawing/2014/main" id="{384DC961-7449-7D5D-2689-859C0F962ADD}"/>
              </a:ext>
            </a:extLst>
          </p:cNvPr>
          <p:cNvPicPr>
            <a:picLocks noChangeAspect="1"/>
          </p:cNvPicPr>
          <p:nvPr/>
        </p:nvPicPr>
        <p:blipFill>
          <a:blip r:embed="rId3"/>
          <a:stretch>
            <a:fillRect/>
          </a:stretch>
        </p:blipFill>
        <p:spPr>
          <a:xfrm>
            <a:off x="263352" y="692696"/>
            <a:ext cx="3609709" cy="213618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A26DD984-3164-07C8-1688-A88FBD35A8C9}"/>
              </a:ext>
            </a:extLst>
          </p:cNvPr>
          <p:cNvGrpSpPr/>
          <p:nvPr/>
        </p:nvGrpSpPr>
        <p:grpSpPr>
          <a:xfrm>
            <a:off x="4079776" y="1163587"/>
            <a:ext cx="4265368" cy="2762876"/>
            <a:chOff x="0" y="467504"/>
            <a:chExt cx="9144000" cy="5922992"/>
          </a:xfrm>
        </p:grpSpPr>
        <p:pic>
          <p:nvPicPr>
            <p:cNvPr id="32" name="Picture 31">
              <a:extLst>
                <a:ext uri="{FF2B5EF4-FFF2-40B4-BE49-F238E27FC236}">
                  <a16:creationId xmlns:a16="http://schemas.microsoft.com/office/drawing/2014/main" id="{A108A2E8-9F93-6308-3070-A4038BA9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7504"/>
              <a:ext cx="9144000" cy="5922992"/>
            </a:xfrm>
            <a:prstGeom prst="rect">
              <a:avLst/>
            </a:prstGeom>
          </p:spPr>
        </p:pic>
        <p:sp>
          <p:nvSpPr>
            <p:cNvPr id="34" name="TextBox 33">
              <a:extLst>
                <a:ext uri="{FF2B5EF4-FFF2-40B4-BE49-F238E27FC236}">
                  <a16:creationId xmlns:a16="http://schemas.microsoft.com/office/drawing/2014/main" id="{316E93FB-56C1-91DA-862C-7841ED06AE07}"/>
                </a:ext>
              </a:extLst>
            </p:cNvPr>
            <p:cNvSpPr txBox="1"/>
            <p:nvPr/>
          </p:nvSpPr>
          <p:spPr>
            <a:xfrm>
              <a:off x="1107623" y="1320848"/>
              <a:ext cx="3832116" cy="7917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d(</a:t>
              </a:r>
              <a:r>
                <a:rPr kumimoji="0" lang="en-US" altLang="ko-KR" b="0" i="0" u="none" strike="noStrike" kern="0" cap="none" spc="0" normalizeH="0" baseline="30000" noProof="0" dirty="0">
                  <a:ln>
                    <a:noFill/>
                  </a:ln>
                  <a:effectLst/>
                  <a:uLnTx/>
                  <a:uFillTx/>
                  <a:latin typeface="Calibri" panose="020F0502020204030204"/>
                  <a:ea typeface="맑은 고딕" panose="020B0503020000020004" pitchFamily="34" charset="-127"/>
                </a:rPr>
                <a:t>110</a:t>
              </a: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Sn,p)</a:t>
              </a:r>
            </a:p>
          </p:txBody>
        </p:sp>
      </p:grpSp>
      <p:pic>
        <p:nvPicPr>
          <p:cNvPr id="41" name="Picture 40" descr="Text&#10;&#10;Description automatically generated">
            <a:extLst>
              <a:ext uri="{FF2B5EF4-FFF2-40B4-BE49-F238E27FC236}">
                <a16:creationId xmlns:a16="http://schemas.microsoft.com/office/drawing/2014/main" id="{3F12D16E-D79A-5E84-B368-3034D7167928}"/>
              </a:ext>
            </a:extLst>
          </p:cNvPr>
          <p:cNvPicPr>
            <a:picLocks noChangeAspect="1"/>
          </p:cNvPicPr>
          <p:nvPr/>
        </p:nvPicPr>
        <p:blipFill rotWithShape="1">
          <a:blip r:embed="rId5">
            <a:clrChange>
              <a:clrFrom>
                <a:srgbClr val="FFFFFF"/>
              </a:clrFrom>
              <a:clrTo>
                <a:srgbClr val="FFFFFF">
                  <a:alpha val="0"/>
                </a:srgbClr>
              </a:clrTo>
            </a:clrChange>
          </a:blip>
          <a:srcRect l="21954" r="23447"/>
          <a:stretch/>
        </p:blipFill>
        <p:spPr>
          <a:xfrm>
            <a:off x="6213236" y="2618345"/>
            <a:ext cx="675393" cy="820189"/>
          </a:xfrm>
          <a:prstGeom prst="rect">
            <a:avLst/>
          </a:prstGeom>
        </p:spPr>
      </p:pic>
      <p:pic>
        <p:nvPicPr>
          <p:cNvPr id="42" name="Picture 1">
            <a:extLst>
              <a:ext uri="{FF2B5EF4-FFF2-40B4-BE49-F238E27FC236}">
                <a16:creationId xmlns:a16="http://schemas.microsoft.com/office/drawing/2014/main" id="{770D565B-0D58-3950-476E-7EB2E2EA7E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2484" y="334482"/>
            <a:ext cx="1983267" cy="67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A picture containing text&#10;&#10;Description automatically generated">
            <a:extLst>
              <a:ext uri="{FF2B5EF4-FFF2-40B4-BE49-F238E27FC236}">
                <a16:creationId xmlns:a16="http://schemas.microsoft.com/office/drawing/2014/main" id="{ACBF54A3-6CA0-E280-5AD0-3910F3C6204C}"/>
              </a:ext>
            </a:extLst>
          </p:cNvPr>
          <p:cNvPicPr>
            <a:picLocks noChangeAspect="1"/>
          </p:cNvPicPr>
          <p:nvPr/>
        </p:nvPicPr>
        <p:blipFill>
          <a:blip r:embed="rId7"/>
          <a:stretch>
            <a:fillRect/>
          </a:stretch>
        </p:blipFill>
        <p:spPr>
          <a:xfrm>
            <a:off x="7087633" y="2807627"/>
            <a:ext cx="563298" cy="563298"/>
          </a:xfrm>
          <a:prstGeom prst="rect">
            <a:avLst/>
          </a:prstGeom>
        </p:spPr>
      </p:pic>
      <p:pic>
        <p:nvPicPr>
          <p:cNvPr id="5" name="Picture 4" descr="A close-up of a paper&#10;&#10;Description automatically generated with low confidence">
            <a:extLst>
              <a:ext uri="{FF2B5EF4-FFF2-40B4-BE49-F238E27FC236}">
                <a16:creationId xmlns:a16="http://schemas.microsoft.com/office/drawing/2014/main" id="{93C1CB46-5037-0CF5-7BB8-1107CA9EF931}"/>
              </a:ext>
            </a:extLst>
          </p:cNvPr>
          <p:cNvPicPr>
            <a:picLocks noChangeAspect="1"/>
          </p:cNvPicPr>
          <p:nvPr/>
        </p:nvPicPr>
        <p:blipFill rotWithShape="1">
          <a:blip r:embed="rId8"/>
          <a:srcRect b="30992"/>
          <a:stretch/>
        </p:blipFill>
        <p:spPr>
          <a:xfrm>
            <a:off x="8147860" y="3322123"/>
            <a:ext cx="3912237" cy="68543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text, diagram, screenshot, line&#10;&#10;Description automatically generated">
            <a:extLst>
              <a:ext uri="{FF2B5EF4-FFF2-40B4-BE49-F238E27FC236}">
                <a16:creationId xmlns:a16="http://schemas.microsoft.com/office/drawing/2014/main" id="{6A822F36-278F-587C-3143-3EB95064E0DE}"/>
              </a:ext>
            </a:extLst>
          </p:cNvPr>
          <p:cNvPicPr>
            <a:picLocks noChangeAspect="1"/>
          </p:cNvPicPr>
          <p:nvPr/>
        </p:nvPicPr>
        <p:blipFill rotWithShape="1">
          <a:blip r:embed="rId9">
            <a:clrChange>
              <a:clrFrom>
                <a:srgbClr val="FFFFFF"/>
              </a:clrFrom>
              <a:clrTo>
                <a:srgbClr val="FFFFFF">
                  <a:alpha val="0"/>
                </a:srgbClr>
              </a:clrTo>
            </a:clrChange>
          </a:blip>
          <a:srcRect b="21164"/>
          <a:stretch/>
        </p:blipFill>
        <p:spPr>
          <a:xfrm>
            <a:off x="8486843" y="4126455"/>
            <a:ext cx="2956337" cy="2178143"/>
          </a:xfrm>
          <a:prstGeom prst="rect">
            <a:avLst/>
          </a:prstGeom>
        </p:spPr>
      </p:pic>
      <p:sp>
        <p:nvSpPr>
          <p:cNvPr id="10" name="TextBox 9">
            <a:extLst>
              <a:ext uri="{FF2B5EF4-FFF2-40B4-BE49-F238E27FC236}">
                <a16:creationId xmlns:a16="http://schemas.microsoft.com/office/drawing/2014/main" id="{D935AD9F-86CF-9D4B-65B0-238770D64057}"/>
              </a:ext>
            </a:extLst>
          </p:cNvPr>
          <p:cNvSpPr txBox="1"/>
          <p:nvPr/>
        </p:nvSpPr>
        <p:spPr>
          <a:xfrm>
            <a:off x="6600056" y="4080222"/>
            <a:ext cx="11400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d(</a:t>
            </a:r>
            <a:r>
              <a:rPr lang="en-US" altLang="ko-KR" kern="0" baseline="30000" dirty="0">
                <a:latin typeface="Calibri" panose="020F0502020204030204"/>
                <a:ea typeface="맑은 고딕" panose="020B0503020000020004" pitchFamily="34" charset="-127"/>
              </a:rPr>
              <a:t>212</a:t>
            </a:r>
            <a:r>
              <a:rPr lang="en-US" altLang="ko-KR" kern="0" dirty="0">
                <a:latin typeface="Calibri" panose="020F0502020204030204"/>
                <a:ea typeface="맑은 고딕" panose="020B0503020000020004" pitchFamily="34" charset="-127"/>
              </a:rPr>
              <a:t>R</a:t>
            </a:r>
            <a:r>
              <a:rPr kumimoji="0" lang="en-US" altLang="ko-KR" b="0" i="0" u="none" strike="noStrike" kern="0" cap="none" spc="0" normalizeH="0" baseline="0" noProof="0" dirty="0" err="1">
                <a:ln>
                  <a:noFill/>
                </a:ln>
                <a:effectLst/>
                <a:uLnTx/>
                <a:uFillTx/>
                <a:latin typeface="Calibri" panose="020F0502020204030204"/>
                <a:ea typeface="맑은 고딕" panose="020B0503020000020004" pitchFamily="34" charset="-127"/>
              </a:rPr>
              <a:t>n,p</a:t>
            </a: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a:t>
            </a:r>
          </a:p>
        </p:txBody>
      </p:sp>
      <p:pic>
        <p:nvPicPr>
          <p:cNvPr id="11" name="Picture 10" descr="A picture containing text, font, screenshot, graphics&#10;&#10;Description automatically generated">
            <a:extLst>
              <a:ext uri="{FF2B5EF4-FFF2-40B4-BE49-F238E27FC236}">
                <a16:creationId xmlns:a16="http://schemas.microsoft.com/office/drawing/2014/main" id="{A7DF3C2F-A18C-EF79-3D0A-B9365AE4B00A}"/>
              </a:ext>
            </a:extLst>
          </p:cNvPr>
          <p:cNvPicPr>
            <a:picLocks noChangeAspect="1"/>
          </p:cNvPicPr>
          <p:nvPr/>
        </p:nvPicPr>
        <p:blipFill>
          <a:blip r:embed="rId10"/>
          <a:stretch>
            <a:fillRect/>
          </a:stretch>
        </p:blipFill>
        <p:spPr>
          <a:xfrm>
            <a:off x="6888629" y="4562659"/>
            <a:ext cx="872965" cy="369332"/>
          </a:xfrm>
          <a:prstGeom prst="rect">
            <a:avLst/>
          </a:prstGeom>
        </p:spPr>
      </p:pic>
      <p:pic>
        <p:nvPicPr>
          <p:cNvPr id="25" name="Picture 24" descr="A close-up of a document&#10;&#10;Description automatically generated with low confidence">
            <a:extLst>
              <a:ext uri="{FF2B5EF4-FFF2-40B4-BE49-F238E27FC236}">
                <a16:creationId xmlns:a16="http://schemas.microsoft.com/office/drawing/2014/main" id="{09451E60-C212-775F-6C36-242ECAAE4638}"/>
              </a:ext>
            </a:extLst>
          </p:cNvPr>
          <p:cNvPicPr>
            <a:picLocks noChangeAspect="1"/>
          </p:cNvPicPr>
          <p:nvPr/>
        </p:nvPicPr>
        <p:blipFill>
          <a:blip r:embed="rId11"/>
          <a:stretch>
            <a:fillRect/>
          </a:stretch>
        </p:blipFill>
        <p:spPr>
          <a:xfrm>
            <a:off x="7976647" y="44624"/>
            <a:ext cx="4083450" cy="109756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190159E-860B-607C-B668-42BEA834FCEB}"/>
              </a:ext>
            </a:extLst>
          </p:cNvPr>
          <p:cNvSpPr txBox="1"/>
          <p:nvPr/>
        </p:nvSpPr>
        <p:spPr>
          <a:xfrm>
            <a:off x="341493" y="188640"/>
            <a:ext cx="7240980" cy="369332"/>
          </a:xfrm>
          <a:prstGeom prst="rect">
            <a:avLst/>
          </a:prstGeom>
          <a:noFill/>
        </p:spPr>
        <p:txBody>
          <a:bodyPr wrap="square" lIns="0" tIns="0" rIns="0" bIns="0" rtlCol="0">
            <a:spAutoFit/>
          </a:bodyPr>
          <a:lstStyle/>
          <a:p>
            <a:pPr algn="l"/>
            <a:r>
              <a:rPr lang="en-GB" sz="2400" dirty="0"/>
              <a:t>Continuing scientific threads…</a:t>
            </a:r>
          </a:p>
        </p:txBody>
      </p:sp>
      <p:grpSp>
        <p:nvGrpSpPr>
          <p:cNvPr id="13" name="Group 12">
            <a:extLst>
              <a:ext uri="{FF2B5EF4-FFF2-40B4-BE49-F238E27FC236}">
                <a16:creationId xmlns:a16="http://schemas.microsoft.com/office/drawing/2014/main" id="{C8C32193-928E-A9B8-A8D8-721A799069BE}"/>
              </a:ext>
            </a:extLst>
          </p:cNvPr>
          <p:cNvGrpSpPr/>
          <p:nvPr/>
        </p:nvGrpSpPr>
        <p:grpSpPr>
          <a:xfrm>
            <a:off x="119336" y="2907940"/>
            <a:ext cx="3657093" cy="3384376"/>
            <a:chOff x="119336" y="2907940"/>
            <a:chExt cx="3657093" cy="3384376"/>
          </a:xfrm>
        </p:grpSpPr>
        <p:pic>
          <p:nvPicPr>
            <p:cNvPr id="7" name="Picture 6">
              <a:extLst>
                <a:ext uri="{FF2B5EF4-FFF2-40B4-BE49-F238E27FC236}">
                  <a16:creationId xmlns:a16="http://schemas.microsoft.com/office/drawing/2014/main" id="{56D60867-7E8C-2E53-4F88-582F27836355}"/>
                </a:ext>
              </a:extLst>
            </p:cNvPr>
            <p:cNvPicPr>
              <a:picLocks noChangeAspect="1"/>
            </p:cNvPicPr>
            <p:nvPr/>
          </p:nvPicPr>
          <p:blipFill rotWithShape="1">
            <a:blip r:embed="rId12"/>
            <a:srcRect t="65750" r="48540"/>
            <a:stretch/>
          </p:blipFill>
          <p:spPr>
            <a:xfrm>
              <a:off x="119336" y="2907940"/>
              <a:ext cx="3657093" cy="3384376"/>
            </a:xfrm>
            <a:prstGeom prst="rect">
              <a:avLst/>
            </a:prstGeom>
          </p:spPr>
        </p:pic>
        <p:sp>
          <p:nvSpPr>
            <p:cNvPr id="12" name="Rectangle 11">
              <a:extLst>
                <a:ext uri="{FF2B5EF4-FFF2-40B4-BE49-F238E27FC236}">
                  <a16:creationId xmlns:a16="http://schemas.microsoft.com/office/drawing/2014/main" id="{FF4DA2EA-BA34-0EA7-2943-8838A856AEF4}"/>
                </a:ext>
              </a:extLst>
            </p:cNvPr>
            <p:cNvSpPr/>
            <p:nvPr/>
          </p:nvSpPr>
          <p:spPr>
            <a:xfrm>
              <a:off x="3071664" y="3140968"/>
              <a:ext cx="432048" cy="4320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F88CEF6D-7E8A-65C4-5575-2268646C8100}"/>
              </a:ext>
            </a:extLst>
          </p:cNvPr>
          <p:cNvGrpSpPr/>
          <p:nvPr/>
        </p:nvGrpSpPr>
        <p:grpSpPr>
          <a:xfrm>
            <a:off x="8345144" y="1304000"/>
            <a:ext cx="3234322" cy="1899227"/>
            <a:chOff x="9306407" y="1388532"/>
            <a:chExt cx="2624602" cy="1687244"/>
          </a:xfrm>
        </p:grpSpPr>
        <p:pic>
          <p:nvPicPr>
            <p:cNvPr id="27" name="Picture 26" descr="A picture containing text, diagram, line, font&#10;&#10;Description automatically generated">
              <a:extLst>
                <a:ext uri="{FF2B5EF4-FFF2-40B4-BE49-F238E27FC236}">
                  <a16:creationId xmlns:a16="http://schemas.microsoft.com/office/drawing/2014/main" id="{979BCA27-0073-35BF-0FF5-36268E02E5AF}"/>
                </a:ext>
              </a:extLst>
            </p:cNvPr>
            <p:cNvPicPr>
              <a:picLocks noChangeAspect="1"/>
            </p:cNvPicPr>
            <p:nvPr/>
          </p:nvPicPr>
          <p:blipFill>
            <a:blip r:embed="rId13"/>
            <a:stretch>
              <a:fillRect/>
            </a:stretch>
          </p:blipFill>
          <p:spPr>
            <a:xfrm>
              <a:off x="9306407" y="1388532"/>
              <a:ext cx="2624602" cy="1687244"/>
            </a:xfrm>
            <a:prstGeom prst="rect">
              <a:avLst/>
            </a:prstGeom>
          </p:spPr>
        </p:pic>
        <p:sp>
          <p:nvSpPr>
            <p:cNvPr id="14" name="Rectangle 13">
              <a:extLst>
                <a:ext uri="{FF2B5EF4-FFF2-40B4-BE49-F238E27FC236}">
                  <a16:creationId xmlns:a16="http://schemas.microsoft.com/office/drawing/2014/main" id="{B32CE0C7-5969-C711-719B-70F266F16CF5}"/>
                </a:ext>
              </a:extLst>
            </p:cNvPr>
            <p:cNvSpPr/>
            <p:nvPr/>
          </p:nvSpPr>
          <p:spPr>
            <a:xfrm>
              <a:off x="9696400" y="1524271"/>
              <a:ext cx="307453" cy="1765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BADAB4C7-9AE7-D29A-95FA-ABC10764324A}"/>
              </a:ext>
            </a:extLst>
          </p:cNvPr>
          <p:cNvSpPr txBox="1"/>
          <p:nvPr/>
        </p:nvSpPr>
        <p:spPr>
          <a:xfrm>
            <a:off x="8772943" y="1391454"/>
            <a:ext cx="178755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d(</a:t>
            </a:r>
            <a:r>
              <a:rPr lang="en-US" altLang="ko-KR" kern="0" baseline="30000" dirty="0">
                <a:latin typeface="Calibri" panose="020F0502020204030204"/>
                <a:ea typeface="맑은 고딕" panose="020B0503020000020004" pitchFamily="34" charset="-127"/>
              </a:rPr>
              <a:t>206</a:t>
            </a:r>
            <a:r>
              <a:rPr lang="en-US" altLang="ko-KR" kern="0" dirty="0">
                <a:latin typeface="Calibri" panose="020F0502020204030204"/>
                <a:ea typeface="맑은 고딕" panose="020B0503020000020004" pitchFamily="34" charset="-127"/>
              </a:rPr>
              <a:t>Hg</a:t>
            </a:r>
            <a:r>
              <a:rPr kumimoji="0" lang="en-US" altLang="ko-KR" b="0" i="0" u="none" strike="noStrike" kern="0" cap="none" spc="0" normalizeH="0" baseline="0" noProof="0" dirty="0">
                <a:ln>
                  <a:noFill/>
                </a:ln>
                <a:effectLst/>
                <a:uLnTx/>
                <a:uFillTx/>
                <a:latin typeface="Calibri" panose="020F0502020204030204"/>
                <a:ea typeface="맑은 고딕" panose="020B0503020000020004" pitchFamily="34" charset="-127"/>
              </a:rPr>
              <a:t>,p)</a:t>
            </a:r>
          </a:p>
        </p:txBody>
      </p:sp>
    </p:spTree>
    <p:extLst>
      <p:ext uri="{BB962C8B-B14F-4D97-AF65-F5344CB8AC3E}">
        <p14:creationId xmlns:p14="http://schemas.microsoft.com/office/powerpoint/2010/main" val="368709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5">
            <a:extLst>
              <a:ext uri="{FF2B5EF4-FFF2-40B4-BE49-F238E27FC236}">
                <a16:creationId xmlns:a16="http://schemas.microsoft.com/office/drawing/2014/main" id="{F40499CE-D3AB-5FD5-A9F1-10433299E42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0096" y="2657522"/>
            <a:ext cx="3587654" cy="344859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4A56B348-B994-27EB-9AE3-61485F54351A}"/>
              </a:ext>
            </a:extLst>
          </p:cNvPr>
          <p:cNvGrpSpPr/>
          <p:nvPr/>
        </p:nvGrpSpPr>
        <p:grpSpPr>
          <a:xfrm>
            <a:off x="882842" y="948579"/>
            <a:ext cx="3956042" cy="2989262"/>
            <a:chOff x="529986" y="764704"/>
            <a:chExt cx="3956042" cy="2989262"/>
          </a:xfrm>
        </p:grpSpPr>
        <p:grpSp>
          <p:nvGrpSpPr>
            <p:cNvPr id="3" name="Group 108">
              <a:extLst>
                <a:ext uri="{FF2B5EF4-FFF2-40B4-BE49-F238E27FC236}">
                  <a16:creationId xmlns:a16="http://schemas.microsoft.com/office/drawing/2014/main" id="{6DFAC011-1548-A01C-7DDE-6B42F6188CC5}"/>
                </a:ext>
              </a:extLst>
            </p:cNvPr>
            <p:cNvGrpSpPr>
              <a:grpSpLocks/>
            </p:cNvGrpSpPr>
            <p:nvPr/>
          </p:nvGrpSpPr>
          <p:grpSpPr bwMode="auto">
            <a:xfrm>
              <a:off x="1055440" y="764704"/>
              <a:ext cx="3430588" cy="2989262"/>
              <a:chOff x="2880" y="2400"/>
              <a:chExt cx="2161" cy="1883"/>
            </a:xfrm>
          </p:grpSpPr>
          <p:grpSp>
            <p:nvGrpSpPr>
              <p:cNvPr id="5" name="Group 96">
                <a:extLst>
                  <a:ext uri="{FF2B5EF4-FFF2-40B4-BE49-F238E27FC236}">
                    <a16:creationId xmlns:a16="http://schemas.microsoft.com/office/drawing/2014/main" id="{A6699AA8-A740-3DC2-D766-946E52B399F6}"/>
                  </a:ext>
                </a:extLst>
              </p:cNvPr>
              <p:cNvGrpSpPr>
                <a:grpSpLocks/>
              </p:cNvGrpSpPr>
              <p:nvPr/>
            </p:nvGrpSpPr>
            <p:grpSpPr bwMode="auto">
              <a:xfrm>
                <a:off x="2880" y="2592"/>
                <a:ext cx="2161" cy="1529"/>
                <a:chOff x="2880" y="2352"/>
                <a:chExt cx="2161" cy="1529"/>
              </a:xfrm>
            </p:grpSpPr>
            <p:sp>
              <p:nvSpPr>
                <p:cNvPr id="11" name="Line 58">
                  <a:extLst>
                    <a:ext uri="{FF2B5EF4-FFF2-40B4-BE49-F238E27FC236}">
                      <a16:creationId xmlns:a16="http://schemas.microsoft.com/office/drawing/2014/main" id="{310C8B5B-D87E-12C3-46DD-08DA13F7D11E}"/>
                    </a:ext>
                  </a:extLst>
                </p:cNvPr>
                <p:cNvSpPr>
                  <a:spLocks noChangeShapeType="1"/>
                </p:cNvSpPr>
                <p:nvPr/>
              </p:nvSpPr>
              <p:spPr bwMode="auto">
                <a:xfrm flipV="1">
                  <a:off x="2976"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3" name="Line 59">
                  <a:extLst>
                    <a:ext uri="{FF2B5EF4-FFF2-40B4-BE49-F238E27FC236}">
                      <a16:creationId xmlns:a16="http://schemas.microsoft.com/office/drawing/2014/main" id="{DBCBF222-4347-0D86-90FE-191844DF4A56}"/>
                    </a:ext>
                  </a:extLst>
                </p:cNvPr>
                <p:cNvSpPr>
                  <a:spLocks noChangeShapeType="1"/>
                </p:cNvSpPr>
                <p:nvPr/>
              </p:nvSpPr>
              <p:spPr bwMode="auto">
                <a:xfrm>
                  <a:off x="3024"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4" name="Line 60">
                  <a:extLst>
                    <a:ext uri="{FF2B5EF4-FFF2-40B4-BE49-F238E27FC236}">
                      <a16:creationId xmlns:a16="http://schemas.microsoft.com/office/drawing/2014/main" id="{CE99FFE8-85DA-D660-3558-8EFE0253AFEE}"/>
                    </a:ext>
                  </a:extLst>
                </p:cNvPr>
                <p:cNvSpPr>
                  <a:spLocks noChangeShapeType="1"/>
                </p:cNvSpPr>
                <p:nvPr/>
              </p:nvSpPr>
              <p:spPr bwMode="auto">
                <a:xfrm flipV="1">
                  <a:off x="3072"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5" name="Line 61">
                  <a:extLst>
                    <a:ext uri="{FF2B5EF4-FFF2-40B4-BE49-F238E27FC236}">
                      <a16:creationId xmlns:a16="http://schemas.microsoft.com/office/drawing/2014/main" id="{E6616721-6778-F949-B3DE-EC48CE4BE604}"/>
                    </a:ext>
                  </a:extLst>
                </p:cNvPr>
                <p:cNvSpPr>
                  <a:spLocks noChangeShapeType="1"/>
                </p:cNvSpPr>
                <p:nvPr/>
              </p:nvSpPr>
              <p:spPr bwMode="auto">
                <a:xfrm flipV="1">
                  <a:off x="3168"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7" name="Line 62">
                  <a:extLst>
                    <a:ext uri="{FF2B5EF4-FFF2-40B4-BE49-F238E27FC236}">
                      <a16:creationId xmlns:a16="http://schemas.microsoft.com/office/drawing/2014/main" id="{BC9C755F-6DB0-8682-26EA-1B9F2AB88482}"/>
                    </a:ext>
                  </a:extLst>
                </p:cNvPr>
                <p:cNvSpPr>
                  <a:spLocks noChangeShapeType="1"/>
                </p:cNvSpPr>
                <p:nvPr/>
              </p:nvSpPr>
              <p:spPr bwMode="auto">
                <a:xfrm>
                  <a:off x="3120"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8" name="Line 63">
                  <a:extLst>
                    <a:ext uri="{FF2B5EF4-FFF2-40B4-BE49-F238E27FC236}">
                      <a16:creationId xmlns:a16="http://schemas.microsoft.com/office/drawing/2014/main" id="{DCE1C540-F8B0-31FC-5D88-556E43C65133}"/>
                    </a:ext>
                  </a:extLst>
                </p:cNvPr>
                <p:cNvSpPr>
                  <a:spLocks noChangeShapeType="1"/>
                </p:cNvSpPr>
                <p:nvPr/>
              </p:nvSpPr>
              <p:spPr bwMode="auto">
                <a:xfrm>
                  <a:off x="3216"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0" name="Freeform 64">
                  <a:extLst>
                    <a:ext uri="{FF2B5EF4-FFF2-40B4-BE49-F238E27FC236}">
                      <a16:creationId xmlns:a16="http://schemas.microsoft.com/office/drawing/2014/main" id="{8C859939-8487-9A09-5A40-AC8E7646A3BB}"/>
                    </a:ext>
                  </a:extLst>
                </p:cNvPr>
                <p:cNvSpPr>
                  <a:spLocks/>
                </p:cNvSpPr>
                <p:nvPr/>
              </p:nvSpPr>
              <p:spPr bwMode="auto">
                <a:xfrm>
                  <a:off x="3456" y="2856"/>
                  <a:ext cx="336" cy="336"/>
                </a:xfrm>
                <a:custGeom>
                  <a:avLst/>
                  <a:gdLst>
                    <a:gd name="T0" fmla="*/ 0 w 336"/>
                    <a:gd name="T1" fmla="*/ 264 h 336"/>
                    <a:gd name="T2" fmla="*/ 96 w 336"/>
                    <a:gd name="T3" fmla="*/ 312 h 336"/>
                    <a:gd name="T4" fmla="*/ 96 w 336"/>
                    <a:gd name="T5" fmla="*/ 120 h 336"/>
                    <a:gd name="T6" fmla="*/ 240 w 336"/>
                    <a:gd name="T7" fmla="*/ 216 h 336"/>
                    <a:gd name="T8" fmla="*/ 240 w 336"/>
                    <a:gd name="T9" fmla="*/ 24 h 336"/>
                    <a:gd name="T10" fmla="*/ 336 w 336"/>
                    <a:gd name="T11" fmla="*/ 72 h 336"/>
                  </a:gdLst>
                  <a:ahLst/>
                  <a:cxnLst>
                    <a:cxn ang="0">
                      <a:pos x="T0" y="T1"/>
                    </a:cxn>
                    <a:cxn ang="0">
                      <a:pos x="T2" y="T3"/>
                    </a:cxn>
                    <a:cxn ang="0">
                      <a:pos x="T4" y="T5"/>
                    </a:cxn>
                    <a:cxn ang="0">
                      <a:pos x="T6" y="T7"/>
                    </a:cxn>
                    <a:cxn ang="0">
                      <a:pos x="T8" y="T9"/>
                    </a:cxn>
                    <a:cxn ang="0">
                      <a:pos x="T10" y="T11"/>
                    </a:cxn>
                  </a:cxnLst>
                  <a:rect l="0" t="0" r="r" b="b"/>
                  <a:pathLst>
                    <a:path w="336" h="336">
                      <a:moveTo>
                        <a:pt x="0" y="264"/>
                      </a:moveTo>
                      <a:cubicBezTo>
                        <a:pt x="40" y="300"/>
                        <a:pt x="80" y="336"/>
                        <a:pt x="96" y="312"/>
                      </a:cubicBezTo>
                      <a:cubicBezTo>
                        <a:pt x="112" y="288"/>
                        <a:pt x="72" y="136"/>
                        <a:pt x="96" y="120"/>
                      </a:cubicBezTo>
                      <a:cubicBezTo>
                        <a:pt x="120" y="104"/>
                        <a:pt x="216" y="232"/>
                        <a:pt x="240" y="216"/>
                      </a:cubicBezTo>
                      <a:cubicBezTo>
                        <a:pt x="264" y="200"/>
                        <a:pt x="224" y="48"/>
                        <a:pt x="240" y="24"/>
                      </a:cubicBezTo>
                      <a:cubicBezTo>
                        <a:pt x="256" y="0"/>
                        <a:pt x="296" y="36"/>
                        <a:pt x="336" y="72"/>
                      </a:cubicBezTo>
                    </a:path>
                  </a:pathLst>
                </a:custGeom>
                <a:noFill/>
                <a:ln w="25400" cap="flat" cmpd="sng">
                  <a:solidFill>
                    <a:srgbClr val="993366"/>
                  </a:solidFill>
                  <a:prstDash val="solid"/>
                  <a:round/>
                  <a:headEnd type="none" w="lg" len="lg"/>
                  <a:tailEnd type="none" w="med" len="med"/>
                </a:ln>
                <a:extLst>
                  <a:ext uri="{909E8E84-426E-40DD-AFC4-6F175D3DCCD1}">
                    <a14:hiddenFill xmlns:a14="http://schemas.microsoft.com/office/drawing/2010/main">
                      <a:solidFill>
                        <a:schemeClr val="accent1"/>
                      </a:solid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1" name="Line 65">
                  <a:extLst>
                    <a:ext uri="{FF2B5EF4-FFF2-40B4-BE49-F238E27FC236}">
                      <a16:creationId xmlns:a16="http://schemas.microsoft.com/office/drawing/2014/main" id="{49BB8F5A-3BE0-DC5A-DDC4-16D2B3AEAFCD}"/>
                    </a:ext>
                  </a:extLst>
                </p:cNvPr>
                <p:cNvSpPr>
                  <a:spLocks noChangeShapeType="1"/>
                </p:cNvSpPr>
                <p:nvPr/>
              </p:nvSpPr>
              <p:spPr bwMode="auto">
                <a:xfrm flipH="1" flipV="1">
                  <a:off x="3648" y="2544"/>
                  <a:ext cx="144" cy="384"/>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dirty="0">
                    <a:latin typeface="Calibri" panose="020F0502020204030204" pitchFamily="34" charset="0"/>
                    <a:cs typeface="Calibri" panose="020F0502020204030204" pitchFamily="34" charset="0"/>
                  </a:endParaRPr>
                </a:p>
              </p:txBody>
            </p:sp>
            <p:sp>
              <p:nvSpPr>
                <p:cNvPr id="22" name="Line 67">
                  <a:extLst>
                    <a:ext uri="{FF2B5EF4-FFF2-40B4-BE49-F238E27FC236}">
                      <a16:creationId xmlns:a16="http://schemas.microsoft.com/office/drawing/2014/main" id="{1E454945-E51B-7DC8-DC75-353F36811F0E}"/>
                    </a:ext>
                  </a:extLst>
                </p:cNvPr>
                <p:cNvSpPr>
                  <a:spLocks noChangeShapeType="1"/>
                </p:cNvSpPr>
                <p:nvPr/>
              </p:nvSpPr>
              <p:spPr bwMode="auto">
                <a:xfrm flipH="1" flipV="1">
                  <a:off x="4656"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3" name="Line 68">
                  <a:extLst>
                    <a:ext uri="{FF2B5EF4-FFF2-40B4-BE49-F238E27FC236}">
                      <a16:creationId xmlns:a16="http://schemas.microsoft.com/office/drawing/2014/main" id="{26422BB8-9D03-64B4-D41B-4FC73876F422}"/>
                    </a:ext>
                  </a:extLst>
                </p:cNvPr>
                <p:cNvSpPr>
                  <a:spLocks noChangeShapeType="1"/>
                </p:cNvSpPr>
                <p:nvPr/>
              </p:nvSpPr>
              <p:spPr bwMode="auto">
                <a:xfrm flipH="1">
                  <a:off x="4656"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4" name="Line 69">
                  <a:extLst>
                    <a:ext uri="{FF2B5EF4-FFF2-40B4-BE49-F238E27FC236}">
                      <a16:creationId xmlns:a16="http://schemas.microsoft.com/office/drawing/2014/main" id="{D150A4ED-A878-8163-04DA-2AA95B4D771E}"/>
                    </a:ext>
                  </a:extLst>
                </p:cNvPr>
                <p:cNvSpPr>
                  <a:spLocks noChangeShapeType="1"/>
                </p:cNvSpPr>
                <p:nvPr/>
              </p:nvSpPr>
              <p:spPr bwMode="auto">
                <a:xfrm flipH="1" flipV="1">
                  <a:off x="4560"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5" name="Line 70">
                  <a:extLst>
                    <a:ext uri="{FF2B5EF4-FFF2-40B4-BE49-F238E27FC236}">
                      <a16:creationId xmlns:a16="http://schemas.microsoft.com/office/drawing/2014/main" id="{D658A617-D9C1-3F25-B374-1AC88508204A}"/>
                    </a:ext>
                  </a:extLst>
                </p:cNvPr>
                <p:cNvSpPr>
                  <a:spLocks noChangeShapeType="1"/>
                </p:cNvSpPr>
                <p:nvPr/>
              </p:nvSpPr>
              <p:spPr bwMode="auto">
                <a:xfrm flipH="1" flipV="1">
                  <a:off x="4464" y="3120"/>
                  <a:ext cx="288" cy="528"/>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6" name="Line 71">
                  <a:extLst>
                    <a:ext uri="{FF2B5EF4-FFF2-40B4-BE49-F238E27FC236}">
                      <a16:creationId xmlns:a16="http://schemas.microsoft.com/office/drawing/2014/main" id="{C32307DC-2653-5F33-0C39-814A17580C43}"/>
                    </a:ext>
                  </a:extLst>
                </p:cNvPr>
                <p:cNvSpPr>
                  <a:spLocks noChangeShapeType="1"/>
                </p:cNvSpPr>
                <p:nvPr/>
              </p:nvSpPr>
              <p:spPr bwMode="auto">
                <a:xfrm flipH="1">
                  <a:off x="4560"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7" name="Line 72">
                  <a:extLst>
                    <a:ext uri="{FF2B5EF4-FFF2-40B4-BE49-F238E27FC236}">
                      <a16:creationId xmlns:a16="http://schemas.microsoft.com/office/drawing/2014/main" id="{55A1304F-C53F-49D4-4D88-50829B2D4F22}"/>
                    </a:ext>
                  </a:extLst>
                </p:cNvPr>
                <p:cNvSpPr>
                  <a:spLocks noChangeShapeType="1"/>
                </p:cNvSpPr>
                <p:nvPr/>
              </p:nvSpPr>
              <p:spPr bwMode="auto">
                <a:xfrm flipH="1">
                  <a:off x="4464" y="2544"/>
                  <a:ext cx="240" cy="576"/>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8" name="Freeform 73">
                  <a:extLst>
                    <a:ext uri="{FF2B5EF4-FFF2-40B4-BE49-F238E27FC236}">
                      <a16:creationId xmlns:a16="http://schemas.microsoft.com/office/drawing/2014/main" id="{5BDF502A-75A3-85C4-9E6B-069B477465B8}"/>
                    </a:ext>
                  </a:extLst>
                </p:cNvPr>
                <p:cNvSpPr>
                  <a:spLocks/>
                </p:cNvSpPr>
                <p:nvPr/>
              </p:nvSpPr>
              <p:spPr bwMode="auto">
                <a:xfrm flipH="1">
                  <a:off x="4128" y="2856"/>
                  <a:ext cx="336" cy="336"/>
                </a:xfrm>
                <a:custGeom>
                  <a:avLst/>
                  <a:gdLst>
                    <a:gd name="T0" fmla="*/ 0 w 336"/>
                    <a:gd name="T1" fmla="*/ 264 h 336"/>
                    <a:gd name="T2" fmla="*/ 96 w 336"/>
                    <a:gd name="T3" fmla="*/ 312 h 336"/>
                    <a:gd name="T4" fmla="*/ 96 w 336"/>
                    <a:gd name="T5" fmla="*/ 120 h 336"/>
                    <a:gd name="T6" fmla="*/ 240 w 336"/>
                    <a:gd name="T7" fmla="*/ 216 h 336"/>
                    <a:gd name="T8" fmla="*/ 240 w 336"/>
                    <a:gd name="T9" fmla="*/ 24 h 336"/>
                    <a:gd name="T10" fmla="*/ 336 w 336"/>
                    <a:gd name="T11" fmla="*/ 72 h 336"/>
                  </a:gdLst>
                  <a:ahLst/>
                  <a:cxnLst>
                    <a:cxn ang="0">
                      <a:pos x="T0" y="T1"/>
                    </a:cxn>
                    <a:cxn ang="0">
                      <a:pos x="T2" y="T3"/>
                    </a:cxn>
                    <a:cxn ang="0">
                      <a:pos x="T4" y="T5"/>
                    </a:cxn>
                    <a:cxn ang="0">
                      <a:pos x="T6" y="T7"/>
                    </a:cxn>
                    <a:cxn ang="0">
                      <a:pos x="T8" y="T9"/>
                    </a:cxn>
                    <a:cxn ang="0">
                      <a:pos x="T10" y="T11"/>
                    </a:cxn>
                  </a:cxnLst>
                  <a:rect l="0" t="0" r="r" b="b"/>
                  <a:pathLst>
                    <a:path w="336" h="336">
                      <a:moveTo>
                        <a:pt x="0" y="264"/>
                      </a:moveTo>
                      <a:cubicBezTo>
                        <a:pt x="40" y="300"/>
                        <a:pt x="80" y="336"/>
                        <a:pt x="96" y="312"/>
                      </a:cubicBezTo>
                      <a:cubicBezTo>
                        <a:pt x="112" y="288"/>
                        <a:pt x="72" y="136"/>
                        <a:pt x="96" y="120"/>
                      </a:cubicBezTo>
                      <a:cubicBezTo>
                        <a:pt x="120" y="104"/>
                        <a:pt x="216" y="232"/>
                        <a:pt x="240" y="216"/>
                      </a:cubicBezTo>
                      <a:cubicBezTo>
                        <a:pt x="264" y="200"/>
                        <a:pt x="224" y="48"/>
                        <a:pt x="240" y="24"/>
                      </a:cubicBezTo>
                      <a:cubicBezTo>
                        <a:pt x="256" y="0"/>
                        <a:pt x="296" y="36"/>
                        <a:pt x="336" y="72"/>
                      </a:cubicBezTo>
                    </a:path>
                  </a:pathLst>
                </a:custGeom>
                <a:noFill/>
                <a:ln w="25400" cap="flat" cmpd="sng">
                  <a:solidFill>
                    <a:srgbClr val="993366"/>
                  </a:solidFill>
                  <a:prstDash val="solid"/>
                  <a:round/>
                  <a:headEnd type="none" w="lg" len="lg"/>
                  <a:tailEnd type="none" w="med" len="med"/>
                </a:ln>
                <a:extLst>
                  <a:ext uri="{909E8E84-426E-40DD-AFC4-6F175D3DCCD1}">
                    <a14:hiddenFill xmlns:a14="http://schemas.microsoft.com/office/drawing/2010/main">
                      <a:solidFill>
                        <a:schemeClr val="accent1"/>
                      </a:solid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9" name="Line 74">
                  <a:extLst>
                    <a:ext uri="{FF2B5EF4-FFF2-40B4-BE49-F238E27FC236}">
                      <a16:creationId xmlns:a16="http://schemas.microsoft.com/office/drawing/2014/main" id="{7C25FDC8-3ADB-78BF-6E8B-49786CEDBC77}"/>
                    </a:ext>
                  </a:extLst>
                </p:cNvPr>
                <p:cNvSpPr>
                  <a:spLocks noChangeShapeType="1"/>
                </p:cNvSpPr>
                <p:nvPr/>
              </p:nvSpPr>
              <p:spPr bwMode="auto">
                <a:xfrm flipV="1">
                  <a:off x="4128" y="2544"/>
                  <a:ext cx="144" cy="384"/>
                </a:xfrm>
                <a:prstGeom prst="line">
                  <a:avLst/>
                </a:prstGeom>
                <a:noFill/>
                <a:ln w="25400">
                  <a:solidFill>
                    <a:srgbClr val="993366"/>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0" name="Text Box 76">
                  <a:extLst>
                    <a:ext uri="{FF2B5EF4-FFF2-40B4-BE49-F238E27FC236}">
                      <a16:creationId xmlns:a16="http://schemas.microsoft.com/office/drawing/2014/main" id="{BA5027EB-F8B8-0B86-6BDB-888D8179840F}"/>
                    </a:ext>
                  </a:extLst>
                </p:cNvPr>
                <p:cNvSpPr txBox="1">
                  <a:spLocks noChangeArrowheads="1"/>
                </p:cNvSpPr>
                <p:nvPr/>
              </p:nvSpPr>
              <p:spPr bwMode="auto">
                <a:xfrm>
                  <a:off x="2880" y="3648"/>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31" name="Text Box 77">
                  <a:extLst>
                    <a:ext uri="{FF2B5EF4-FFF2-40B4-BE49-F238E27FC236}">
                      <a16:creationId xmlns:a16="http://schemas.microsoft.com/office/drawing/2014/main" id="{7C3EB8AD-5E46-DF7C-D533-CA0CBD601943}"/>
                    </a:ext>
                  </a:extLst>
                </p:cNvPr>
                <p:cNvSpPr txBox="1">
                  <a:spLocks noChangeArrowheads="1"/>
                </p:cNvSpPr>
                <p:nvPr/>
              </p:nvSpPr>
              <p:spPr bwMode="auto">
                <a:xfrm>
                  <a:off x="2976" y="3648"/>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32" name="Text Box 78">
                  <a:extLst>
                    <a:ext uri="{FF2B5EF4-FFF2-40B4-BE49-F238E27FC236}">
                      <a16:creationId xmlns:a16="http://schemas.microsoft.com/office/drawing/2014/main" id="{C865D8A0-F85B-8EE8-D198-3D20A254AD52}"/>
                    </a:ext>
                  </a:extLst>
                </p:cNvPr>
                <p:cNvSpPr txBox="1">
                  <a:spLocks noChangeArrowheads="1"/>
                </p:cNvSpPr>
                <p:nvPr/>
              </p:nvSpPr>
              <p:spPr bwMode="auto">
                <a:xfrm>
                  <a:off x="3072" y="3648"/>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33" name="Text Box 79">
                  <a:extLst>
                    <a:ext uri="{FF2B5EF4-FFF2-40B4-BE49-F238E27FC236}">
                      <a16:creationId xmlns:a16="http://schemas.microsoft.com/office/drawing/2014/main" id="{76ECCC2C-54C0-9F42-EDE2-9AAAEADFB5DE}"/>
                    </a:ext>
                  </a:extLst>
                </p:cNvPr>
                <p:cNvSpPr txBox="1">
                  <a:spLocks noChangeArrowheads="1"/>
                </p:cNvSpPr>
                <p:nvPr/>
              </p:nvSpPr>
              <p:spPr bwMode="auto">
                <a:xfrm>
                  <a:off x="4608"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34" name="Text Box 80">
                  <a:extLst>
                    <a:ext uri="{FF2B5EF4-FFF2-40B4-BE49-F238E27FC236}">
                      <a16:creationId xmlns:a16="http://schemas.microsoft.com/office/drawing/2014/main" id="{583FF517-09AF-2CD9-4F5A-07BE5F43193C}"/>
                    </a:ext>
                  </a:extLst>
                </p:cNvPr>
                <p:cNvSpPr txBox="1">
                  <a:spLocks noChangeArrowheads="1"/>
                </p:cNvSpPr>
                <p:nvPr/>
              </p:nvSpPr>
              <p:spPr bwMode="auto">
                <a:xfrm>
                  <a:off x="2928"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35" name="Text Box 81">
                  <a:extLst>
                    <a:ext uri="{FF2B5EF4-FFF2-40B4-BE49-F238E27FC236}">
                      <a16:creationId xmlns:a16="http://schemas.microsoft.com/office/drawing/2014/main" id="{5E44D58D-768F-DDEF-C715-75607784ED88}"/>
                    </a:ext>
                  </a:extLst>
                </p:cNvPr>
                <p:cNvSpPr txBox="1">
                  <a:spLocks noChangeArrowheads="1"/>
                </p:cNvSpPr>
                <p:nvPr/>
              </p:nvSpPr>
              <p:spPr bwMode="auto">
                <a:xfrm>
                  <a:off x="4848" y="3600"/>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36" name="Text Box 82">
                  <a:extLst>
                    <a:ext uri="{FF2B5EF4-FFF2-40B4-BE49-F238E27FC236}">
                      <a16:creationId xmlns:a16="http://schemas.microsoft.com/office/drawing/2014/main" id="{F86B0186-7D66-06D6-CF64-98F4A7BE5C43}"/>
                    </a:ext>
                  </a:extLst>
                </p:cNvPr>
                <p:cNvSpPr txBox="1">
                  <a:spLocks noChangeArrowheads="1"/>
                </p:cNvSpPr>
                <p:nvPr/>
              </p:nvSpPr>
              <p:spPr bwMode="auto">
                <a:xfrm>
                  <a:off x="3120"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37" name="Text Box 83">
                  <a:extLst>
                    <a:ext uri="{FF2B5EF4-FFF2-40B4-BE49-F238E27FC236}">
                      <a16:creationId xmlns:a16="http://schemas.microsoft.com/office/drawing/2014/main" id="{42252079-663C-1E32-8801-BCAFD28077A3}"/>
                    </a:ext>
                  </a:extLst>
                </p:cNvPr>
                <p:cNvSpPr txBox="1">
                  <a:spLocks noChangeArrowheads="1"/>
                </p:cNvSpPr>
                <p:nvPr/>
              </p:nvSpPr>
              <p:spPr bwMode="auto">
                <a:xfrm>
                  <a:off x="4800"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38" name="Text Box 84">
                  <a:extLst>
                    <a:ext uri="{FF2B5EF4-FFF2-40B4-BE49-F238E27FC236}">
                      <a16:creationId xmlns:a16="http://schemas.microsoft.com/office/drawing/2014/main" id="{3838B085-264B-D7B4-E5A8-C656FA26D2F2}"/>
                    </a:ext>
                  </a:extLst>
                </p:cNvPr>
                <p:cNvSpPr txBox="1">
                  <a:spLocks noChangeArrowheads="1"/>
                </p:cNvSpPr>
                <p:nvPr/>
              </p:nvSpPr>
              <p:spPr bwMode="auto">
                <a:xfrm>
                  <a:off x="4704"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39" name="Text Box 85">
                  <a:extLst>
                    <a:ext uri="{FF2B5EF4-FFF2-40B4-BE49-F238E27FC236}">
                      <a16:creationId xmlns:a16="http://schemas.microsoft.com/office/drawing/2014/main" id="{A6B34EC9-96E4-E69B-7E7A-2110A114C9DC}"/>
                    </a:ext>
                  </a:extLst>
                </p:cNvPr>
                <p:cNvSpPr txBox="1">
                  <a:spLocks noChangeArrowheads="1"/>
                </p:cNvSpPr>
                <p:nvPr/>
              </p:nvSpPr>
              <p:spPr bwMode="auto">
                <a:xfrm>
                  <a:off x="4752" y="3600"/>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40" name="Text Box 86">
                  <a:extLst>
                    <a:ext uri="{FF2B5EF4-FFF2-40B4-BE49-F238E27FC236}">
                      <a16:creationId xmlns:a16="http://schemas.microsoft.com/office/drawing/2014/main" id="{818CE3A6-5A08-76E5-BD70-BEDA68FDC5F9}"/>
                    </a:ext>
                  </a:extLst>
                </p:cNvPr>
                <p:cNvSpPr txBox="1">
                  <a:spLocks noChangeArrowheads="1"/>
                </p:cNvSpPr>
                <p:nvPr/>
              </p:nvSpPr>
              <p:spPr bwMode="auto">
                <a:xfrm>
                  <a:off x="3024" y="2352"/>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d</a:t>
                  </a:r>
                </a:p>
              </p:txBody>
            </p:sp>
            <p:sp>
              <p:nvSpPr>
                <p:cNvPr id="41" name="Text Box 87">
                  <a:extLst>
                    <a:ext uri="{FF2B5EF4-FFF2-40B4-BE49-F238E27FC236}">
                      <a16:creationId xmlns:a16="http://schemas.microsoft.com/office/drawing/2014/main" id="{2AEB55B2-EF53-852C-7764-8CC3A3C5D8E9}"/>
                    </a:ext>
                  </a:extLst>
                </p:cNvPr>
                <p:cNvSpPr txBox="1">
                  <a:spLocks noChangeArrowheads="1"/>
                </p:cNvSpPr>
                <p:nvPr/>
              </p:nvSpPr>
              <p:spPr bwMode="auto">
                <a:xfrm>
                  <a:off x="4656" y="3600"/>
                  <a:ext cx="19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u</a:t>
                  </a:r>
                </a:p>
              </p:txBody>
            </p:sp>
            <p:sp>
              <p:nvSpPr>
                <p:cNvPr id="42" name="Text Box 88">
                  <a:extLst>
                    <a:ext uri="{FF2B5EF4-FFF2-40B4-BE49-F238E27FC236}">
                      <a16:creationId xmlns:a16="http://schemas.microsoft.com/office/drawing/2014/main" id="{BDFD923C-13AE-B2E1-76FF-711C7C847558}"/>
                    </a:ext>
                  </a:extLst>
                </p:cNvPr>
                <p:cNvSpPr txBox="1">
                  <a:spLocks noChangeArrowheads="1"/>
                </p:cNvSpPr>
                <p:nvPr/>
              </p:nvSpPr>
              <p:spPr bwMode="auto">
                <a:xfrm>
                  <a:off x="3600" y="3120"/>
                  <a:ext cx="2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W</a:t>
                  </a:r>
                  <a:r>
                    <a:rPr lang="en-US" altLang="en-US" baseline="30000">
                      <a:latin typeface="Calibri" panose="020F0502020204030204" pitchFamily="34" charset="0"/>
                      <a:cs typeface="Calibri" panose="020F0502020204030204" pitchFamily="34" charset="0"/>
                    </a:rPr>
                    <a:t>–</a:t>
                  </a:r>
                  <a:endParaRPr lang="en-US" altLang="en-US">
                    <a:latin typeface="Calibri" panose="020F0502020204030204" pitchFamily="34" charset="0"/>
                    <a:cs typeface="Calibri" panose="020F0502020204030204" pitchFamily="34" charset="0"/>
                  </a:endParaRPr>
                </a:p>
              </p:txBody>
            </p:sp>
            <p:sp>
              <p:nvSpPr>
                <p:cNvPr id="43" name="Text Box 89">
                  <a:extLst>
                    <a:ext uri="{FF2B5EF4-FFF2-40B4-BE49-F238E27FC236}">
                      <a16:creationId xmlns:a16="http://schemas.microsoft.com/office/drawing/2014/main" id="{4F63DF8B-55D9-0FB7-B1DE-A4BD02F0FE53}"/>
                    </a:ext>
                  </a:extLst>
                </p:cNvPr>
                <p:cNvSpPr txBox="1">
                  <a:spLocks noChangeArrowheads="1"/>
                </p:cNvSpPr>
                <p:nvPr/>
              </p:nvSpPr>
              <p:spPr bwMode="auto">
                <a:xfrm>
                  <a:off x="3984" y="3120"/>
                  <a:ext cx="2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W</a:t>
                  </a:r>
                  <a:r>
                    <a:rPr lang="en-US" altLang="en-US" baseline="30000">
                      <a:latin typeface="Calibri" panose="020F0502020204030204" pitchFamily="34" charset="0"/>
                      <a:cs typeface="Calibri" panose="020F0502020204030204" pitchFamily="34" charset="0"/>
                    </a:rPr>
                    <a:t>–</a:t>
                  </a:r>
                  <a:endParaRPr lang="en-US" altLang="en-US">
                    <a:latin typeface="Calibri" panose="020F0502020204030204" pitchFamily="34" charset="0"/>
                    <a:cs typeface="Calibri" panose="020F0502020204030204" pitchFamily="34" charset="0"/>
                  </a:endParaRPr>
                </a:p>
              </p:txBody>
            </p:sp>
            <p:sp>
              <p:nvSpPr>
                <p:cNvPr id="44" name="Text Box 91">
                  <a:extLst>
                    <a:ext uri="{FF2B5EF4-FFF2-40B4-BE49-F238E27FC236}">
                      <a16:creationId xmlns:a16="http://schemas.microsoft.com/office/drawing/2014/main" id="{120AF48B-FFF1-3BF8-1175-EB25B48106AD}"/>
                    </a:ext>
                  </a:extLst>
                </p:cNvPr>
                <p:cNvSpPr txBox="1">
                  <a:spLocks noChangeArrowheads="1"/>
                </p:cNvSpPr>
                <p:nvPr/>
              </p:nvSpPr>
              <p:spPr bwMode="auto">
                <a:xfrm>
                  <a:off x="4229" y="2352"/>
                  <a:ext cx="237"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e</a:t>
                  </a:r>
                  <a:r>
                    <a:rPr lang="en-US" altLang="en-US" baseline="30000">
                      <a:latin typeface="Calibri" panose="020F0502020204030204" pitchFamily="34" charset="0"/>
                      <a:cs typeface="Calibri" panose="020F0502020204030204" pitchFamily="34" charset="0"/>
                    </a:rPr>
                    <a:t>–</a:t>
                  </a:r>
                  <a:endParaRPr lang="en-US" altLang="en-US">
                    <a:latin typeface="Calibri" panose="020F0502020204030204" pitchFamily="34" charset="0"/>
                    <a:cs typeface="Calibri" panose="020F0502020204030204" pitchFamily="34" charset="0"/>
                  </a:endParaRPr>
                </a:p>
              </p:txBody>
            </p:sp>
            <p:sp>
              <p:nvSpPr>
                <p:cNvPr id="45" name="Text Box 92">
                  <a:extLst>
                    <a:ext uri="{FF2B5EF4-FFF2-40B4-BE49-F238E27FC236}">
                      <a16:creationId xmlns:a16="http://schemas.microsoft.com/office/drawing/2014/main" id="{AB01A347-9D06-B47C-743C-00738DB916EB}"/>
                    </a:ext>
                  </a:extLst>
                </p:cNvPr>
                <p:cNvSpPr txBox="1">
                  <a:spLocks noChangeArrowheads="1"/>
                </p:cNvSpPr>
                <p:nvPr/>
              </p:nvSpPr>
              <p:spPr bwMode="auto">
                <a:xfrm>
                  <a:off x="3504" y="2352"/>
                  <a:ext cx="237"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rPr>
                    <a:t>e</a:t>
                  </a:r>
                  <a:r>
                    <a:rPr lang="en-US" altLang="en-US" baseline="30000">
                      <a:latin typeface="Calibri" panose="020F0502020204030204" pitchFamily="34" charset="0"/>
                      <a:cs typeface="Calibri" panose="020F0502020204030204" pitchFamily="34" charset="0"/>
                    </a:rPr>
                    <a:t>–</a:t>
                  </a:r>
                  <a:endParaRPr lang="en-US" altLang="en-US">
                    <a:latin typeface="Calibri" panose="020F0502020204030204" pitchFamily="34" charset="0"/>
                    <a:cs typeface="Calibri" panose="020F0502020204030204" pitchFamily="34" charset="0"/>
                  </a:endParaRPr>
                </a:p>
              </p:txBody>
            </p:sp>
            <p:sp>
              <p:nvSpPr>
                <p:cNvPr id="46" name="Line 94">
                  <a:extLst>
                    <a:ext uri="{FF2B5EF4-FFF2-40B4-BE49-F238E27FC236}">
                      <a16:creationId xmlns:a16="http://schemas.microsoft.com/office/drawing/2014/main" id="{4B9E08F7-EF70-04D5-3E45-D1338D09E42F}"/>
                    </a:ext>
                  </a:extLst>
                </p:cNvPr>
                <p:cNvSpPr>
                  <a:spLocks noChangeShapeType="1"/>
                </p:cNvSpPr>
                <p:nvPr/>
              </p:nvSpPr>
              <p:spPr bwMode="auto">
                <a:xfrm>
                  <a:off x="3792" y="2928"/>
                  <a:ext cx="336" cy="0"/>
                </a:xfrm>
                <a:prstGeom prst="line">
                  <a:avLst/>
                </a:prstGeom>
                <a:noFill/>
                <a:ln w="25400">
                  <a:solidFill>
                    <a:srgbClr val="993366"/>
                  </a:solidFill>
                  <a:prstDash val="dash"/>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7" name="Text Box 95">
                  <a:extLst>
                    <a:ext uri="{FF2B5EF4-FFF2-40B4-BE49-F238E27FC236}">
                      <a16:creationId xmlns:a16="http://schemas.microsoft.com/office/drawing/2014/main" id="{AC680CC9-08C2-8076-3D8C-46D63CFC93E4}"/>
                    </a:ext>
                  </a:extLst>
                </p:cNvPr>
                <p:cNvSpPr txBox="1">
                  <a:spLocks noChangeArrowheads="1"/>
                </p:cNvSpPr>
                <p:nvPr/>
              </p:nvSpPr>
              <p:spPr bwMode="auto">
                <a:xfrm>
                  <a:off x="3840" y="2736"/>
                  <a:ext cx="19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a:latin typeface="Calibri" panose="020F0502020204030204" pitchFamily="34" charset="0"/>
                      <a:cs typeface="Calibri" panose="020F0502020204030204" pitchFamily="34" charset="0"/>
                      <a:sym typeface="Symbol" pitchFamily="2" charset="2"/>
                    </a:rPr>
                    <a:t></a:t>
                  </a:r>
                </a:p>
              </p:txBody>
            </p:sp>
          </p:grpSp>
          <p:sp>
            <p:nvSpPr>
              <p:cNvPr id="6" name="Text Box 97">
                <a:extLst>
                  <a:ext uri="{FF2B5EF4-FFF2-40B4-BE49-F238E27FC236}">
                    <a16:creationId xmlns:a16="http://schemas.microsoft.com/office/drawing/2014/main" id="{E19EA7C6-9F41-ECBE-E95E-CD89CC1DCF0C}"/>
                  </a:ext>
                </a:extLst>
              </p:cNvPr>
              <p:cNvSpPr txBox="1">
                <a:spLocks noChangeArrowheads="1"/>
              </p:cNvSpPr>
              <p:nvPr/>
            </p:nvSpPr>
            <p:spPr bwMode="auto">
              <a:xfrm>
                <a:off x="3024" y="2400"/>
                <a:ext cx="1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sz="1800" b="1">
                    <a:latin typeface="Calibri" panose="020F0502020204030204" pitchFamily="34" charset="0"/>
                    <a:cs typeface="Calibri" panose="020F0502020204030204" pitchFamily="34" charset="0"/>
                  </a:rPr>
                  <a:t>p</a:t>
                </a:r>
                <a:endParaRPr lang="en-US" altLang="en-US" sz="1800">
                  <a:latin typeface="Calibri" panose="020F0502020204030204" pitchFamily="34" charset="0"/>
                  <a:cs typeface="Calibri" panose="020F0502020204030204" pitchFamily="34" charset="0"/>
                </a:endParaRPr>
              </a:p>
            </p:txBody>
          </p:sp>
          <p:sp>
            <p:nvSpPr>
              <p:cNvPr id="8" name="Text Box 98">
                <a:extLst>
                  <a:ext uri="{FF2B5EF4-FFF2-40B4-BE49-F238E27FC236}">
                    <a16:creationId xmlns:a16="http://schemas.microsoft.com/office/drawing/2014/main" id="{85005F2B-040C-2A9E-4CF7-B4DDC498E862}"/>
                  </a:ext>
                </a:extLst>
              </p:cNvPr>
              <p:cNvSpPr txBox="1">
                <a:spLocks noChangeArrowheads="1"/>
              </p:cNvSpPr>
              <p:nvPr/>
            </p:nvSpPr>
            <p:spPr bwMode="auto">
              <a:xfrm>
                <a:off x="4704" y="2400"/>
                <a:ext cx="1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sz="1800" b="1">
                    <a:latin typeface="Calibri" panose="020F0502020204030204" pitchFamily="34" charset="0"/>
                    <a:cs typeface="Calibri" panose="020F0502020204030204" pitchFamily="34" charset="0"/>
                  </a:rPr>
                  <a:t>p</a:t>
                </a:r>
                <a:endParaRPr lang="en-US" altLang="en-US" sz="1800">
                  <a:latin typeface="Calibri" panose="020F0502020204030204" pitchFamily="34" charset="0"/>
                  <a:cs typeface="Calibri" panose="020F0502020204030204" pitchFamily="34" charset="0"/>
                </a:endParaRPr>
              </a:p>
            </p:txBody>
          </p:sp>
          <p:sp>
            <p:nvSpPr>
              <p:cNvPr id="9" name="Text Box 101">
                <a:extLst>
                  <a:ext uri="{FF2B5EF4-FFF2-40B4-BE49-F238E27FC236}">
                    <a16:creationId xmlns:a16="http://schemas.microsoft.com/office/drawing/2014/main" id="{5EDCC6A3-A42B-9FB3-CE06-B49F5B1F3724}"/>
                  </a:ext>
                </a:extLst>
              </p:cNvPr>
              <p:cNvSpPr txBox="1">
                <a:spLocks noChangeArrowheads="1"/>
              </p:cNvSpPr>
              <p:nvPr/>
            </p:nvSpPr>
            <p:spPr bwMode="auto">
              <a:xfrm>
                <a:off x="2970" y="4048"/>
                <a:ext cx="1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sz="1800" b="1" dirty="0">
                    <a:latin typeface="Calibri" panose="020F0502020204030204" pitchFamily="34" charset="0"/>
                    <a:cs typeface="Calibri" panose="020F0502020204030204" pitchFamily="34" charset="0"/>
                  </a:rPr>
                  <a:t>n</a:t>
                </a:r>
                <a:endParaRPr lang="en-US" altLang="en-US" sz="1800" dirty="0">
                  <a:latin typeface="Calibri" panose="020F0502020204030204" pitchFamily="34" charset="0"/>
                  <a:cs typeface="Calibri" panose="020F0502020204030204" pitchFamily="34" charset="0"/>
                </a:endParaRPr>
              </a:p>
            </p:txBody>
          </p:sp>
          <p:sp>
            <p:nvSpPr>
              <p:cNvPr id="10" name="Text Box 105">
                <a:extLst>
                  <a:ext uri="{FF2B5EF4-FFF2-40B4-BE49-F238E27FC236}">
                    <a16:creationId xmlns:a16="http://schemas.microsoft.com/office/drawing/2014/main" id="{BE4D56F0-B341-87CF-49C9-A09A5FFCE21F}"/>
                  </a:ext>
                </a:extLst>
              </p:cNvPr>
              <p:cNvSpPr txBox="1">
                <a:spLocks noChangeArrowheads="1"/>
              </p:cNvSpPr>
              <p:nvPr/>
            </p:nvSpPr>
            <p:spPr bwMode="auto">
              <a:xfrm>
                <a:off x="4749" y="4050"/>
                <a:ext cx="19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sz="1800" b="1" dirty="0">
                    <a:latin typeface="Calibri" panose="020F0502020204030204" pitchFamily="34" charset="0"/>
                    <a:cs typeface="Calibri" panose="020F0502020204030204" pitchFamily="34" charset="0"/>
                  </a:rPr>
                  <a:t>n</a:t>
                </a:r>
                <a:endParaRPr lang="en-US" altLang="en-US" sz="1800" dirty="0">
                  <a:latin typeface="Calibri" panose="020F0502020204030204" pitchFamily="34" charset="0"/>
                  <a:cs typeface="Calibri" panose="020F0502020204030204" pitchFamily="34" charset="0"/>
                </a:endParaRPr>
              </a:p>
            </p:txBody>
          </p:sp>
        </p:grpSp>
        <p:grpSp>
          <p:nvGrpSpPr>
            <p:cNvPr id="48" name="Group 203">
              <a:extLst>
                <a:ext uri="{FF2B5EF4-FFF2-40B4-BE49-F238E27FC236}">
                  <a16:creationId xmlns:a16="http://schemas.microsoft.com/office/drawing/2014/main" id="{B6FF3DB7-F638-2365-BB99-E3C006F6AE27}"/>
                </a:ext>
              </a:extLst>
            </p:cNvPr>
            <p:cNvGrpSpPr>
              <a:grpSpLocks/>
            </p:cNvGrpSpPr>
            <p:nvPr/>
          </p:nvGrpSpPr>
          <p:grpSpPr bwMode="auto">
            <a:xfrm>
              <a:off x="529986" y="1291122"/>
              <a:ext cx="509588" cy="2228851"/>
              <a:chOff x="5184" y="2861"/>
              <a:chExt cx="321" cy="1404"/>
            </a:xfrm>
          </p:grpSpPr>
          <p:grpSp>
            <p:nvGrpSpPr>
              <p:cNvPr id="49" name="Group 197">
                <a:extLst>
                  <a:ext uri="{FF2B5EF4-FFF2-40B4-BE49-F238E27FC236}">
                    <a16:creationId xmlns:a16="http://schemas.microsoft.com/office/drawing/2014/main" id="{D2ECAAA2-2822-634B-5B97-AB50DF22F896}"/>
                  </a:ext>
                </a:extLst>
              </p:cNvPr>
              <p:cNvGrpSpPr>
                <a:grpSpLocks/>
              </p:cNvGrpSpPr>
              <p:nvPr/>
            </p:nvGrpSpPr>
            <p:grpSpPr bwMode="auto">
              <a:xfrm>
                <a:off x="5328" y="2861"/>
                <a:ext cx="96" cy="1171"/>
                <a:chOff x="5376" y="941"/>
                <a:chExt cx="96" cy="1171"/>
              </a:xfrm>
            </p:grpSpPr>
            <p:sp>
              <p:nvSpPr>
                <p:cNvPr id="51" name="Line 198">
                  <a:extLst>
                    <a:ext uri="{FF2B5EF4-FFF2-40B4-BE49-F238E27FC236}">
                      <a16:creationId xmlns:a16="http://schemas.microsoft.com/office/drawing/2014/main" id="{80E414DE-A272-572D-0F2C-B1007299A541}"/>
                    </a:ext>
                  </a:extLst>
                </p:cNvPr>
                <p:cNvSpPr>
                  <a:spLocks noChangeShapeType="1"/>
                </p:cNvSpPr>
                <p:nvPr/>
              </p:nvSpPr>
              <p:spPr bwMode="auto">
                <a:xfrm flipV="1">
                  <a:off x="5376" y="1488"/>
                  <a:ext cx="96" cy="624"/>
                </a:xfrm>
                <a:prstGeom prst="line">
                  <a:avLst/>
                </a:prstGeom>
                <a:noFill/>
                <a:ln w="152400" cmpd="tri">
                  <a:solidFill>
                    <a:srgbClr val="993366">
                      <a:alpha val="71001"/>
                    </a:srgbClr>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2" name="Line 199">
                  <a:extLst>
                    <a:ext uri="{FF2B5EF4-FFF2-40B4-BE49-F238E27FC236}">
                      <a16:creationId xmlns:a16="http://schemas.microsoft.com/office/drawing/2014/main" id="{234E5F9C-965A-33FB-9F5F-E5DFC2B9DF78}"/>
                    </a:ext>
                  </a:extLst>
                </p:cNvPr>
                <p:cNvSpPr>
                  <a:spLocks noChangeShapeType="1"/>
                </p:cNvSpPr>
                <p:nvPr/>
              </p:nvSpPr>
              <p:spPr bwMode="auto">
                <a:xfrm>
                  <a:off x="5376" y="941"/>
                  <a:ext cx="96" cy="576"/>
                </a:xfrm>
                <a:prstGeom prst="line">
                  <a:avLst/>
                </a:prstGeom>
                <a:noFill/>
                <a:ln w="152400" cmpd="tri">
                  <a:solidFill>
                    <a:srgbClr val="993366">
                      <a:alpha val="71001"/>
                    </a:srgbClr>
                  </a:solidFill>
                  <a:round/>
                  <a:headEnd type="none" w="lg" len="lg"/>
                  <a:tailEnd/>
                </a:ln>
                <a:extLst>
                  <a:ext uri="{909E8E84-426E-40DD-AFC4-6F175D3DCCD1}">
                    <a14:hiddenFill xmlns:a14="http://schemas.microsoft.com/office/drawing/2010/main">
                      <a:noFill/>
                    </a14:hiddenFill>
                  </a:ext>
                </a:extLst>
              </p:spPr>
              <p:txBody>
                <a:bodyPr wrap="none" anchor="ctr"/>
                <a:lstStyle/>
                <a:p>
                  <a:endParaRPr lang="en-GB">
                    <a:latin typeface="Calibri" panose="020F0502020204030204" pitchFamily="34" charset="0"/>
                    <a:cs typeface="Calibri" panose="020F0502020204030204" pitchFamily="34" charset="0"/>
                  </a:endParaRPr>
                </a:p>
              </p:txBody>
            </p:sp>
          </p:grpSp>
          <p:sp>
            <p:nvSpPr>
              <p:cNvPr id="50" name="Text Box 201">
                <a:extLst>
                  <a:ext uri="{FF2B5EF4-FFF2-40B4-BE49-F238E27FC236}">
                    <a16:creationId xmlns:a16="http://schemas.microsoft.com/office/drawing/2014/main" id="{384BDEAA-3FFE-7ACA-D941-0B9C6962310B}"/>
                  </a:ext>
                </a:extLst>
              </p:cNvPr>
              <p:cNvSpPr txBox="1">
                <a:spLocks noChangeArrowheads="1"/>
              </p:cNvSpPr>
              <p:nvPr/>
            </p:nvSpPr>
            <p:spPr bwMode="auto">
              <a:xfrm>
                <a:off x="5184" y="4032"/>
                <a:ext cx="321"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wrap="none">
                <a:spAutoFit/>
              </a:bodyPr>
              <a:lstStyle/>
              <a:p>
                <a:r>
                  <a:rPr lang="en-US" altLang="en-US" b="1">
                    <a:latin typeface="Calibri" panose="020F0502020204030204" pitchFamily="34" charset="0"/>
                    <a:cs typeface="Calibri" panose="020F0502020204030204" pitchFamily="34" charset="0"/>
                  </a:rPr>
                  <a:t>A-2</a:t>
                </a:r>
              </a:p>
            </p:txBody>
          </p:sp>
        </p:grpSp>
      </p:grpSp>
      <p:sp>
        <p:nvSpPr>
          <p:cNvPr id="53" name="Text Box 7">
            <a:extLst>
              <a:ext uri="{FF2B5EF4-FFF2-40B4-BE49-F238E27FC236}">
                <a16:creationId xmlns:a16="http://schemas.microsoft.com/office/drawing/2014/main" id="{141B59A2-27A8-ED32-2BCF-22F63779FC1B}"/>
              </a:ext>
            </a:extLst>
          </p:cNvPr>
          <p:cNvSpPr txBox="1">
            <a:spLocks noChangeArrowheads="1"/>
          </p:cNvSpPr>
          <p:nvPr/>
        </p:nvSpPr>
        <p:spPr bwMode="auto">
          <a:xfrm>
            <a:off x="329096" y="3994112"/>
            <a:ext cx="394652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dirty="0">
                <a:solidFill>
                  <a:schemeClr val="hlink"/>
                </a:solidFill>
                <a:latin typeface="Calibri" panose="020F0502020204030204" pitchFamily="34" charset="0"/>
                <a:cs typeface="Calibri" panose="020F0502020204030204" pitchFamily="34" charset="0"/>
              </a:rPr>
              <a:t>For 0</a:t>
            </a:r>
            <a:r>
              <a:rPr lang="el-GR" altLang="en-US" dirty="0" err="1">
                <a:solidFill>
                  <a:schemeClr val="hlink"/>
                </a:solidFill>
                <a:latin typeface="Calibri" panose="020F0502020204030204" pitchFamily="34" charset="0"/>
                <a:cs typeface="Calibri" panose="020F0502020204030204" pitchFamily="34" charset="0"/>
              </a:rPr>
              <a:t>νββ</a:t>
            </a:r>
            <a:r>
              <a:rPr lang="el-GR" altLang="en-US" dirty="0">
                <a:solidFill>
                  <a:schemeClr val="hlink"/>
                </a:solidFill>
                <a:latin typeface="Calibri" panose="020F0502020204030204" pitchFamily="34" charset="0"/>
                <a:cs typeface="Calibri" panose="020F0502020204030204" pitchFamily="34" charset="0"/>
              </a:rPr>
              <a:t> </a:t>
            </a:r>
            <a:r>
              <a:rPr lang="en-US" altLang="en-US" dirty="0">
                <a:solidFill>
                  <a:schemeClr val="hlink"/>
                </a:solidFill>
                <a:latin typeface="Calibri" panose="020F0502020204030204" pitchFamily="34" charset="0"/>
                <a:cs typeface="Calibri" panose="020F0502020204030204" pitchFamily="34" charset="0"/>
              </a:rPr>
              <a:t>decay mediated by a light massive neutrino</a:t>
            </a:r>
            <a:r>
              <a:rPr lang="en-US" altLang="en-US" i="1" dirty="0">
                <a:solidFill>
                  <a:schemeClr val="hlink"/>
                </a:solidFill>
                <a:latin typeface="Calibri" panose="020F0502020204030204" pitchFamily="34" charset="0"/>
                <a:cs typeface="Calibri" panose="020F0502020204030204" pitchFamily="34" charset="0"/>
              </a:rPr>
              <a:t>:</a:t>
            </a:r>
            <a:endParaRPr lang="en-US" altLang="en-US" dirty="0">
              <a:solidFill>
                <a:srgbClr val="603422"/>
              </a:solidFill>
              <a:latin typeface="Calibri" panose="020F0502020204030204" pitchFamily="34" charset="0"/>
              <a:cs typeface="Calibri" panose="020F0502020204030204" pitchFamily="34" charset="0"/>
            </a:endParaRPr>
          </a:p>
        </p:txBody>
      </p:sp>
      <p:sp>
        <p:nvSpPr>
          <p:cNvPr id="54" name="Text Box 11">
            <a:extLst>
              <a:ext uri="{FF2B5EF4-FFF2-40B4-BE49-F238E27FC236}">
                <a16:creationId xmlns:a16="http://schemas.microsoft.com/office/drawing/2014/main" id="{219D773B-D35C-69D0-77F6-806E00D06CD2}"/>
              </a:ext>
            </a:extLst>
          </p:cNvPr>
          <p:cNvSpPr txBox="1">
            <a:spLocks noChangeArrowheads="1"/>
          </p:cNvSpPr>
          <p:nvPr/>
        </p:nvSpPr>
        <p:spPr bwMode="auto">
          <a:xfrm>
            <a:off x="7680176" y="2891679"/>
            <a:ext cx="2456883"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1400" dirty="0">
                <a:solidFill>
                  <a:srgbClr val="2F2F2F"/>
                </a:solidFill>
                <a:latin typeface="Calibri" panose="020F0502020204030204" pitchFamily="34" charset="0"/>
                <a:cs typeface="Calibri" panose="020F0502020204030204" pitchFamily="34" charset="0"/>
              </a:rPr>
              <a:t>The effective neutrino mass extracted for a half life of 4x10</a:t>
            </a:r>
            <a:r>
              <a:rPr lang="en-US" altLang="en-US" sz="1400" baseline="30000" dirty="0">
                <a:solidFill>
                  <a:srgbClr val="2F2F2F"/>
                </a:solidFill>
                <a:latin typeface="Calibri" panose="020F0502020204030204" pitchFamily="34" charset="0"/>
                <a:cs typeface="Calibri" panose="020F0502020204030204" pitchFamily="34" charset="0"/>
              </a:rPr>
              <a:t>27</a:t>
            </a:r>
            <a:r>
              <a:rPr lang="en-US" altLang="en-US" sz="1400" dirty="0">
                <a:solidFill>
                  <a:srgbClr val="2F2F2F"/>
                </a:solidFill>
                <a:latin typeface="Calibri" panose="020F0502020204030204" pitchFamily="34" charset="0"/>
                <a:cs typeface="Calibri" panose="020F0502020204030204" pitchFamily="34" charset="0"/>
              </a:rPr>
              <a:t> years </a:t>
            </a:r>
            <a:r>
              <a:rPr lang="en-US" altLang="en-US" sz="1400" baseline="30000" dirty="0">
                <a:solidFill>
                  <a:srgbClr val="2F2F2F"/>
                </a:solidFill>
                <a:latin typeface="Calibri" panose="020F0502020204030204" pitchFamily="34" charset="0"/>
                <a:cs typeface="Calibri" panose="020F0502020204030204" pitchFamily="34" charset="0"/>
              </a:rPr>
              <a:t>76</a:t>
            </a:r>
            <a:r>
              <a:rPr lang="en-US" altLang="en-US" sz="1400" dirty="0">
                <a:solidFill>
                  <a:srgbClr val="2F2F2F"/>
                </a:solidFill>
                <a:latin typeface="Calibri" panose="020F0502020204030204" pitchFamily="34" charset="0"/>
                <a:cs typeface="Calibri" panose="020F0502020204030204" pitchFamily="34" charset="0"/>
              </a:rPr>
              <a:t>Ge.</a:t>
            </a:r>
          </a:p>
        </p:txBody>
      </p:sp>
      <p:pic>
        <p:nvPicPr>
          <p:cNvPr id="55" name="Picture 14">
            <a:extLst>
              <a:ext uri="{FF2B5EF4-FFF2-40B4-BE49-F238E27FC236}">
                <a16:creationId xmlns:a16="http://schemas.microsoft.com/office/drawing/2014/main" id="{0C2A6B66-BEC6-1AA5-33E4-1CB097E9B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71" y="4663329"/>
            <a:ext cx="4337050" cy="628650"/>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18">
            <a:extLst>
              <a:ext uri="{FF2B5EF4-FFF2-40B4-BE49-F238E27FC236}">
                <a16:creationId xmlns:a16="http://schemas.microsoft.com/office/drawing/2014/main" id="{D34924B5-7A08-2CDD-4804-CF2B6C6081F6}"/>
              </a:ext>
            </a:extLst>
          </p:cNvPr>
          <p:cNvSpPr txBox="1">
            <a:spLocks noChangeArrowheads="1"/>
          </p:cNvSpPr>
          <p:nvPr/>
        </p:nvSpPr>
        <p:spPr bwMode="auto">
          <a:xfrm>
            <a:off x="323800" y="5528203"/>
            <a:ext cx="5725173"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dirty="0">
                <a:solidFill>
                  <a:srgbClr val="800080"/>
                </a:solidFill>
                <a:latin typeface="Calibri" panose="020F0502020204030204" pitchFamily="34" charset="0"/>
                <a:cs typeface="Calibri" panose="020F0502020204030204" pitchFamily="34" charset="0"/>
              </a:rPr>
              <a:t>NO other experimentally accessible process can directly determine the nuclear matrix element.</a:t>
            </a:r>
          </a:p>
        </p:txBody>
      </p:sp>
      <p:sp>
        <p:nvSpPr>
          <p:cNvPr id="58" name="Text Box 19">
            <a:extLst>
              <a:ext uri="{FF2B5EF4-FFF2-40B4-BE49-F238E27FC236}">
                <a16:creationId xmlns:a16="http://schemas.microsoft.com/office/drawing/2014/main" id="{E0E756DE-2B86-9B34-B1CB-B8F3CE430044}"/>
              </a:ext>
            </a:extLst>
          </p:cNvPr>
          <p:cNvSpPr txBox="1">
            <a:spLocks noChangeArrowheads="1"/>
          </p:cNvSpPr>
          <p:nvPr/>
        </p:nvSpPr>
        <p:spPr bwMode="auto">
          <a:xfrm>
            <a:off x="7408195" y="598119"/>
            <a:ext cx="3749675"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3366"/>
                </a:solidFill>
                <a:miter lim="800000"/>
                <a:headEnd type="none" w="lg" len="lg"/>
                <a:tailEnd/>
              </a14:hiddenLine>
            </a:ext>
          </a:extLst>
        </p:spPr>
        <p:txBody>
          <a:bodyPr>
            <a:spAutoFit/>
          </a:bodyPr>
          <a:lstStyle/>
          <a:p>
            <a:r>
              <a:rPr lang="en-US" altLang="en-US" sz="1600" i="1" dirty="0">
                <a:latin typeface="Calibri" panose="020F0502020204030204" pitchFamily="34" charset="0"/>
                <a:cs typeface="Calibri" panose="020F0502020204030204" pitchFamily="34" charset="0"/>
              </a:rPr>
              <a:t>“The uncertainty in the calculated nuclear matrix elements for </a:t>
            </a:r>
            <a:r>
              <a:rPr lang="en-US" altLang="en-US" sz="1600" i="1" dirty="0" err="1">
                <a:latin typeface="Calibri" panose="020F0502020204030204" pitchFamily="34" charset="0"/>
                <a:cs typeface="Calibri" panose="020F0502020204030204" pitchFamily="34" charset="0"/>
              </a:rPr>
              <a:t>neutrinoless</a:t>
            </a:r>
            <a:r>
              <a:rPr lang="en-US" altLang="en-US" sz="1600" i="1" dirty="0">
                <a:latin typeface="Calibri" panose="020F0502020204030204" pitchFamily="34" charset="0"/>
                <a:cs typeface="Calibri" panose="020F0502020204030204" pitchFamily="34" charset="0"/>
              </a:rPr>
              <a:t> double beta decay will constitute the principal obstacle to answering some basic questions about neutrinos”</a:t>
            </a:r>
            <a:br>
              <a:rPr lang="en-US" altLang="en-US" sz="1600" i="1" dirty="0">
                <a:latin typeface="Calibri" panose="020F0502020204030204" pitchFamily="34" charset="0"/>
                <a:cs typeface="Calibri" panose="020F0502020204030204" pitchFamily="34" charset="0"/>
              </a:rPr>
            </a:br>
            <a:r>
              <a:rPr lang="en-US" altLang="en-US" sz="1600" dirty="0">
                <a:latin typeface="Calibri" panose="020F0502020204030204" pitchFamily="34" charset="0"/>
                <a:cs typeface="Calibri" panose="020F0502020204030204" pitchFamily="34" charset="0"/>
              </a:rPr>
              <a:t>John </a:t>
            </a:r>
            <a:r>
              <a:rPr lang="en-US" altLang="en-US" sz="1600" dirty="0" err="1">
                <a:latin typeface="Calibri" panose="020F0502020204030204" pitchFamily="34" charset="0"/>
                <a:cs typeface="Calibri" panose="020F0502020204030204" pitchFamily="34" charset="0"/>
              </a:rPr>
              <a:t>Bahcall</a:t>
            </a:r>
            <a:r>
              <a:rPr lang="en-US" altLang="en-US" sz="1600" dirty="0">
                <a:latin typeface="Calibri" panose="020F0502020204030204" pitchFamily="34" charset="0"/>
                <a:cs typeface="Calibri" panose="020F0502020204030204" pitchFamily="34" charset="0"/>
              </a:rPr>
              <a:t> 2004</a:t>
            </a:r>
            <a:endParaRPr lang="en-US" altLang="en-US" sz="1600" i="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5A6BA2D-A870-7730-784C-A1A29A3CE98C}"/>
              </a:ext>
            </a:extLst>
          </p:cNvPr>
          <p:cNvSpPr txBox="1"/>
          <p:nvPr/>
        </p:nvSpPr>
        <p:spPr>
          <a:xfrm>
            <a:off x="896277" y="308479"/>
            <a:ext cx="4700518" cy="430887"/>
          </a:xfrm>
          <a:prstGeom prst="rect">
            <a:avLst/>
          </a:prstGeom>
          <a:noFill/>
        </p:spPr>
        <p:txBody>
          <a:bodyPr wrap="none" lIns="0" tIns="0" rIns="0" bIns="0" rtlCol="0">
            <a:spAutoFit/>
          </a:bodyPr>
          <a:lstStyle/>
          <a:p>
            <a:pPr algn="l"/>
            <a:r>
              <a:rPr lang="en-GB" sz="2800" dirty="0" err="1">
                <a:latin typeface="Calibri" panose="020F0502020204030204" pitchFamily="34" charset="0"/>
                <a:cs typeface="Calibri" panose="020F0502020204030204" pitchFamily="34" charset="0"/>
              </a:rPr>
              <a:t>Neutrinoless</a:t>
            </a:r>
            <a:r>
              <a:rPr lang="en-GB" sz="2800" dirty="0">
                <a:latin typeface="Calibri" panose="020F0502020204030204" pitchFamily="34" charset="0"/>
                <a:cs typeface="Calibri" panose="020F0502020204030204" pitchFamily="34" charset="0"/>
              </a:rPr>
              <a:t> double-beta decay.</a:t>
            </a:r>
          </a:p>
        </p:txBody>
      </p:sp>
    </p:spTree>
    <p:extLst>
      <p:ext uri="{BB962C8B-B14F-4D97-AF65-F5344CB8AC3E}">
        <p14:creationId xmlns:p14="http://schemas.microsoft.com/office/powerpoint/2010/main" val="38608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algebra&#10;&#10;Description automatically generated">
            <a:extLst>
              <a:ext uri="{FF2B5EF4-FFF2-40B4-BE49-F238E27FC236}">
                <a16:creationId xmlns:a16="http://schemas.microsoft.com/office/drawing/2014/main" id="{998F5FFE-5135-CC65-2C2E-CEB621255C26}"/>
              </a:ext>
            </a:extLst>
          </p:cNvPr>
          <p:cNvPicPr>
            <a:picLocks noChangeAspect="1"/>
          </p:cNvPicPr>
          <p:nvPr/>
        </p:nvPicPr>
        <p:blipFill>
          <a:blip r:embed="rId2"/>
          <a:stretch>
            <a:fillRect/>
          </a:stretch>
        </p:blipFill>
        <p:spPr>
          <a:xfrm>
            <a:off x="602432" y="353120"/>
            <a:ext cx="4356100" cy="1536700"/>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ext, diagram, screenshot, line&#10;&#10;Description automatically generated">
            <a:extLst>
              <a:ext uri="{FF2B5EF4-FFF2-40B4-BE49-F238E27FC236}">
                <a16:creationId xmlns:a16="http://schemas.microsoft.com/office/drawing/2014/main" id="{7F570319-512E-E0B2-FA06-31257AE6F7A9}"/>
              </a:ext>
            </a:extLst>
          </p:cNvPr>
          <p:cNvPicPr>
            <a:picLocks noChangeAspect="1"/>
          </p:cNvPicPr>
          <p:nvPr/>
        </p:nvPicPr>
        <p:blipFill>
          <a:blip r:embed="rId3"/>
          <a:stretch>
            <a:fillRect/>
          </a:stretch>
        </p:blipFill>
        <p:spPr>
          <a:xfrm>
            <a:off x="983432" y="2276872"/>
            <a:ext cx="3594100" cy="2781300"/>
          </a:xfrm>
          <a:prstGeom prst="rect">
            <a:avLst/>
          </a:prstGeom>
        </p:spPr>
      </p:pic>
      <p:sp>
        <p:nvSpPr>
          <p:cNvPr id="60" name="TextBox 59">
            <a:extLst>
              <a:ext uri="{FF2B5EF4-FFF2-40B4-BE49-F238E27FC236}">
                <a16:creationId xmlns:a16="http://schemas.microsoft.com/office/drawing/2014/main" id="{5A09FEB9-3631-836E-F40A-7CA1AF327C1A}"/>
              </a:ext>
            </a:extLst>
          </p:cNvPr>
          <p:cNvSpPr txBox="1"/>
          <p:nvPr/>
        </p:nvSpPr>
        <p:spPr>
          <a:xfrm>
            <a:off x="1364432" y="5445224"/>
            <a:ext cx="3450084" cy="430887"/>
          </a:xfrm>
          <a:prstGeom prst="rect">
            <a:avLst/>
          </a:prstGeom>
          <a:noFill/>
        </p:spPr>
        <p:txBody>
          <a:bodyPr wrap="square" lIns="0" tIns="0" rIns="0" bIns="0" rtlCol="0">
            <a:spAutoFit/>
          </a:bodyPr>
          <a:lstStyle/>
          <a:p>
            <a:pPr algn="l"/>
            <a:r>
              <a:rPr lang="en-GB" sz="1400" dirty="0"/>
              <a:t>rearrangements of valence nucleons, changing deformations or other effects.</a:t>
            </a:r>
          </a:p>
        </p:txBody>
      </p:sp>
      <p:pic>
        <p:nvPicPr>
          <p:cNvPr id="62" name="Picture 61" descr="latex-image-1.pdf">
            <a:extLst>
              <a:ext uri="{FF2B5EF4-FFF2-40B4-BE49-F238E27FC236}">
                <a16:creationId xmlns:a16="http://schemas.microsoft.com/office/drawing/2014/main" id="{01429A64-C790-7E06-CCB6-2F9F3C592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783" y="2739795"/>
            <a:ext cx="2507815" cy="616809"/>
          </a:xfrm>
          <a:prstGeom prst="rect">
            <a:avLst/>
          </a:prstGeom>
        </p:spPr>
      </p:pic>
      <p:pic>
        <p:nvPicPr>
          <p:cNvPr id="69" name="Picture 68" descr="Fleming_Sn_pt_spectrum.pdf">
            <a:extLst>
              <a:ext uri="{FF2B5EF4-FFF2-40B4-BE49-F238E27FC236}">
                <a16:creationId xmlns:a16="http://schemas.microsoft.com/office/drawing/2014/main" id="{F3DCECD2-62C4-B8BA-5F75-39CAE55C9AF8}"/>
              </a:ext>
            </a:extLst>
          </p:cNvPr>
          <p:cNvPicPr>
            <a:picLocks noChangeAspect="1"/>
          </p:cNvPicPr>
          <p:nvPr/>
        </p:nvPicPr>
        <p:blipFill rotWithShape="1">
          <a:blip r:embed="rId5">
            <a:extLst>
              <a:ext uri="{28A0092B-C50C-407E-A947-70E740481C1C}">
                <a14:useLocalDpi xmlns:a14="http://schemas.microsoft.com/office/drawing/2010/main" val="0"/>
              </a:ext>
            </a:extLst>
          </a:blip>
          <a:srcRect l="2407" t="25162" r="2119" b="22211"/>
          <a:stretch/>
        </p:blipFill>
        <p:spPr>
          <a:xfrm>
            <a:off x="5649494" y="3781291"/>
            <a:ext cx="5798679" cy="2258673"/>
          </a:xfrm>
          <a:prstGeom prst="rect">
            <a:avLst/>
          </a:prstGeom>
        </p:spPr>
      </p:pic>
      <p:sp>
        <p:nvSpPr>
          <p:cNvPr id="70" name="TextBox 69">
            <a:extLst>
              <a:ext uri="{FF2B5EF4-FFF2-40B4-BE49-F238E27FC236}">
                <a16:creationId xmlns:a16="http://schemas.microsoft.com/office/drawing/2014/main" id="{73DB60D0-8304-D132-003D-036A8CFD8891}"/>
              </a:ext>
            </a:extLst>
          </p:cNvPr>
          <p:cNvSpPr txBox="1"/>
          <p:nvPr/>
        </p:nvSpPr>
        <p:spPr>
          <a:xfrm>
            <a:off x="7652306" y="5876111"/>
            <a:ext cx="1440715" cy="307777"/>
          </a:xfrm>
          <a:prstGeom prst="rect">
            <a:avLst/>
          </a:prstGeom>
          <a:noFill/>
        </p:spPr>
        <p:txBody>
          <a:bodyPr wrap="none" rtlCol="0">
            <a:spAutoFit/>
          </a:bodyPr>
          <a:lstStyle/>
          <a:p>
            <a:pPr defTabSz="457200"/>
            <a:r>
              <a:rPr lang="en-US" sz="1400" dirty="0">
                <a:solidFill>
                  <a:prstClr val="black"/>
                </a:solidFill>
                <a:latin typeface="Calibri"/>
              </a:rPr>
              <a:t>Excitation energy</a:t>
            </a:r>
          </a:p>
        </p:txBody>
      </p:sp>
      <p:sp>
        <p:nvSpPr>
          <p:cNvPr id="71" name="TextBox 70">
            <a:extLst>
              <a:ext uri="{FF2B5EF4-FFF2-40B4-BE49-F238E27FC236}">
                <a16:creationId xmlns:a16="http://schemas.microsoft.com/office/drawing/2014/main" id="{0D22D02B-6A01-6062-7B93-2951F3D0BCD3}"/>
              </a:ext>
            </a:extLst>
          </p:cNvPr>
          <p:cNvSpPr txBox="1"/>
          <p:nvPr/>
        </p:nvSpPr>
        <p:spPr>
          <a:xfrm>
            <a:off x="8842432" y="4756738"/>
            <a:ext cx="2748509" cy="307777"/>
          </a:xfrm>
          <a:prstGeom prst="rect">
            <a:avLst/>
          </a:prstGeom>
          <a:noFill/>
        </p:spPr>
        <p:txBody>
          <a:bodyPr wrap="none" rtlCol="0">
            <a:spAutoFit/>
          </a:bodyPr>
          <a:lstStyle/>
          <a:p>
            <a:pPr defTabSz="457200"/>
            <a:r>
              <a:rPr lang="en-US" sz="1400" i="1" dirty="0">
                <a:solidFill>
                  <a:prstClr val="black"/>
                </a:solidFill>
                <a:latin typeface="Calibri"/>
              </a:rPr>
              <a:t>Fleming et al. NP A281, 389 (1977) </a:t>
            </a:r>
          </a:p>
        </p:txBody>
      </p:sp>
      <p:cxnSp>
        <p:nvCxnSpPr>
          <p:cNvPr id="72" name="Straight Arrow Connector 71">
            <a:extLst>
              <a:ext uri="{FF2B5EF4-FFF2-40B4-BE49-F238E27FC236}">
                <a16:creationId xmlns:a16="http://schemas.microsoft.com/office/drawing/2014/main" id="{86F4CB0E-9FAB-357A-3893-EEB3F78D476F}"/>
              </a:ext>
            </a:extLst>
          </p:cNvPr>
          <p:cNvCxnSpPr/>
          <p:nvPr/>
        </p:nvCxnSpPr>
        <p:spPr>
          <a:xfrm flipH="1">
            <a:off x="7190485" y="5883878"/>
            <a:ext cx="2716696" cy="0"/>
          </a:xfrm>
          <a:prstGeom prst="straightConnector1">
            <a:avLst/>
          </a:prstGeom>
          <a:noFill/>
          <a:ln w="25400" cap="flat" cmpd="sng" algn="ctr">
            <a:solidFill>
              <a:sysClr val="windowText" lastClr="000000"/>
            </a:solidFill>
            <a:prstDash val="solid"/>
            <a:tailEnd type="arrow"/>
          </a:ln>
          <a:effectLst/>
        </p:spPr>
      </p:cxnSp>
      <p:pic>
        <p:nvPicPr>
          <p:cNvPr id="73" name="Picture 72">
            <a:extLst>
              <a:ext uri="{FF2B5EF4-FFF2-40B4-BE49-F238E27FC236}">
                <a16:creationId xmlns:a16="http://schemas.microsoft.com/office/drawing/2014/main" id="{0C52CC66-C384-036B-01AA-23F70BDDB69C}"/>
              </a:ext>
            </a:extLst>
          </p:cNvPr>
          <p:cNvPicPr>
            <a:picLocks noChangeAspect="1"/>
          </p:cNvPicPr>
          <p:nvPr/>
        </p:nvPicPr>
        <p:blipFill rotWithShape="1">
          <a:blip r:embed="rId6">
            <a:extLst>
              <a:ext uri="{28A0092B-C50C-407E-A947-70E740481C1C}">
                <a14:useLocalDpi xmlns:a14="http://schemas.microsoft.com/office/drawing/2010/main" val="0"/>
              </a:ext>
            </a:extLst>
          </a:blip>
          <a:srcRect b="23708"/>
          <a:stretch/>
        </p:blipFill>
        <p:spPr>
          <a:xfrm>
            <a:off x="5474351" y="4148626"/>
            <a:ext cx="2145580" cy="1156715"/>
          </a:xfrm>
          <a:prstGeom prst="rect">
            <a:avLst/>
          </a:prstGeom>
        </p:spPr>
      </p:pic>
      <p:sp>
        <p:nvSpPr>
          <p:cNvPr id="75" name="TextBox 74">
            <a:extLst>
              <a:ext uri="{FF2B5EF4-FFF2-40B4-BE49-F238E27FC236}">
                <a16:creationId xmlns:a16="http://schemas.microsoft.com/office/drawing/2014/main" id="{5CBF31EB-078C-272B-D73A-89F2B9F0D736}"/>
              </a:ext>
            </a:extLst>
          </p:cNvPr>
          <p:cNvSpPr txBox="1"/>
          <p:nvPr/>
        </p:nvSpPr>
        <p:spPr>
          <a:xfrm>
            <a:off x="5869611" y="2851431"/>
            <a:ext cx="1320874" cy="276999"/>
          </a:xfrm>
          <a:prstGeom prst="rect">
            <a:avLst/>
          </a:prstGeom>
          <a:noFill/>
        </p:spPr>
        <p:txBody>
          <a:bodyPr wrap="none" lIns="0" tIns="0" rIns="0" bIns="0" rtlCol="0">
            <a:spAutoFit/>
          </a:bodyPr>
          <a:lstStyle/>
          <a:p>
            <a:pPr algn="l"/>
            <a:r>
              <a:rPr lang="en-GB" dirty="0"/>
              <a:t>Pair transfer:</a:t>
            </a:r>
          </a:p>
        </p:txBody>
      </p:sp>
      <p:sp>
        <p:nvSpPr>
          <p:cNvPr id="76" name="TextBox 75">
            <a:extLst>
              <a:ext uri="{FF2B5EF4-FFF2-40B4-BE49-F238E27FC236}">
                <a16:creationId xmlns:a16="http://schemas.microsoft.com/office/drawing/2014/main" id="{7855D744-DA08-897F-1CFE-F3413423A878}"/>
              </a:ext>
            </a:extLst>
          </p:cNvPr>
          <p:cNvSpPr txBox="1"/>
          <p:nvPr/>
        </p:nvSpPr>
        <p:spPr>
          <a:xfrm>
            <a:off x="5919079" y="815753"/>
            <a:ext cx="5129609" cy="276999"/>
          </a:xfrm>
          <a:prstGeom prst="rect">
            <a:avLst/>
          </a:prstGeom>
          <a:noFill/>
        </p:spPr>
        <p:txBody>
          <a:bodyPr wrap="none" lIns="0" tIns="0" rIns="0" bIns="0" rtlCol="0">
            <a:spAutoFit/>
          </a:bodyPr>
          <a:lstStyle/>
          <a:p>
            <a:pPr algn="l"/>
            <a:r>
              <a:rPr lang="en-GB" dirty="0"/>
              <a:t>Macfarlane and French Sum Rules (spin-0 target):</a:t>
            </a:r>
          </a:p>
        </p:txBody>
      </p:sp>
      <p:pic>
        <p:nvPicPr>
          <p:cNvPr id="77" name="Picture 76">
            <a:extLst>
              <a:ext uri="{FF2B5EF4-FFF2-40B4-BE49-F238E27FC236}">
                <a16:creationId xmlns:a16="http://schemas.microsoft.com/office/drawing/2014/main" id="{37608921-37EB-1459-8AAB-8892284E6B0E}"/>
              </a:ext>
            </a:extLst>
          </p:cNvPr>
          <p:cNvPicPr>
            <a:picLocks noChangeAspect="1"/>
          </p:cNvPicPr>
          <p:nvPr/>
        </p:nvPicPr>
        <p:blipFill>
          <a:blip r:embed="rId7"/>
          <a:stretch>
            <a:fillRect/>
          </a:stretch>
        </p:blipFill>
        <p:spPr>
          <a:xfrm>
            <a:off x="6624310" y="1385764"/>
            <a:ext cx="4632093" cy="378584"/>
          </a:xfrm>
          <a:prstGeom prst="rect">
            <a:avLst/>
          </a:prstGeom>
        </p:spPr>
      </p:pic>
      <p:sp>
        <p:nvSpPr>
          <p:cNvPr id="78" name="TextBox 77">
            <a:extLst>
              <a:ext uri="{FF2B5EF4-FFF2-40B4-BE49-F238E27FC236}">
                <a16:creationId xmlns:a16="http://schemas.microsoft.com/office/drawing/2014/main" id="{CEF4C6ED-AC22-DBB4-9320-4C0DE0E89E9E}"/>
              </a:ext>
            </a:extLst>
          </p:cNvPr>
          <p:cNvSpPr txBox="1"/>
          <p:nvPr/>
        </p:nvSpPr>
        <p:spPr>
          <a:xfrm>
            <a:off x="8040216" y="1889820"/>
            <a:ext cx="846386" cy="276999"/>
          </a:xfrm>
          <a:prstGeom prst="rect">
            <a:avLst/>
          </a:prstGeom>
          <a:noFill/>
        </p:spPr>
        <p:txBody>
          <a:bodyPr wrap="none" lIns="0" tIns="0" rIns="0" bIns="0" rtlCol="0">
            <a:spAutoFit/>
          </a:bodyPr>
          <a:lstStyle/>
          <a:p>
            <a:pPr algn="l"/>
            <a:r>
              <a:rPr lang="en-GB" dirty="0"/>
              <a:t>vacancy</a:t>
            </a:r>
          </a:p>
        </p:txBody>
      </p:sp>
      <p:sp>
        <p:nvSpPr>
          <p:cNvPr id="79" name="TextBox 78">
            <a:extLst>
              <a:ext uri="{FF2B5EF4-FFF2-40B4-BE49-F238E27FC236}">
                <a16:creationId xmlns:a16="http://schemas.microsoft.com/office/drawing/2014/main" id="{9981E55A-97AD-73C3-68DC-C795080483C3}"/>
              </a:ext>
            </a:extLst>
          </p:cNvPr>
          <p:cNvSpPr txBox="1"/>
          <p:nvPr/>
        </p:nvSpPr>
        <p:spPr>
          <a:xfrm>
            <a:off x="10213501" y="1889819"/>
            <a:ext cx="1102866" cy="276999"/>
          </a:xfrm>
          <a:prstGeom prst="rect">
            <a:avLst/>
          </a:prstGeom>
          <a:noFill/>
        </p:spPr>
        <p:txBody>
          <a:bodyPr wrap="none" lIns="0" tIns="0" rIns="0" bIns="0" rtlCol="0">
            <a:spAutoFit/>
          </a:bodyPr>
          <a:lstStyle/>
          <a:p>
            <a:pPr algn="l"/>
            <a:r>
              <a:rPr lang="en-GB" dirty="0"/>
              <a:t>occupancy</a:t>
            </a:r>
          </a:p>
        </p:txBody>
      </p:sp>
    </p:spTree>
    <p:extLst>
      <p:ext uri="{BB962C8B-B14F-4D97-AF65-F5344CB8AC3E}">
        <p14:creationId xmlns:p14="http://schemas.microsoft.com/office/powerpoint/2010/main" val="117194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tone arch&#10;&#10;Description automatically generated with medium confidence">
            <a:extLst>
              <a:ext uri="{FF2B5EF4-FFF2-40B4-BE49-F238E27FC236}">
                <a16:creationId xmlns:a16="http://schemas.microsoft.com/office/drawing/2014/main" id="{77195FA7-D49F-6304-5590-CF60FA8F03C5}"/>
              </a:ext>
            </a:extLst>
          </p:cNvPr>
          <p:cNvPicPr>
            <a:picLocks noChangeAspect="1"/>
          </p:cNvPicPr>
          <p:nvPr/>
        </p:nvPicPr>
        <p:blipFill rotWithShape="1">
          <a:blip r:embed="rId2"/>
          <a:srcRect l="6015" r="8751" b="9059"/>
          <a:stretch/>
        </p:blipFill>
        <p:spPr>
          <a:xfrm>
            <a:off x="551384" y="726648"/>
            <a:ext cx="6119041" cy="4896544"/>
          </a:xfrm>
          <a:prstGeom prst="rect">
            <a:avLst/>
          </a:prstGeom>
        </p:spPr>
      </p:pic>
      <p:pic>
        <p:nvPicPr>
          <p:cNvPr id="5" name="Picture 4">
            <a:extLst>
              <a:ext uri="{FF2B5EF4-FFF2-40B4-BE49-F238E27FC236}">
                <a16:creationId xmlns:a16="http://schemas.microsoft.com/office/drawing/2014/main" id="{7C017CD6-4069-5AAA-C164-082AE6F7DA6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6119" y="2835960"/>
            <a:ext cx="4015172" cy="1186080"/>
          </a:xfrm>
          <a:prstGeom prst="rect">
            <a:avLst/>
          </a:prstGeom>
        </p:spPr>
      </p:pic>
      <p:pic>
        <p:nvPicPr>
          <p:cNvPr id="6" name="Picture 5">
            <a:extLst>
              <a:ext uri="{FF2B5EF4-FFF2-40B4-BE49-F238E27FC236}">
                <a16:creationId xmlns:a16="http://schemas.microsoft.com/office/drawing/2014/main" id="{65E4F2BF-F501-250D-AAB0-F3B6B650D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862" y="65148"/>
            <a:ext cx="1433687" cy="1705113"/>
          </a:xfrm>
          <a:prstGeom prst="rect">
            <a:avLst/>
          </a:prstGeom>
        </p:spPr>
      </p:pic>
      <p:pic>
        <p:nvPicPr>
          <p:cNvPr id="8" name="Picture 7" descr="A picture containing font, symbol, text, logo&#10;&#10;Description automatically generated">
            <a:extLst>
              <a:ext uri="{FF2B5EF4-FFF2-40B4-BE49-F238E27FC236}">
                <a16:creationId xmlns:a16="http://schemas.microsoft.com/office/drawing/2014/main" id="{0ECCB8E8-74EA-BB32-BF93-20A40EE725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76119" y="1609459"/>
            <a:ext cx="4015172" cy="1397507"/>
          </a:xfrm>
          <a:prstGeom prst="rect">
            <a:avLst/>
          </a:prstGeom>
        </p:spPr>
      </p:pic>
      <p:sp>
        <p:nvSpPr>
          <p:cNvPr id="2" name="TextBox 1">
            <a:extLst>
              <a:ext uri="{FF2B5EF4-FFF2-40B4-BE49-F238E27FC236}">
                <a16:creationId xmlns:a16="http://schemas.microsoft.com/office/drawing/2014/main" id="{6F9C6E5C-E424-3462-CF35-E1D28F485D1E}"/>
              </a:ext>
            </a:extLst>
          </p:cNvPr>
          <p:cNvSpPr txBox="1"/>
          <p:nvPr/>
        </p:nvSpPr>
        <p:spPr>
          <a:xfrm>
            <a:off x="7320136" y="4072665"/>
            <a:ext cx="4222310" cy="553998"/>
          </a:xfrm>
          <a:prstGeom prst="rect">
            <a:avLst/>
          </a:prstGeom>
          <a:noFill/>
        </p:spPr>
        <p:txBody>
          <a:bodyPr wrap="none" lIns="0" tIns="0" rIns="0" bIns="0" rtlCol="0">
            <a:spAutoFit/>
          </a:bodyPr>
          <a:lstStyle/>
          <a:p>
            <a:pPr algn="l"/>
            <a:r>
              <a:rPr lang="en-GB" dirty="0"/>
              <a:t>0</a:t>
            </a:r>
            <a:r>
              <a:rPr lang="el-GR" dirty="0" err="1"/>
              <a:t>νββ</a:t>
            </a:r>
            <a:r>
              <a:rPr lang="en-GB" dirty="0"/>
              <a:t> parent and daughter: </a:t>
            </a:r>
            <a:r>
              <a:rPr lang="en-GB" baseline="30000" dirty="0"/>
              <a:t>76</a:t>
            </a:r>
            <a:r>
              <a:rPr lang="en-GB" dirty="0"/>
              <a:t>Ge and </a:t>
            </a:r>
            <a:r>
              <a:rPr lang="en-GB" baseline="30000" dirty="0"/>
              <a:t>76</a:t>
            </a:r>
            <a:r>
              <a:rPr lang="en-GB" dirty="0"/>
              <a:t>Se</a:t>
            </a:r>
          </a:p>
          <a:p>
            <a:pPr algn="l"/>
            <a:r>
              <a:rPr lang="en-GB" dirty="0"/>
              <a:t>consistency checks: </a:t>
            </a:r>
            <a:r>
              <a:rPr lang="en-GB" baseline="30000" dirty="0"/>
              <a:t>74</a:t>
            </a:r>
            <a:r>
              <a:rPr lang="en-GB" dirty="0"/>
              <a:t>Ge and</a:t>
            </a:r>
            <a:r>
              <a:rPr lang="en-GB" baseline="30000" dirty="0"/>
              <a:t>78</a:t>
            </a:r>
            <a:r>
              <a:rPr lang="en-GB" dirty="0"/>
              <a:t>Se</a:t>
            </a:r>
          </a:p>
        </p:txBody>
      </p:sp>
      <p:sp>
        <p:nvSpPr>
          <p:cNvPr id="4" name="TextBox 3">
            <a:extLst>
              <a:ext uri="{FF2B5EF4-FFF2-40B4-BE49-F238E27FC236}">
                <a16:creationId xmlns:a16="http://schemas.microsoft.com/office/drawing/2014/main" id="{BC869343-E907-906E-E2B8-B6C0D6F646D1}"/>
              </a:ext>
            </a:extLst>
          </p:cNvPr>
          <p:cNvSpPr txBox="1"/>
          <p:nvPr/>
        </p:nvSpPr>
        <p:spPr>
          <a:xfrm>
            <a:off x="7301829" y="4776352"/>
            <a:ext cx="4618252" cy="830997"/>
          </a:xfrm>
          <a:prstGeom prst="rect">
            <a:avLst/>
          </a:prstGeom>
          <a:noFill/>
        </p:spPr>
        <p:txBody>
          <a:bodyPr wrap="none" lIns="0" tIns="0" rIns="0" bIns="0" rtlCol="0">
            <a:spAutoFit/>
          </a:bodyPr>
          <a:lstStyle/>
          <a:p>
            <a:pPr algn="l"/>
            <a:r>
              <a:rPr lang="en-GB" dirty="0"/>
              <a:t>neutron </a:t>
            </a:r>
            <a:r>
              <a:rPr lang="en-GB" dirty="0" err="1"/>
              <a:t>occ</a:t>
            </a:r>
            <a:r>
              <a:rPr lang="en-GB" dirty="0"/>
              <a:t>: </a:t>
            </a:r>
            <a:r>
              <a:rPr lang="en-GB" i="1" dirty="0"/>
              <a:t>(</a:t>
            </a:r>
            <a:r>
              <a:rPr lang="en-GB" i="1" dirty="0" err="1"/>
              <a:t>p,d</a:t>
            </a:r>
            <a:r>
              <a:rPr lang="en-GB" i="1" dirty="0"/>
              <a:t>), (</a:t>
            </a:r>
            <a:r>
              <a:rPr lang="en-GB" i="1" dirty="0" err="1"/>
              <a:t>d,p</a:t>
            </a:r>
            <a:r>
              <a:rPr lang="en-GB" i="1" dirty="0"/>
              <a:t>), (</a:t>
            </a:r>
            <a:r>
              <a:rPr lang="en-GB" i="1" baseline="30000" dirty="0"/>
              <a:t>3</a:t>
            </a:r>
            <a:r>
              <a:rPr lang="en-GB" i="1" dirty="0"/>
              <a:t>He</a:t>
            </a:r>
            <a:r>
              <a:rPr lang="el-GR" i="1" dirty="0"/>
              <a:t>,α)</a:t>
            </a:r>
            <a:r>
              <a:rPr lang="el-GR" dirty="0"/>
              <a:t> </a:t>
            </a:r>
            <a:r>
              <a:rPr lang="en-GB" dirty="0"/>
              <a:t>and </a:t>
            </a:r>
            <a:r>
              <a:rPr lang="en-GB" i="1" dirty="0"/>
              <a:t>(</a:t>
            </a:r>
            <a:r>
              <a:rPr lang="el-GR" i="1" dirty="0"/>
              <a:t>α,</a:t>
            </a:r>
            <a:r>
              <a:rPr lang="en-GB" i="1" baseline="30000" dirty="0"/>
              <a:t> 3</a:t>
            </a:r>
            <a:r>
              <a:rPr lang="en-GB" i="1" dirty="0"/>
              <a:t>He).</a:t>
            </a:r>
          </a:p>
          <a:p>
            <a:pPr algn="l"/>
            <a:r>
              <a:rPr lang="en-GB" dirty="0"/>
              <a:t>proton </a:t>
            </a:r>
            <a:r>
              <a:rPr lang="en-GB" dirty="0" err="1"/>
              <a:t>occ</a:t>
            </a:r>
            <a:r>
              <a:rPr lang="en-GB" dirty="0"/>
              <a:t>: </a:t>
            </a:r>
            <a:r>
              <a:rPr lang="en-GB" i="1" dirty="0"/>
              <a:t>(d,</a:t>
            </a:r>
            <a:r>
              <a:rPr lang="en-GB" i="1" baseline="30000" dirty="0"/>
              <a:t> 3</a:t>
            </a:r>
            <a:r>
              <a:rPr lang="en-GB" i="1" dirty="0"/>
              <a:t>He)</a:t>
            </a:r>
          </a:p>
          <a:p>
            <a:pPr algn="l"/>
            <a:r>
              <a:rPr lang="en-GB" dirty="0"/>
              <a:t>pairing: </a:t>
            </a:r>
            <a:r>
              <a:rPr lang="en-GB" i="1" dirty="0"/>
              <a:t>(</a:t>
            </a:r>
            <a:r>
              <a:rPr lang="en-GB" i="1" dirty="0" err="1"/>
              <a:t>p,t</a:t>
            </a:r>
            <a:r>
              <a:rPr lang="en-GB" i="1" dirty="0"/>
              <a:t>) and (</a:t>
            </a:r>
            <a:r>
              <a:rPr lang="en-GB" i="1" baseline="30000" dirty="0"/>
              <a:t>3</a:t>
            </a:r>
            <a:r>
              <a:rPr lang="en-GB" i="1" dirty="0"/>
              <a:t>He,n)</a:t>
            </a:r>
            <a:endParaRPr lang="en-GB" dirty="0"/>
          </a:p>
        </p:txBody>
      </p:sp>
    </p:spTree>
    <p:extLst>
      <p:ext uri="{BB962C8B-B14F-4D97-AF65-F5344CB8AC3E}">
        <p14:creationId xmlns:p14="http://schemas.microsoft.com/office/powerpoint/2010/main" val="973938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ont, screenshot, white&#10;&#10;Description automatically generated">
            <a:extLst>
              <a:ext uri="{FF2B5EF4-FFF2-40B4-BE49-F238E27FC236}">
                <a16:creationId xmlns:a16="http://schemas.microsoft.com/office/drawing/2014/main" id="{654C1CAF-5130-0186-A445-B3ED592E29E9}"/>
              </a:ext>
            </a:extLst>
          </p:cNvPr>
          <p:cNvPicPr>
            <a:picLocks noChangeAspect="1"/>
          </p:cNvPicPr>
          <p:nvPr/>
        </p:nvPicPr>
        <p:blipFill>
          <a:blip r:embed="rId2"/>
          <a:stretch>
            <a:fillRect/>
          </a:stretch>
        </p:blipFill>
        <p:spPr>
          <a:xfrm>
            <a:off x="335360" y="163625"/>
            <a:ext cx="4248472" cy="777825"/>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 screenshot, line, diagram&#10;&#10;Description automatically generated">
            <a:extLst>
              <a:ext uri="{FF2B5EF4-FFF2-40B4-BE49-F238E27FC236}">
                <a16:creationId xmlns:a16="http://schemas.microsoft.com/office/drawing/2014/main" id="{54B912D0-8787-005B-CEFB-5F5A7F18F535}"/>
              </a:ext>
            </a:extLst>
          </p:cNvPr>
          <p:cNvPicPr>
            <a:picLocks noChangeAspect="1"/>
          </p:cNvPicPr>
          <p:nvPr/>
        </p:nvPicPr>
        <p:blipFill>
          <a:blip r:embed="rId3"/>
          <a:stretch>
            <a:fillRect/>
          </a:stretch>
        </p:blipFill>
        <p:spPr>
          <a:xfrm>
            <a:off x="61005" y="1217267"/>
            <a:ext cx="2044700" cy="3225800"/>
          </a:xfrm>
          <a:prstGeom prst="rect">
            <a:avLst/>
          </a:prstGeom>
        </p:spPr>
      </p:pic>
      <p:pic>
        <p:nvPicPr>
          <p:cNvPr id="12" name="Picture 11" descr="A picture containing text, font, screenshot, white&#10;&#10;Description automatically generated">
            <a:extLst>
              <a:ext uri="{FF2B5EF4-FFF2-40B4-BE49-F238E27FC236}">
                <a16:creationId xmlns:a16="http://schemas.microsoft.com/office/drawing/2014/main" id="{F54AC67D-0A99-BC2B-88E7-6BE37273B0F9}"/>
              </a:ext>
            </a:extLst>
          </p:cNvPr>
          <p:cNvPicPr>
            <a:picLocks noChangeAspect="1"/>
          </p:cNvPicPr>
          <p:nvPr/>
        </p:nvPicPr>
        <p:blipFill>
          <a:blip r:embed="rId4"/>
          <a:stretch>
            <a:fillRect/>
          </a:stretch>
        </p:blipFill>
        <p:spPr>
          <a:xfrm>
            <a:off x="7278398" y="282234"/>
            <a:ext cx="4200798" cy="684965"/>
          </a:xfrm>
          <a:prstGeom prst="rect">
            <a:avLst/>
          </a:prstGeom>
          <a:ln>
            <a:noFill/>
          </a:ln>
          <a:effectLst>
            <a:outerShdw blurRad="292100" dist="139700" dir="2700000" algn="tl" rotWithShape="0">
              <a:srgbClr val="333333">
                <a:alpha val="65000"/>
              </a:srgbClr>
            </a:outerShdw>
          </a:effectLst>
        </p:spPr>
      </p:pic>
      <p:pic>
        <p:nvPicPr>
          <p:cNvPr id="14" name="Picture 13" descr="A graph of excitation energy&#10;&#10;Description automatically generated with low confidence">
            <a:extLst>
              <a:ext uri="{FF2B5EF4-FFF2-40B4-BE49-F238E27FC236}">
                <a16:creationId xmlns:a16="http://schemas.microsoft.com/office/drawing/2014/main" id="{1DF01FA2-5A74-AD3A-031F-69ECAD1FE3F1}"/>
              </a:ext>
            </a:extLst>
          </p:cNvPr>
          <p:cNvPicPr>
            <a:picLocks noChangeAspect="1"/>
          </p:cNvPicPr>
          <p:nvPr/>
        </p:nvPicPr>
        <p:blipFill>
          <a:blip r:embed="rId5"/>
          <a:stretch>
            <a:fillRect/>
          </a:stretch>
        </p:blipFill>
        <p:spPr>
          <a:xfrm>
            <a:off x="6870767" y="2159000"/>
            <a:ext cx="3581400" cy="2540000"/>
          </a:xfrm>
          <a:prstGeom prst="rect">
            <a:avLst/>
          </a:prstGeom>
        </p:spPr>
      </p:pic>
      <p:pic>
        <p:nvPicPr>
          <p:cNvPr id="16" name="Picture 15" descr="A picture containing text, font&#10;&#10;Description automatically generated">
            <a:extLst>
              <a:ext uri="{FF2B5EF4-FFF2-40B4-BE49-F238E27FC236}">
                <a16:creationId xmlns:a16="http://schemas.microsoft.com/office/drawing/2014/main" id="{0CC7B188-8584-B50A-D4FD-AA24F2520928}"/>
              </a:ext>
            </a:extLst>
          </p:cNvPr>
          <p:cNvPicPr>
            <a:picLocks noChangeAspect="1"/>
          </p:cNvPicPr>
          <p:nvPr/>
        </p:nvPicPr>
        <p:blipFill>
          <a:blip r:embed="rId6"/>
          <a:stretch>
            <a:fillRect/>
          </a:stretch>
        </p:blipFill>
        <p:spPr>
          <a:xfrm>
            <a:off x="2345568" y="1217267"/>
            <a:ext cx="4287755" cy="777824"/>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text, screenshot, number, diagram&#10;&#10;Description automatically generated">
            <a:extLst>
              <a:ext uri="{FF2B5EF4-FFF2-40B4-BE49-F238E27FC236}">
                <a16:creationId xmlns:a16="http://schemas.microsoft.com/office/drawing/2014/main" id="{0E87BBCA-6702-343E-B7AE-29D83B8EE87D}"/>
              </a:ext>
            </a:extLst>
          </p:cNvPr>
          <p:cNvPicPr>
            <a:picLocks noChangeAspect="1"/>
          </p:cNvPicPr>
          <p:nvPr/>
        </p:nvPicPr>
        <p:blipFill>
          <a:blip r:embed="rId7"/>
          <a:stretch>
            <a:fillRect/>
          </a:stretch>
        </p:blipFill>
        <p:spPr>
          <a:xfrm>
            <a:off x="2101669" y="2172328"/>
            <a:ext cx="2022989" cy="3156752"/>
          </a:xfrm>
          <a:prstGeom prst="rect">
            <a:avLst/>
          </a:prstGeom>
        </p:spPr>
      </p:pic>
      <p:pic>
        <p:nvPicPr>
          <p:cNvPr id="20" name="Picture 19" descr="A picture containing text, font, screenshot, white&#10;&#10;Description automatically generated">
            <a:extLst>
              <a:ext uri="{FF2B5EF4-FFF2-40B4-BE49-F238E27FC236}">
                <a16:creationId xmlns:a16="http://schemas.microsoft.com/office/drawing/2014/main" id="{BAE14067-BAB2-910D-B6A9-89AD5F018837}"/>
              </a:ext>
            </a:extLst>
          </p:cNvPr>
          <p:cNvPicPr>
            <a:picLocks noChangeAspect="1"/>
          </p:cNvPicPr>
          <p:nvPr/>
        </p:nvPicPr>
        <p:blipFill>
          <a:blip r:embed="rId8"/>
          <a:stretch>
            <a:fillRect/>
          </a:stretch>
        </p:blipFill>
        <p:spPr>
          <a:xfrm>
            <a:off x="7278398" y="1268760"/>
            <a:ext cx="4302373" cy="636674"/>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text, font, diagram, line&#10;&#10;Description automatically generated">
            <a:extLst>
              <a:ext uri="{FF2B5EF4-FFF2-40B4-BE49-F238E27FC236}">
                <a16:creationId xmlns:a16="http://schemas.microsoft.com/office/drawing/2014/main" id="{F980BEFC-DFD8-0288-3BA1-654D91861834}"/>
              </a:ext>
            </a:extLst>
          </p:cNvPr>
          <p:cNvPicPr>
            <a:picLocks noChangeAspect="1"/>
          </p:cNvPicPr>
          <p:nvPr/>
        </p:nvPicPr>
        <p:blipFill>
          <a:blip r:embed="rId9"/>
          <a:stretch>
            <a:fillRect/>
          </a:stretch>
        </p:blipFill>
        <p:spPr>
          <a:xfrm>
            <a:off x="9120336" y="3429000"/>
            <a:ext cx="2819400" cy="2362200"/>
          </a:xfrm>
          <a:prstGeom prst="rect">
            <a:avLst/>
          </a:prstGeom>
        </p:spPr>
      </p:pic>
      <p:sp>
        <p:nvSpPr>
          <p:cNvPr id="23" name="TextBox 22">
            <a:extLst>
              <a:ext uri="{FF2B5EF4-FFF2-40B4-BE49-F238E27FC236}">
                <a16:creationId xmlns:a16="http://schemas.microsoft.com/office/drawing/2014/main" id="{3A3C894E-9253-E90A-8852-A6AF9FA4638B}"/>
              </a:ext>
            </a:extLst>
          </p:cNvPr>
          <p:cNvSpPr txBox="1"/>
          <p:nvPr/>
        </p:nvSpPr>
        <p:spPr>
          <a:xfrm>
            <a:off x="7278398" y="5699346"/>
            <a:ext cx="4696339" cy="461665"/>
          </a:xfrm>
          <a:prstGeom prst="rect">
            <a:avLst/>
          </a:prstGeom>
          <a:noFill/>
        </p:spPr>
        <p:txBody>
          <a:bodyPr wrap="square" rtlCol="0">
            <a:spAutoFit/>
          </a:bodyPr>
          <a:lstStyle/>
          <a:p>
            <a:pPr algn="ctr"/>
            <a:r>
              <a:rPr lang="en-US" sz="1200" dirty="0">
                <a:solidFill>
                  <a:srgbClr val="7030A0"/>
                </a:solidFill>
              </a:rPr>
              <a:t>No evidence for breaking of BCS approximation for:</a:t>
            </a:r>
          </a:p>
          <a:p>
            <a:pPr algn="ctr"/>
            <a:r>
              <a:rPr lang="en-US" sz="1200" dirty="0">
                <a:solidFill>
                  <a:srgbClr val="7030A0"/>
                </a:solidFill>
              </a:rPr>
              <a:t>neutrons above few % and protons above the 5-7% of </a:t>
            </a:r>
            <a:r>
              <a:rPr lang="en-US" sz="1200" dirty="0" err="1">
                <a:solidFill>
                  <a:srgbClr val="7030A0"/>
                </a:solidFill>
              </a:rPr>
              <a:t>gs-gs</a:t>
            </a:r>
            <a:r>
              <a:rPr lang="en-US" sz="1200" dirty="0">
                <a:solidFill>
                  <a:srgbClr val="7030A0"/>
                </a:solidFill>
              </a:rPr>
              <a:t>.</a:t>
            </a:r>
          </a:p>
        </p:txBody>
      </p:sp>
      <p:pic>
        <p:nvPicPr>
          <p:cNvPr id="25" name="Picture 24" descr="A picture containing text, screenshot, diagram, line&#10;&#10;Description automatically generated">
            <a:extLst>
              <a:ext uri="{FF2B5EF4-FFF2-40B4-BE49-F238E27FC236}">
                <a16:creationId xmlns:a16="http://schemas.microsoft.com/office/drawing/2014/main" id="{723BD4D0-F303-ADF9-D4DB-D9020845B4A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15274" y="4718884"/>
            <a:ext cx="1903397" cy="1373532"/>
          </a:xfrm>
          <a:prstGeom prst="rect">
            <a:avLst/>
          </a:prstGeom>
        </p:spPr>
      </p:pic>
      <p:sp>
        <p:nvSpPr>
          <p:cNvPr id="26" name="TextBox 25">
            <a:extLst>
              <a:ext uri="{FF2B5EF4-FFF2-40B4-BE49-F238E27FC236}">
                <a16:creationId xmlns:a16="http://schemas.microsoft.com/office/drawing/2014/main" id="{C59037C3-D54D-DB15-76CF-8D7F4DFB0CCE}"/>
              </a:ext>
            </a:extLst>
          </p:cNvPr>
          <p:cNvSpPr txBox="1"/>
          <p:nvPr/>
        </p:nvSpPr>
        <p:spPr>
          <a:xfrm>
            <a:off x="1919536" y="5514680"/>
            <a:ext cx="1723472" cy="646331"/>
          </a:xfrm>
          <a:prstGeom prst="rect">
            <a:avLst/>
          </a:prstGeom>
          <a:noFill/>
        </p:spPr>
        <p:txBody>
          <a:bodyPr wrap="square" rtlCol="0">
            <a:spAutoFit/>
          </a:bodyPr>
          <a:lstStyle/>
          <a:p>
            <a:pPr algn="ctr"/>
            <a:r>
              <a:rPr lang="en-GB" sz="1200" dirty="0">
                <a:solidFill>
                  <a:srgbClr val="2F2F2F"/>
                </a:solidFill>
                <a:effectLst/>
                <a:latin typeface="Calibri" panose="020F0502020204030204" pitchFamily="34" charset="0"/>
                <a:cs typeface="Calibri" panose="020F0502020204030204" pitchFamily="34" charset="0"/>
              </a:rPr>
              <a:t>J. Menendez, et al. Journal of Physics 312, 072005 (2011). </a:t>
            </a:r>
          </a:p>
        </p:txBody>
      </p:sp>
      <p:pic>
        <p:nvPicPr>
          <p:cNvPr id="28" name="Picture 27" descr="A group of people standing in front of a cliff&#10;&#10;Description automatically generated with medium confidence">
            <a:extLst>
              <a:ext uri="{FF2B5EF4-FFF2-40B4-BE49-F238E27FC236}">
                <a16:creationId xmlns:a16="http://schemas.microsoft.com/office/drawing/2014/main" id="{FD9FEC2A-555F-67D3-9D22-D229104D7507}"/>
              </a:ext>
            </a:extLst>
          </p:cNvPr>
          <p:cNvPicPr>
            <a:picLocks noChangeAspect="1"/>
          </p:cNvPicPr>
          <p:nvPr/>
        </p:nvPicPr>
        <p:blipFill rotWithShape="1">
          <a:blip r:embed="rId11"/>
          <a:srcRect l="21408" t="31778" r="27998"/>
          <a:stretch/>
        </p:blipFill>
        <p:spPr>
          <a:xfrm>
            <a:off x="4306436" y="3467642"/>
            <a:ext cx="2529330" cy="2547419"/>
          </a:xfrm>
          <a:prstGeom prst="rect">
            <a:avLst/>
          </a:prstGeom>
        </p:spPr>
      </p:pic>
      <p:sp>
        <p:nvSpPr>
          <p:cNvPr id="2" name="TextBox 1">
            <a:extLst>
              <a:ext uri="{FF2B5EF4-FFF2-40B4-BE49-F238E27FC236}">
                <a16:creationId xmlns:a16="http://schemas.microsoft.com/office/drawing/2014/main" id="{9E7D408D-E726-1FFC-989F-5486F0311BB2}"/>
              </a:ext>
            </a:extLst>
          </p:cNvPr>
          <p:cNvSpPr txBox="1"/>
          <p:nvPr/>
        </p:nvSpPr>
        <p:spPr>
          <a:xfrm>
            <a:off x="4375086" y="2282214"/>
            <a:ext cx="2016224" cy="492443"/>
          </a:xfrm>
          <a:prstGeom prst="rect">
            <a:avLst/>
          </a:prstGeom>
          <a:noFill/>
        </p:spPr>
        <p:txBody>
          <a:bodyPr wrap="square" lIns="0" tIns="0" rIns="0" bIns="0" rtlCol="0">
            <a:spAutoFit/>
          </a:bodyPr>
          <a:lstStyle/>
          <a:p>
            <a:pPr algn="l"/>
            <a:r>
              <a:rPr lang="en-GB" sz="1600" dirty="0">
                <a:latin typeface="Calibri Light" panose="020F0302020204030204" pitchFamily="34" charset="0"/>
                <a:cs typeface="Calibri Light" panose="020F0302020204030204" pitchFamily="34" charset="0"/>
              </a:rPr>
              <a:t>John’s 16th and 20th most highly-cited paper.</a:t>
            </a:r>
          </a:p>
        </p:txBody>
      </p:sp>
    </p:spTree>
    <p:extLst>
      <p:ext uri="{BB962C8B-B14F-4D97-AF65-F5344CB8AC3E}">
        <p14:creationId xmlns:p14="http://schemas.microsoft.com/office/powerpoint/2010/main" val="2557650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10;&#10;Description automatically generated">
            <a:extLst>
              <a:ext uri="{FF2B5EF4-FFF2-40B4-BE49-F238E27FC236}">
                <a16:creationId xmlns:a16="http://schemas.microsoft.com/office/drawing/2014/main" id="{4CFBCC34-D14C-0AA7-1152-B24F37997B35}"/>
              </a:ext>
            </a:extLst>
          </p:cNvPr>
          <p:cNvPicPr>
            <a:picLocks noChangeAspect="1"/>
          </p:cNvPicPr>
          <p:nvPr/>
        </p:nvPicPr>
        <p:blipFill>
          <a:blip r:embed="rId2"/>
          <a:stretch>
            <a:fillRect/>
          </a:stretch>
        </p:blipFill>
        <p:spPr>
          <a:xfrm>
            <a:off x="119336" y="1772816"/>
            <a:ext cx="5652000" cy="863499"/>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 font, screenshot, white&#10;&#10;Description automatically generated">
            <a:extLst>
              <a:ext uri="{FF2B5EF4-FFF2-40B4-BE49-F238E27FC236}">
                <a16:creationId xmlns:a16="http://schemas.microsoft.com/office/drawing/2014/main" id="{CD02B0C8-DFCB-954C-57E2-8D5EE47616BD}"/>
              </a:ext>
            </a:extLst>
          </p:cNvPr>
          <p:cNvPicPr>
            <a:picLocks noChangeAspect="1"/>
          </p:cNvPicPr>
          <p:nvPr/>
        </p:nvPicPr>
        <p:blipFill>
          <a:blip r:embed="rId3"/>
          <a:stretch>
            <a:fillRect/>
          </a:stretch>
        </p:blipFill>
        <p:spPr>
          <a:xfrm>
            <a:off x="119336" y="620688"/>
            <a:ext cx="5652000" cy="891733"/>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font, white, receipt&#10;&#10;Description automatically generated">
            <a:extLst>
              <a:ext uri="{FF2B5EF4-FFF2-40B4-BE49-F238E27FC236}">
                <a16:creationId xmlns:a16="http://schemas.microsoft.com/office/drawing/2014/main" id="{F8C627CA-47BE-B1B3-8142-4BCF01B971C0}"/>
              </a:ext>
            </a:extLst>
          </p:cNvPr>
          <p:cNvPicPr>
            <a:picLocks noChangeAspect="1"/>
          </p:cNvPicPr>
          <p:nvPr/>
        </p:nvPicPr>
        <p:blipFill>
          <a:blip r:embed="rId4"/>
          <a:stretch>
            <a:fillRect/>
          </a:stretch>
        </p:blipFill>
        <p:spPr>
          <a:xfrm>
            <a:off x="214201" y="3639264"/>
            <a:ext cx="5652000" cy="116364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text, font, white, algebra&#10;&#10;Description automatically generated">
            <a:extLst>
              <a:ext uri="{FF2B5EF4-FFF2-40B4-BE49-F238E27FC236}">
                <a16:creationId xmlns:a16="http://schemas.microsoft.com/office/drawing/2014/main" id="{963FC14F-1253-26F8-A9FD-9A1665423997}"/>
              </a:ext>
            </a:extLst>
          </p:cNvPr>
          <p:cNvPicPr>
            <a:picLocks noChangeAspect="1"/>
          </p:cNvPicPr>
          <p:nvPr/>
        </p:nvPicPr>
        <p:blipFill>
          <a:blip r:embed="rId5"/>
          <a:stretch>
            <a:fillRect/>
          </a:stretch>
        </p:blipFill>
        <p:spPr>
          <a:xfrm>
            <a:off x="242685" y="5085184"/>
            <a:ext cx="5652000" cy="878351"/>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 font, screenshot&#10;&#10;Description automatically generated">
            <a:extLst>
              <a:ext uri="{FF2B5EF4-FFF2-40B4-BE49-F238E27FC236}">
                <a16:creationId xmlns:a16="http://schemas.microsoft.com/office/drawing/2014/main" id="{856F974A-DF1F-D567-D75A-471D1F97ABE4}"/>
              </a:ext>
            </a:extLst>
          </p:cNvPr>
          <p:cNvPicPr>
            <a:picLocks noChangeAspect="1"/>
          </p:cNvPicPr>
          <p:nvPr/>
        </p:nvPicPr>
        <p:blipFill rotWithShape="1">
          <a:blip r:embed="rId6"/>
          <a:srcRect b="5181"/>
          <a:stretch/>
        </p:blipFill>
        <p:spPr>
          <a:xfrm>
            <a:off x="6312327" y="627165"/>
            <a:ext cx="5652000" cy="878351"/>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text, font&#10;&#10;Description automatically generated">
            <a:extLst>
              <a:ext uri="{FF2B5EF4-FFF2-40B4-BE49-F238E27FC236}">
                <a16:creationId xmlns:a16="http://schemas.microsoft.com/office/drawing/2014/main" id="{BE1731B6-78C2-7F3B-FA18-E7711CC8484C}"/>
              </a:ext>
            </a:extLst>
          </p:cNvPr>
          <p:cNvPicPr>
            <a:picLocks noChangeAspect="1"/>
          </p:cNvPicPr>
          <p:nvPr/>
        </p:nvPicPr>
        <p:blipFill>
          <a:blip r:embed="rId7"/>
          <a:stretch>
            <a:fillRect/>
          </a:stretch>
        </p:blipFill>
        <p:spPr>
          <a:xfrm>
            <a:off x="6311719" y="1782105"/>
            <a:ext cx="5652000" cy="103221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7D598318-9677-8F57-C721-3443B24FC579}"/>
              </a:ext>
            </a:extLst>
          </p:cNvPr>
          <p:cNvSpPr txBox="1"/>
          <p:nvPr/>
        </p:nvSpPr>
        <p:spPr>
          <a:xfrm>
            <a:off x="7248128" y="5524359"/>
            <a:ext cx="3949440" cy="553998"/>
          </a:xfrm>
          <a:prstGeom prst="rect">
            <a:avLst/>
          </a:prstGeom>
          <a:noFill/>
        </p:spPr>
        <p:txBody>
          <a:bodyPr wrap="square" lIns="0" tIns="0" rIns="0" bIns="0" rtlCol="0">
            <a:spAutoFit/>
          </a:bodyPr>
          <a:lstStyle/>
          <a:p>
            <a:pPr algn="l"/>
            <a:r>
              <a:rPr lang="en-GB" dirty="0">
                <a:latin typeface="Calibri Light" panose="020F0302020204030204" pitchFamily="34" charset="0"/>
                <a:cs typeface="Calibri Light" panose="020F0302020204030204" pitchFamily="34" charset="0"/>
              </a:rPr>
              <a:t>…undergrads and grad students at </a:t>
            </a:r>
            <a:r>
              <a:rPr lang="en-GB" dirty="0" err="1">
                <a:latin typeface="Calibri Light" panose="020F0302020204030204" pitchFamily="34" charset="0"/>
                <a:cs typeface="Calibri Light" panose="020F0302020204030204" pitchFamily="34" charset="0"/>
              </a:rPr>
              <a:t>Mcr</a:t>
            </a:r>
            <a:r>
              <a:rPr lang="en-GB" dirty="0">
                <a:latin typeface="Calibri Light" panose="020F0302020204030204" pitchFamily="34" charset="0"/>
                <a:cs typeface="Calibri Light" panose="020F0302020204030204" pitchFamily="34" charset="0"/>
              </a:rPr>
              <a:t> analysing occupancies for </a:t>
            </a:r>
            <a:r>
              <a:rPr lang="en-GB" baseline="30000" dirty="0">
                <a:latin typeface="Calibri Light" panose="020F0302020204030204" pitchFamily="34" charset="0"/>
                <a:cs typeface="Calibri Light" panose="020F0302020204030204" pitchFamily="34" charset="0"/>
              </a:rPr>
              <a:t>116</a:t>
            </a:r>
            <a:r>
              <a:rPr lang="en-GB" dirty="0">
                <a:latin typeface="Calibri Light" panose="020F0302020204030204" pitchFamily="34" charset="0"/>
                <a:cs typeface="Calibri Light" panose="020F0302020204030204" pitchFamily="34" charset="0"/>
              </a:rPr>
              <a:t>Cd system.</a:t>
            </a:r>
          </a:p>
        </p:txBody>
      </p:sp>
      <p:sp>
        <p:nvSpPr>
          <p:cNvPr id="2" name="TextBox 1">
            <a:extLst>
              <a:ext uri="{FF2B5EF4-FFF2-40B4-BE49-F238E27FC236}">
                <a16:creationId xmlns:a16="http://schemas.microsoft.com/office/drawing/2014/main" id="{235D350E-DA51-6340-9C41-40CC650E8AA4}"/>
              </a:ext>
            </a:extLst>
          </p:cNvPr>
          <p:cNvSpPr txBox="1"/>
          <p:nvPr/>
        </p:nvSpPr>
        <p:spPr>
          <a:xfrm>
            <a:off x="7896200" y="179348"/>
            <a:ext cx="2010166" cy="369332"/>
          </a:xfrm>
          <a:prstGeom prst="rect">
            <a:avLst/>
          </a:prstGeom>
          <a:noFill/>
        </p:spPr>
        <p:txBody>
          <a:bodyPr wrap="none" lIns="0" tIns="0" rIns="0" bIns="0" rtlCol="0">
            <a:spAutoFit/>
          </a:bodyPr>
          <a:lstStyle/>
          <a:p>
            <a:pPr algn="l"/>
            <a:r>
              <a:rPr lang="en-GB" sz="2400" baseline="30000" dirty="0">
                <a:solidFill>
                  <a:schemeClr val="accent5"/>
                </a:solidFill>
              </a:rPr>
              <a:t>100</a:t>
            </a:r>
            <a:r>
              <a:rPr lang="en-GB" sz="2400" dirty="0">
                <a:solidFill>
                  <a:schemeClr val="accent5"/>
                </a:solidFill>
              </a:rPr>
              <a:t>Mo⟹</a:t>
            </a:r>
            <a:r>
              <a:rPr lang="en-GB" sz="2400" baseline="30000" dirty="0">
                <a:solidFill>
                  <a:schemeClr val="accent5"/>
                </a:solidFill>
              </a:rPr>
              <a:t>100 </a:t>
            </a:r>
            <a:r>
              <a:rPr lang="en-GB" sz="2400" dirty="0">
                <a:solidFill>
                  <a:schemeClr val="accent5"/>
                </a:solidFill>
              </a:rPr>
              <a:t>Ru </a:t>
            </a:r>
            <a:endParaRPr lang="en-GB" sz="2400" baseline="30000" dirty="0">
              <a:solidFill>
                <a:schemeClr val="accent5"/>
              </a:solidFill>
            </a:endParaRPr>
          </a:p>
        </p:txBody>
      </p:sp>
      <p:sp>
        <p:nvSpPr>
          <p:cNvPr id="9" name="TextBox 8">
            <a:extLst>
              <a:ext uri="{FF2B5EF4-FFF2-40B4-BE49-F238E27FC236}">
                <a16:creationId xmlns:a16="http://schemas.microsoft.com/office/drawing/2014/main" id="{4BE6EE7D-807E-DDA2-8738-3FAF238CD18C}"/>
              </a:ext>
            </a:extLst>
          </p:cNvPr>
          <p:cNvSpPr txBox="1"/>
          <p:nvPr/>
        </p:nvSpPr>
        <p:spPr>
          <a:xfrm>
            <a:off x="1974717" y="153750"/>
            <a:ext cx="1832233" cy="369332"/>
          </a:xfrm>
          <a:prstGeom prst="rect">
            <a:avLst/>
          </a:prstGeom>
          <a:noFill/>
        </p:spPr>
        <p:txBody>
          <a:bodyPr wrap="none" lIns="0" tIns="0" rIns="0" bIns="0" rtlCol="0">
            <a:spAutoFit/>
          </a:bodyPr>
          <a:lstStyle/>
          <a:p>
            <a:pPr algn="l"/>
            <a:r>
              <a:rPr lang="en-GB" sz="2400" baseline="30000" dirty="0">
                <a:solidFill>
                  <a:schemeClr val="accent5"/>
                </a:solidFill>
              </a:rPr>
              <a:t>130</a:t>
            </a:r>
            <a:r>
              <a:rPr lang="en-GB" sz="2400" dirty="0">
                <a:solidFill>
                  <a:schemeClr val="accent5"/>
                </a:solidFill>
              </a:rPr>
              <a:t>Te⟹</a:t>
            </a:r>
            <a:r>
              <a:rPr lang="en-GB" sz="2400" baseline="30000" dirty="0">
                <a:solidFill>
                  <a:schemeClr val="accent5"/>
                </a:solidFill>
              </a:rPr>
              <a:t>130</a:t>
            </a:r>
            <a:r>
              <a:rPr lang="en-GB" sz="2400" dirty="0">
                <a:solidFill>
                  <a:schemeClr val="accent5"/>
                </a:solidFill>
              </a:rPr>
              <a:t>Xe </a:t>
            </a:r>
            <a:endParaRPr lang="en-GB" sz="2400" baseline="30000" dirty="0">
              <a:solidFill>
                <a:schemeClr val="accent5"/>
              </a:solidFill>
            </a:endParaRPr>
          </a:p>
        </p:txBody>
      </p:sp>
      <p:sp>
        <p:nvSpPr>
          <p:cNvPr id="11" name="TextBox 10">
            <a:extLst>
              <a:ext uri="{FF2B5EF4-FFF2-40B4-BE49-F238E27FC236}">
                <a16:creationId xmlns:a16="http://schemas.microsoft.com/office/drawing/2014/main" id="{88A32C35-08F4-6B51-D724-906803347523}"/>
              </a:ext>
            </a:extLst>
          </p:cNvPr>
          <p:cNvSpPr txBox="1"/>
          <p:nvPr/>
        </p:nvSpPr>
        <p:spPr>
          <a:xfrm>
            <a:off x="1974717" y="3128796"/>
            <a:ext cx="1941237" cy="369332"/>
          </a:xfrm>
          <a:prstGeom prst="rect">
            <a:avLst/>
          </a:prstGeom>
          <a:noFill/>
        </p:spPr>
        <p:txBody>
          <a:bodyPr wrap="none" lIns="0" tIns="0" rIns="0" bIns="0" rtlCol="0">
            <a:spAutoFit/>
          </a:bodyPr>
          <a:lstStyle/>
          <a:p>
            <a:pPr algn="l"/>
            <a:r>
              <a:rPr lang="en-GB" sz="2400" baseline="30000" dirty="0">
                <a:solidFill>
                  <a:schemeClr val="accent5"/>
                </a:solidFill>
              </a:rPr>
              <a:t>136</a:t>
            </a:r>
            <a:r>
              <a:rPr lang="en-GB" sz="2400" dirty="0">
                <a:solidFill>
                  <a:schemeClr val="accent5"/>
                </a:solidFill>
              </a:rPr>
              <a:t>Xe⟹</a:t>
            </a:r>
            <a:r>
              <a:rPr lang="en-GB" sz="2400" baseline="30000" dirty="0">
                <a:solidFill>
                  <a:schemeClr val="accent5"/>
                </a:solidFill>
              </a:rPr>
              <a:t>136</a:t>
            </a:r>
            <a:r>
              <a:rPr lang="en-GB" sz="2400" dirty="0">
                <a:solidFill>
                  <a:schemeClr val="accent5"/>
                </a:solidFill>
              </a:rPr>
              <a:t>Ba </a:t>
            </a:r>
            <a:endParaRPr lang="en-GB" sz="2400" baseline="30000" dirty="0">
              <a:solidFill>
                <a:schemeClr val="accent5"/>
              </a:solidFill>
            </a:endParaRPr>
          </a:p>
        </p:txBody>
      </p:sp>
      <p:sp>
        <p:nvSpPr>
          <p:cNvPr id="20" name="TextBox 19">
            <a:extLst>
              <a:ext uri="{FF2B5EF4-FFF2-40B4-BE49-F238E27FC236}">
                <a16:creationId xmlns:a16="http://schemas.microsoft.com/office/drawing/2014/main" id="{D901438C-B690-F98E-A93F-0FE5C7562A02}"/>
              </a:ext>
            </a:extLst>
          </p:cNvPr>
          <p:cNvSpPr txBox="1"/>
          <p:nvPr/>
        </p:nvSpPr>
        <p:spPr>
          <a:xfrm>
            <a:off x="7965129" y="3131781"/>
            <a:ext cx="1872307" cy="369332"/>
          </a:xfrm>
          <a:prstGeom prst="rect">
            <a:avLst/>
          </a:prstGeom>
          <a:noFill/>
        </p:spPr>
        <p:txBody>
          <a:bodyPr wrap="none" lIns="0" tIns="0" rIns="0" bIns="0" rtlCol="0">
            <a:spAutoFit/>
          </a:bodyPr>
          <a:lstStyle/>
          <a:p>
            <a:pPr algn="l"/>
            <a:r>
              <a:rPr lang="en-GB" sz="2400" baseline="30000" dirty="0">
                <a:solidFill>
                  <a:schemeClr val="accent5"/>
                </a:solidFill>
              </a:rPr>
              <a:t>116</a:t>
            </a:r>
            <a:r>
              <a:rPr lang="en-GB" sz="2400" dirty="0">
                <a:solidFill>
                  <a:schemeClr val="accent5"/>
                </a:solidFill>
              </a:rPr>
              <a:t>Cd⟹</a:t>
            </a:r>
            <a:r>
              <a:rPr lang="en-GB" sz="2400" baseline="30000" dirty="0">
                <a:solidFill>
                  <a:schemeClr val="accent5"/>
                </a:solidFill>
              </a:rPr>
              <a:t>116</a:t>
            </a:r>
            <a:r>
              <a:rPr lang="en-GB" sz="2400" dirty="0">
                <a:solidFill>
                  <a:schemeClr val="accent5"/>
                </a:solidFill>
              </a:rPr>
              <a:t>Sn </a:t>
            </a:r>
            <a:endParaRPr lang="en-GB" sz="2400" baseline="30000" dirty="0">
              <a:solidFill>
                <a:schemeClr val="accent5"/>
              </a:solidFill>
            </a:endParaRPr>
          </a:p>
        </p:txBody>
      </p:sp>
      <p:pic>
        <p:nvPicPr>
          <p:cNvPr id="22" name="Picture 21" descr="A close-up of a document&#10;&#10;Description automatically generated with low confidence">
            <a:extLst>
              <a:ext uri="{FF2B5EF4-FFF2-40B4-BE49-F238E27FC236}">
                <a16:creationId xmlns:a16="http://schemas.microsoft.com/office/drawing/2014/main" id="{5D8877B3-D07F-1F0D-2B92-CB4F0F0D87A1}"/>
              </a:ext>
            </a:extLst>
          </p:cNvPr>
          <p:cNvPicPr>
            <a:picLocks noChangeAspect="1"/>
          </p:cNvPicPr>
          <p:nvPr/>
        </p:nvPicPr>
        <p:blipFill>
          <a:blip r:embed="rId8"/>
          <a:stretch>
            <a:fillRect/>
          </a:stretch>
        </p:blipFill>
        <p:spPr>
          <a:xfrm>
            <a:off x="6311719" y="3573016"/>
            <a:ext cx="5652000" cy="1703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8158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B182DA0F-4139-DDAB-4705-88AE191E0C99}"/>
              </a:ext>
            </a:extLst>
          </p:cNvPr>
          <p:cNvGrpSpPr/>
          <p:nvPr/>
        </p:nvGrpSpPr>
        <p:grpSpPr>
          <a:xfrm>
            <a:off x="57549" y="269724"/>
            <a:ext cx="5526130" cy="2799235"/>
            <a:chOff x="9926" y="3428999"/>
            <a:chExt cx="5470114" cy="2662245"/>
          </a:xfrm>
        </p:grpSpPr>
        <p:pic>
          <p:nvPicPr>
            <p:cNvPr id="13" name="Picture 12" descr="A picture containing building, engineering, indoor, machine&#10;&#10;Description automatically generated">
              <a:extLst>
                <a:ext uri="{FF2B5EF4-FFF2-40B4-BE49-F238E27FC236}">
                  <a16:creationId xmlns:a16="http://schemas.microsoft.com/office/drawing/2014/main" id="{057DE5C4-892F-3C07-5DEC-10DDBDB652AF}"/>
                </a:ext>
              </a:extLst>
            </p:cNvPr>
            <p:cNvPicPr>
              <a:picLocks noChangeAspect="1"/>
            </p:cNvPicPr>
            <p:nvPr/>
          </p:nvPicPr>
          <p:blipFill rotWithShape="1">
            <a:blip r:embed="rId2"/>
            <a:srcRect t="18793" b="16047"/>
            <a:stretch/>
          </p:blipFill>
          <p:spPr>
            <a:xfrm rot="10800000">
              <a:off x="9926" y="3428999"/>
              <a:ext cx="5470114" cy="2662245"/>
            </a:xfrm>
            <a:prstGeom prst="rect">
              <a:avLst/>
            </a:prstGeom>
          </p:spPr>
        </p:pic>
        <p:pic>
          <p:nvPicPr>
            <p:cNvPr id="16" name="Picture 15">
              <a:extLst>
                <a:ext uri="{FF2B5EF4-FFF2-40B4-BE49-F238E27FC236}">
                  <a16:creationId xmlns:a16="http://schemas.microsoft.com/office/drawing/2014/main" id="{4EA52059-5880-9915-8AAF-FABDFD89B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513502"/>
              <a:ext cx="1263454" cy="720080"/>
            </a:xfrm>
            <a:prstGeom prst="rect">
              <a:avLst/>
            </a:prstGeom>
          </p:spPr>
        </p:pic>
      </p:grpSp>
      <p:grpSp>
        <p:nvGrpSpPr>
          <p:cNvPr id="14" name="Group 13">
            <a:extLst>
              <a:ext uri="{FF2B5EF4-FFF2-40B4-BE49-F238E27FC236}">
                <a16:creationId xmlns:a16="http://schemas.microsoft.com/office/drawing/2014/main" id="{A0C59F03-7F53-609D-8F37-64CB5F706269}"/>
              </a:ext>
            </a:extLst>
          </p:cNvPr>
          <p:cNvGrpSpPr/>
          <p:nvPr/>
        </p:nvGrpSpPr>
        <p:grpSpPr>
          <a:xfrm>
            <a:off x="5694598" y="269724"/>
            <a:ext cx="6305791" cy="1950971"/>
            <a:chOff x="5910888" y="3212976"/>
            <a:chExt cx="6305791" cy="1950971"/>
          </a:xfrm>
        </p:grpSpPr>
        <p:pic>
          <p:nvPicPr>
            <p:cNvPr id="15" name="Picture 14" descr="A person standing next to a piano&#10;&#10;Description automatically generated with medium confidence">
              <a:extLst>
                <a:ext uri="{FF2B5EF4-FFF2-40B4-BE49-F238E27FC236}">
                  <a16:creationId xmlns:a16="http://schemas.microsoft.com/office/drawing/2014/main" id="{E107544C-DF5F-A32B-D78C-781E646D22C7}"/>
                </a:ext>
              </a:extLst>
            </p:cNvPr>
            <p:cNvPicPr>
              <a:picLocks noChangeAspect="1"/>
            </p:cNvPicPr>
            <p:nvPr/>
          </p:nvPicPr>
          <p:blipFill rotWithShape="1">
            <a:blip r:embed="rId4"/>
            <a:srcRect l="10700" r="19524"/>
            <a:stretch/>
          </p:blipFill>
          <p:spPr>
            <a:xfrm>
              <a:off x="5910888" y="3212976"/>
              <a:ext cx="6305791" cy="1950971"/>
            </a:xfrm>
            <a:prstGeom prst="rect">
              <a:avLst/>
            </a:prstGeom>
          </p:spPr>
        </p:pic>
        <p:pic>
          <p:nvPicPr>
            <p:cNvPr id="17" name="Picture 16" descr="Image result for ipn orsay">
              <a:extLst>
                <a:ext uri="{FF2B5EF4-FFF2-40B4-BE49-F238E27FC236}">
                  <a16:creationId xmlns:a16="http://schemas.microsoft.com/office/drawing/2014/main" id="{818E6910-7F1A-3090-6843-D793BDA2EFD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74171" y="3277360"/>
              <a:ext cx="1201949" cy="58437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TextBox 17">
            <a:extLst>
              <a:ext uri="{FF2B5EF4-FFF2-40B4-BE49-F238E27FC236}">
                <a16:creationId xmlns:a16="http://schemas.microsoft.com/office/drawing/2014/main" id="{53EC4726-81D1-DBBC-9C9E-259DE43A188B}"/>
              </a:ext>
            </a:extLst>
          </p:cNvPr>
          <p:cNvSpPr txBox="1"/>
          <p:nvPr/>
        </p:nvSpPr>
        <p:spPr>
          <a:xfrm>
            <a:off x="6039181" y="2606284"/>
            <a:ext cx="5616624" cy="954107"/>
          </a:xfrm>
          <a:prstGeom prst="rect">
            <a:avLst/>
          </a:prstGeom>
          <a:noFill/>
        </p:spPr>
        <p:txBody>
          <a:bodyPr wrap="square" lIns="0" tIns="0" rIns="0" bIns="0" rtlCol="0">
            <a:spAutoFit/>
          </a:bodyPr>
          <a:lstStyle/>
          <a:p>
            <a:pPr algn="ctr"/>
            <a:r>
              <a:rPr lang="en-GB" sz="1550" dirty="0">
                <a:effectLst/>
                <a:latin typeface="Calibri Light" panose="020F0302020204030204" pitchFamily="34" charset="0"/>
                <a:cs typeface="Calibri Light" panose="020F0302020204030204" pitchFamily="34" charset="0"/>
              </a:rPr>
              <a:t>“I guess it seemed irrational some 40-50 years ago that there were suddenly so many tandems and cyclotrons built for nuclear structure around the world. But it is even more irrational now to see the world heading for literally NO capability in this field.”</a:t>
            </a:r>
            <a:endParaRPr lang="en-GB" sz="1550" dirty="0">
              <a:latin typeface="Calibri Light" panose="020F0302020204030204" pitchFamily="34" charset="0"/>
              <a:cs typeface="Calibri Light" panose="020F0302020204030204" pitchFamily="34" charset="0"/>
            </a:endParaRPr>
          </a:p>
        </p:txBody>
      </p:sp>
      <p:grpSp>
        <p:nvGrpSpPr>
          <p:cNvPr id="34" name="Group 33">
            <a:extLst>
              <a:ext uri="{FF2B5EF4-FFF2-40B4-BE49-F238E27FC236}">
                <a16:creationId xmlns:a16="http://schemas.microsoft.com/office/drawing/2014/main" id="{25BB197B-626D-4BD2-CDAC-BBDA4CD73C21}"/>
              </a:ext>
            </a:extLst>
          </p:cNvPr>
          <p:cNvGrpSpPr/>
          <p:nvPr/>
        </p:nvGrpSpPr>
        <p:grpSpPr>
          <a:xfrm>
            <a:off x="764630" y="3933056"/>
            <a:ext cx="9858005" cy="2172934"/>
            <a:chOff x="695400" y="316799"/>
            <a:chExt cx="9858005" cy="2172934"/>
          </a:xfrm>
        </p:grpSpPr>
        <p:grpSp>
          <p:nvGrpSpPr>
            <p:cNvPr id="32" name="Group 31">
              <a:extLst>
                <a:ext uri="{FF2B5EF4-FFF2-40B4-BE49-F238E27FC236}">
                  <a16:creationId xmlns:a16="http://schemas.microsoft.com/office/drawing/2014/main" id="{67FF0D18-BD34-D00F-2188-B51ED3AF5850}"/>
                </a:ext>
              </a:extLst>
            </p:cNvPr>
            <p:cNvGrpSpPr/>
            <p:nvPr/>
          </p:nvGrpSpPr>
          <p:grpSpPr>
            <a:xfrm>
              <a:off x="695400" y="316799"/>
              <a:ext cx="9858005" cy="2172934"/>
              <a:chOff x="2099474" y="103707"/>
              <a:chExt cx="9858005" cy="2172934"/>
            </a:xfrm>
          </p:grpSpPr>
          <p:pic>
            <p:nvPicPr>
              <p:cNvPr id="4" name="Picture 3">
                <a:extLst>
                  <a:ext uri="{FF2B5EF4-FFF2-40B4-BE49-F238E27FC236}">
                    <a16:creationId xmlns:a16="http://schemas.microsoft.com/office/drawing/2014/main" id="{593DFAB4-2366-4B13-7257-C0414B6D156C}"/>
                  </a:ext>
                </a:extLst>
              </p:cNvPr>
              <p:cNvPicPr>
                <a:picLocks noChangeAspect="1"/>
              </p:cNvPicPr>
              <p:nvPr/>
            </p:nvPicPr>
            <p:blipFill rotWithShape="1">
              <a:blip r:embed="rId6"/>
              <a:srcRect l="15292" t="23101" r="44561" b="22694"/>
              <a:stretch/>
            </p:blipFill>
            <p:spPr>
              <a:xfrm>
                <a:off x="3038279" y="105495"/>
                <a:ext cx="2234359" cy="2131785"/>
              </a:xfrm>
              <a:prstGeom prst="rect">
                <a:avLst/>
              </a:prstGeom>
            </p:spPr>
          </p:pic>
          <p:grpSp>
            <p:nvGrpSpPr>
              <p:cNvPr id="29" name="Group 28">
                <a:extLst>
                  <a:ext uri="{FF2B5EF4-FFF2-40B4-BE49-F238E27FC236}">
                    <a16:creationId xmlns:a16="http://schemas.microsoft.com/office/drawing/2014/main" id="{8D5E90B7-8A26-9B9E-141F-B783CE9A4525}"/>
                  </a:ext>
                </a:extLst>
              </p:cNvPr>
              <p:cNvGrpSpPr/>
              <p:nvPr/>
            </p:nvGrpSpPr>
            <p:grpSpPr>
              <a:xfrm>
                <a:off x="3047497" y="103707"/>
                <a:ext cx="6072839" cy="2122437"/>
                <a:chOff x="3047497" y="103707"/>
                <a:chExt cx="6072839" cy="2122437"/>
              </a:xfrm>
            </p:grpSpPr>
            <p:grpSp>
              <p:nvGrpSpPr>
                <p:cNvPr id="28" name="Group 27">
                  <a:extLst>
                    <a:ext uri="{FF2B5EF4-FFF2-40B4-BE49-F238E27FC236}">
                      <a16:creationId xmlns:a16="http://schemas.microsoft.com/office/drawing/2014/main" id="{1CC13DF6-164E-3442-B859-67DA68DCFBDE}"/>
                    </a:ext>
                  </a:extLst>
                </p:cNvPr>
                <p:cNvGrpSpPr/>
                <p:nvPr/>
              </p:nvGrpSpPr>
              <p:grpSpPr>
                <a:xfrm>
                  <a:off x="5063788" y="116632"/>
                  <a:ext cx="4056548" cy="2109512"/>
                  <a:chOff x="3356003" y="615515"/>
                  <a:chExt cx="4056548" cy="2109512"/>
                </a:xfrm>
              </p:grpSpPr>
              <p:pic>
                <p:nvPicPr>
                  <p:cNvPr id="9" name="Picture 8">
                    <a:extLst>
                      <a:ext uri="{FF2B5EF4-FFF2-40B4-BE49-F238E27FC236}">
                        <a16:creationId xmlns:a16="http://schemas.microsoft.com/office/drawing/2014/main" id="{72C9F9C4-CB3A-2DC0-F4BA-6A22CDFF7BDA}"/>
                      </a:ext>
                    </a:extLst>
                  </p:cNvPr>
                  <p:cNvPicPr>
                    <a:picLocks noChangeAspect="1"/>
                  </p:cNvPicPr>
                  <p:nvPr/>
                </p:nvPicPr>
                <p:blipFill rotWithShape="1">
                  <a:blip r:embed="rId7"/>
                  <a:srcRect l="17133" t="23101" r="12554" b="22919"/>
                  <a:stretch/>
                </p:blipFill>
                <p:spPr>
                  <a:xfrm>
                    <a:off x="3356003" y="615515"/>
                    <a:ext cx="3888435" cy="2109512"/>
                  </a:xfrm>
                  <a:prstGeom prst="rect">
                    <a:avLst/>
                  </a:prstGeom>
                </p:spPr>
              </p:pic>
              <p:sp>
                <p:nvSpPr>
                  <p:cNvPr id="27" name="Rectangle 26">
                    <a:extLst>
                      <a:ext uri="{FF2B5EF4-FFF2-40B4-BE49-F238E27FC236}">
                        <a16:creationId xmlns:a16="http://schemas.microsoft.com/office/drawing/2014/main" id="{4D09344F-0DC6-06B5-186C-A515CF14592B}"/>
                      </a:ext>
                    </a:extLst>
                  </p:cNvPr>
                  <p:cNvSpPr/>
                  <p:nvPr/>
                </p:nvSpPr>
                <p:spPr>
                  <a:xfrm>
                    <a:off x="6096000" y="663799"/>
                    <a:ext cx="1316551" cy="1950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a:extLst>
                    <a:ext uri="{FF2B5EF4-FFF2-40B4-BE49-F238E27FC236}">
                      <a16:creationId xmlns:a16="http://schemas.microsoft.com/office/drawing/2014/main" id="{4D7C464F-DEC1-2F11-DA4E-D9DCB65D7131}"/>
                    </a:ext>
                  </a:extLst>
                </p:cNvPr>
                <p:cNvSpPr/>
                <p:nvPr/>
              </p:nvSpPr>
              <p:spPr>
                <a:xfrm>
                  <a:off x="3047497" y="103707"/>
                  <a:ext cx="4588175" cy="117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8C1830D9-1C06-B444-4B28-CF915A619FE5}"/>
                  </a:ext>
                </a:extLst>
              </p:cNvPr>
              <p:cNvGrpSpPr/>
              <p:nvPr/>
            </p:nvGrpSpPr>
            <p:grpSpPr>
              <a:xfrm>
                <a:off x="7536160" y="127768"/>
                <a:ext cx="4080643" cy="2148873"/>
                <a:chOff x="7536160" y="127768"/>
                <a:chExt cx="4080643" cy="2148873"/>
              </a:xfrm>
            </p:grpSpPr>
            <p:pic>
              <p:nvPicPr>
                <p:cNvPr id="20" name="Picture 19">
                  <a:extLst>
                    <a:ext uri="{FF2B5EF4-FFF2-40B4-BE49-F238E27FC236}">
                      <a16:creationId xmlns:a16="http://schemas.microsoft.com/office/drawing/2014/main" id="{43444E2A-6775-FA4D-31A4-D6F832A4F1A5}"/>
                    </a:ext>
                  </a:extLst>
                </p:cNvPr>
                <p:cNvPicPr>
                  <a:picLocks noChangeAspect="1"/>
                </p:cNvPicPr>
                <p:nvPr/>
              </p:nvPicPr>
              <p:blipFill rotWithShape="1">
                <a:blip r:embed="rId8"/>
                <a:srcRect l="16676" t="23385" r="12913" b="21551"/>
                <a:stretch/>
              </p:blipFill>
              <p:spPr>
                <a:xfrm>
                  <a:off x="7536160" y="127768"/>
                  <a:ext cx="3888435" cy="2148873"/>
                </a:xfrm>
                <a:prstGeom prst="rect">
                  <a:avLst/>
                </a:prstGeom>
              </p:spPr>
            </p:pic>
            <p:sp>
              <p:nvSpPr>
                <p:cNvPr id="23" name="Rectangle 22">
                  <a:extLst>
                    <a:ext uri="{FF2B5EF4-FFF2-40B4-BE49-F238E27FC236}">
                      <a16:creationId xmlns:a16="http://schemas.microsoft.com/office/drawing/2014/main" id="{738CA7AA-9DA1-BDFF-38BA-3260DEBB71DC}"/>
                    </a:ext>
                  </a:extLst>
                </p:cNvPr>
                <p:cNvSpPr/>
                <p:nvPr/>
              </p:nvSpPr>
              <p:spPr>
                <a:xfrm>
                  <a:off x="7575968" y="127768"/>
                  <a:ext cx="3888435" cy="117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C5A8E7D-F5F3-BC7D-1C14-FEA9AE6CB466}"/>
                    </a:ext>
                  </a:extLst>
                </p:cNvPr>
                <p:cNvSpPr/>
                <p:nvPr/>
              </p:nvSpPr>
              <p:spPr>
                <a:xfrm>
                  <a:off x="11280576" y="280167"/>
                  <a:ext cx="336227" cy="1734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a:extLst>
                  <a:ext uri="{FF2B5EF4-FFF2-40B4-BE49-F238E27FC236}">
                    <a16:creationId xmlns:a16="http://schemas.microsoft.com/office/drawing/2014/main" id="{1F6BE532-1734-D5A3-2DF9-0B46BBA6FE3A}"/>
                  </a:ext>
                </a:extLst>
              </p:cNvPr>
              <p:cNvSpPr/>
              <p:nvPr/>
            </p:nvSpPr>
            <p:spPr>
              <a:xfrm>
                <a:off x="2099474" y="2133665"/>
                <a:ext cx="4588175" cy="117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DD20300-6ECC-7436-11DD-0F028EC366B8}"/>
                  </a:ext>
                </a:extLst>
              </p:cNvPr>
              <p:cNvSpPr/>
              <p:nvPr/>
            </p:nvSpPr>
            <p:spPr>
              <a:xfrm>
                <a:off x="8227573" y="2143089"/>
                <a:ext cx="3729906" cy="117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extBox 32">
              <a:extLst>
                <a:ext uri="{FF2B5EF4-FFF2-40B4-BE49-F238E27FC236}">
                  <a16:creationId xmlns:a16="http://schemas.microsoft.com/office/drawing/2014/main" id="{9AAF5C84-A4CC-DDE4-1B59-DC6D4506B3D4}"/>
                </a:ext>
              </a:extLst>
            </p:cNvPr>
            <p:cNvSpPr txBox="1"/>
            <p:nvPr/>
          </p:nvSpPr>
          <p:spPr>
            <a:xfrm>
              <a:off x="8402279" y="566704"/>
              <a:ext cx="1049967" cy="276999"/>
            </a:xfrm>
            <a:prstGeom prst="rect">
              <a:avLst/>
            </a:prstGeom>
            <a:noFill/>
          </p:spPr>
          <p:txBody>
            <a:bodyPr wrap="none" lIns="0" tIns="0" rIns="0" bIns="0" rtlCol="0">
              <a:spAutoFit/>
            </a:bodyPr>
            <a:lstStyle/>
            <a:p>
              <a:pPr algn="l"/>
              <a:r>
                <a:rPr lang="en-GB" baseline="30000" dirty="0"/>
                <a:t>100</a:t>
              </a:r>
              <a:r>
                <a:rPr lang="en-GB" dirty="0"/>
                <a:t>Mo(</a:t>
              </a:r>
              <a:r>
                <a:rPr lang="en-GB" dirty="0" err="1"/>
                <a:t>p,d</a:t>
              </a:r>
              <a:r>
                <a:rPr lang="en-GB" dirty="0"/>
                <a:t>)</a:t>
              </a:r>
              <a:endParaRPr lang="en-GB" baseline="30000" dirty="0"/>
            </a:p>
          </p:txBody>
        </p:sp>
      </p:grpSp>
    </p:spTree>
    <p:extLst>
      <p:ext uri="{BB962C8B-B14F-4D97-AF65-F5344CB8AC3E}">
        <p14:creationId xmlns:p14="http://schemas.microsoft.com/office/powerpoint/2010/main" val="369387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rows&amp;butler_page1.pdf">
            <a:extLst>
              <a:ext uri="{FF2B5EF4-FFF2-40B4-BE49-F238E27FC236}">
                <a16:creationId xmlns:a16="http://schemas.microsoft.com/office/drawing/2014/main" id="{71699F4A-00DA-8395-1A3B-F7821307E184}"/>
              </a:ext>
            </a:extLst>
          </p:cNvPr>
          <p:cNvPicPr>
            <a:picLocks noChangeAspect="1"/>
          </p:cNvPicPr>
          <p:nvPr/>
        </p:nvPicPr>
        <p:blipFill rotWithShape="1">
          <a:blip r:embed="rId2">
            <a:extLst>
              <a:ext uri="{28A0092B-C50C-407E-A947-70E740481C1C}">
                <a14:useLocalDpi xmlns:a14="http://schemas.microsoft.com/office/drawing/2010/main" val="0"/>
              </a:ext>
            </a:extLst>
          </a:blip>
          <a:srcRect l="11059" t="10074" r="11580" b="12000"/>
          <a:stretch/>
        </p:blipFill>
        <p:spPr>
          <a:xfrm>
            <a:off x="7622462" y="-27384"/>
            <a:ext cx="4302865" cy="6133624"/>
          </a:xfrm>
          <a:prstGeom prst="rect">
            <a:avLst/>
          </a:prstGeom>
          <a:ln>
            <a:noFill/>
          </a:ln>
          <a:effectLst>
            <a:outerShdw blurRad="292100" dist="139700" dir="2700000" algn="tl" rotWithShape="0">
              <a:srgbClr val="333333">
                <a:alpha val="65000"/>
              </a:srgbClr>
            </a:outerShdw>
          </a:effectLst>
        </p:spPr>
      </p:pic>
      <p:pic>
        <p:nvPicPr>
          <p:cNvPr id="6" name="Picture 5" descr="butler.jpg">
            <a:extLst>
              <a:ext uri="{FF2B5EF4-FFF2-40B4-BE49-F238E27FC236}">
                <a16:creationId xmlns:a16="http://schemas.microsoft.com/office/drawing/2014/main" id="{C6E105BD-5827-0730-B8A6-76A65CF4F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946" y="3178348"/>
            <a:ext cx="1704534" cy="2454529"/>
          </a:xfrm>
          <a:prstGeom prst="rect">
            <a:avLst/>
          </a:prstGeom>
        </p:spPr>
      </p:pic>
      <p:sp>
        <p:nvSpPr>
          <p:cNvPr id="7" name="TextBox 6">
            <a:extLst>
              <a:ext uri="{FF2B5EF4-FFF2-40B4-BE49-F238E27FC236}">
                <a16:creationId xmlns:a16="http://schemas.microsoft.com/office/drawing/2014/main" id="{B41F0F59-3211-B69D-C071-E562C26F9E22}"/>
              </a:ext>
            </a:extLst>
          </p:cNvPr>
          <p:cNvSpPr txBox="1"/>
          <p:nvPr/>
        </p:nvSpPr>
        <p:spPr>
          <a:xfrm>
            <a:off x="408581" y="1351456"/>
            <a:ext cx="4391275" cy="1323439"/>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A </a:t>
            </a:r>
            <a:r>
              <a:rPr lang="en-US" sz="2000" u="sng" dirty="0">
                <a:latin typeface="Calibri Light" panose="020F0302020204030204" pitchFamily="34" charset="0"/>
                <a:cs typeface="Calibri Light" panose="020F0302020204030204" pitchFamily="34" charset="0"/>
              </a:rPr>
              <a:t>direct</a:t>
            </a:r>
            <a:r>
              <a:rPr lang="en-US" sz="2000" dirty="0">
                <a:latin typeface="Calibri Light" panose="020F0302020204030204" pitchFamily="34" charset="0"/>
                <a:cs typeface="Calibri Light" panose="020F0302020204030204" pitchFamily="34" charset="0"/>
              </a:rPr>
              <a:t> mechanism to explain pronounced structure at forward angles in </a:t>
            </a:r>
            <a:r>
              <a:rPr lang="en-US" sz="2000" i="1" dirty="0">
                <a:latin typeface="Calibri Light" panose="020F0302020204030204" pitchFamily="34" charset="0"/>
                <a:cs typeface="Calibri Light" panose="020F0302020204030204" pitchFamily="34" charset="0"/>
              </a:rPr>
              <a:t>(</a:t>
            </a:r>
            <a:r>
              <a:rPr lang="en-US" sz="2000" i="1" dirty="0" err="1">
                <a:latin typeface="Calibri Light" panose="020F0302020204030204" pitchFamily="34" charset="0"/>
                <a:cs typeface="Calibri Light" panose="020F0302020204030204" pitchFamily="34" charset="0"/>
              </a:rPr>
              <a:t>d,p</a:t>
            </a:r>
            <a:r>
              <a:rPr lang="en-US" sz="2000" i="1" dirty="0">
                <a:latin typeface="Calibri Light" panose="020F0302020204030204" pitchFamily="34" charset="0"/>
                <a:cs typeface="Calibri Light" panose="020F0302020204030204" pitchFamily="34" charset="0"/>
              </a:rPr>
              <a:t>)</a:t>
            </a:r>
            <a:r>
              <a:rPr lang="en-US" sz="2000" dirty="0">
                <a:latin typeface="Calibri Light" panose="020F0302020204030204" pitchFamily="34" charset="0"/>
                <a:cs typeface="Calibri Light" panose="020F0302020204030204" pitchFamily="34" charset="0"/>
              </a:rPr>
              <a:t> reactions – </a:t>
            </a:r>
            <a:r>
              <a:rPr lang="en-US" sz="2000" i="1" dirty="0">
                <a:latin typeface="Calibri Light" panose="020F0302020204030204" pitchFamily="34" charset="0"/>
                <a:cs typeface="Calibri Light" panose="020F0302020204030204" pitchFamily="34" charset="0"/>
              </a:rPr>
              <a:t>spectroscopic factors and ℓ- dependent angular distributions</a:t>
            </a:r>
          </a:p>
        </p:txBody>
      </p:sp>
      <p:sp>
        <p:nvSpPr>
          <p:cNvPr id="9" name="TextBox 8">
            <a:extLst>
              <a:ext uri="{FF2B5EF4-FFF2-40B4-BE49-F238E27FC236}">
                <a16:creationId xmlns:a16="http://schemas.microsoft.com/office/drawing/2014/main" id="{6B9FB8B8-C249-9A00-6FFA-CB5F755E8310}"/>
              </a:ext>
            </a:extLst>
          </p:cNvPr>
          <p:cNvSpPr txBox="1"/>
          <p:nvPr/>
        </p:nvSpPr>
        <p:spPr>
          <a:xfrm>
            <a:off x="408581" y="5837926"/>
            <a:ext cx="6662668" cy="307777"/>
          </a:xfrm>
          <a:prstGeom prst="rect">
            <a:avLst/>
          </a:prstGeom>
          <a:no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i="1" dirty="0">
                <a:solidFill>
                  <a:schemeClr val="accent6"/>
                </a:solidFill>
                <a:latin typeface="Calibri Light" panose="020F0302020204030204" pitchFamily="34" charset="0"/>
                <a:cs typeface="Calibri Light" panose="020F0302020204030204" pitchFamily="34" charset="0"/>
              </a:rPr>
              <a:t>Precursor ideas: Oppenheimer and Phillips PR 48 (1935) 500 and </a:t>
            </a:r>
            <a:r>
              <a:rPr lang="en-US" sz="1400" i="1" dirty="0" err="1">
                <a:solidFill>
                  <a:schemeClr val="accent6"/>
                </a:solidFill>
                <a:latin typeface="Calibri Light" panose="020F0302020204030204" pitchFamily="34" charset="0"/>
                <a:cs typeface="Calibri Light" panose="020F0302020204030204" pitchFamily="34" charset="0"/>
              </a:rPr>
              <a:t>Serber</a:t>
            </a:r>
            <a:r>
              <a:rPr lang="en-US" sz="1400" i="1" dirty="0">
                <a:solidFill>
                  <a:schemeClr val="accent6"/>
                </a:solidFill>
                <a:latin typeface="Calibri Light" panose="020F0302020204030204" pitchFamily="34" charset="0"/>
                <a:cs typeface="Calibri Light" panose="020F0302020204030204" pitchFamily="34" charset="0"/>
              </a:rPr>
              <a:t> PR 72 (1947) 1008</a:t>
            </a:r>
          </a:p>
        </p:txBody>
      </p:sp>
      <p:sp>
        <p:nvSpPr>
          <p:cNvPr id="10" name="Title 1">
            <a:extLst>
              <a:ext uri="{FF2B5EF4-FFF2-40B4-BE49-F238E27FC236}">
                <a16:creationId xmlns:a16="http://schemas.microsoft.com/office/drawing/2014/main" id="{4AA8C653-6F67-B5A5-9B88-E436D0A3BE38}"/>
              </a:ext>
            </a:extLst>
          </p:cNvPr>
          <p:cNvSpPr txBox="1">
            <a:spLocks/>
          </p:cNvSpPr>
          <p:nvPr/>
        </p:nvSpPr>
        <p:spPr>
          <a:xfrm>
            <a:off x="401175" y="276909"/>
            <a:ext cx="11376025" cy="1065742"/>
          </a:xfrm>
          <a:prstGeom prst="rect">
            <a:avLst/>
          </a:prstGeom>
        </p:spPr>
        <p:txBody>
          <a:bodyPr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A new reaction mechanism </a:t>
            </a:r>
          </a:p>
          <a:p>
            <a:r>
              <a:rPr lang="en-US" dirty="0">
                <a:latin typeface="Calibri" panose="020F0502020204030204" pitchFamily="34" charset="0"/>
                <a:cs typeface="Calibri" panose="020F0502020204030204" pitchFamily="34" charset="0"/>
              </a:rPr>
              <a:t>in 1950</a:t>
            </a:r>
            <a:endParaRPr lang="en-GB"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7DE1E80-81CF-5F17-A8AE-419954F505A8}"/>
              </a:ext>
            </a:extLst>
          </p:cNvPr>
          <p:cNvPicPr>
            <a:picLocks noChangeAspect="1"/>
          </p:cNvPicPr>
          <p:nvPr/>
        </p:nvPicPr>
        <p:blipFill>
          <a:blip r:embed="rId4"/>
          <a:stretch>
            <a:fillRect/>
          </a:stretch>
        </p:blipFill>
        <p:spPr>
          <a:xfrm>
            <a:off x="5192454" y="762900"/>
            <a:ext cx="1639737" cy="2265591"/>
          </a:xfrm>
          <a:prstGeom prst="rect">
            <a:avLst/>
          </a:prstGeom>
        </p:spPr>
      </p:pic>
      <p:sp>
        <p:nvSpPr>
          <p:cNvPr id="12" name="Oval 11">
            <a:extLst>
              <a:ext uri="{FF2B5EF4-FFF2-40B4-BE49-F238E27FC236}">
                <a16:creationId xmlns:a16="http://schemas.microsoft.com/office/drawing/2014/main" id="{D088FBEE-5133-4E1A-23FA-505A7A943246}"/>
              </a:ext>
            </a:extLst>
          </p:cNvPr>
          <p:cNvSpPr/>
          <p:nvPr/>
        </p:nvSpPr>
        <p:spPr>
          <a:xfrm>
            <a:off x="8472264" y="2060848"/>
            <a:ext cx="504056"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9BA86CBD-6E14-057F-4EB7-055A5330EA33}"/>
              </a:ext>
            </a:extLst>
          </p:cNvPr>
          <p:cNvCxnSpPr>
            <a:cxnSpLocks/>
          </p:cNvCxnSpPr>
          <p:nvPr/>
        </p:nvCxnSpPr>
        <p:spPr>
          <a:xfrm flipH="1" flipV="1">
            <a:off x="6976480" y="2153395"/>
            <a:ext cx="1567792" cy="727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FCFF39F-D3F6-5715-1D0A-F0D5C5A87A43}"/>
              </a:ext>
            </a:extLst>
          </p:cNvPr>
          <p:cNvSpPr/>
          <p:nvPr/>
        </p:nvSpPr>
        <p:spPr>
          <a:xfrm>
            <a:off x="10519904" y="3140968"/>
            <a:ext cx="504056"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2A6AB334-5E98-326C-55E9-113E4B53FE5C}"/>
              </a:ext>
            </a:extLst>
          </p:cNvPr>
          <p:cNvCxnSpPr>
            <a:cxnSpLocks/>
          </p:cNvCxnSpPr>
          <p:nvPr/>
        </p:nvCxnSpPr>
        <p:spPr>
          <a:xfrm flipH="1">
            <a:off x="7071249" y="3422203"/>
            <a:ext cx="3448655" cy="10663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E1C44C-65CB-D4DE-C85E-EBA7D2B17A32}"/>
              </a:ext>
            </a:extLst>
          </p:cNvPr>
          <p:cNvSpPr txBox="1"/>
          <p:nvPr/>
        </p:nvSpPr>
        <p:spPr>
          <a:xfrm>
            <a:off x="329037" y="3429000"/>
            <a:ext cx="4296927" cy="1815882"/>
          </a:xfrm>
          <a:prstGeom prst="rect">
            <a:avLst/>
          </a:prstGeom>
          <a:noFill/>
        </p:spPr>
        <p:txBody>
          <a:bodyPr wrap="square">
            <a:spAutoFit/>
          </a:bodyPr>
          <a:lstStyle/>
          <a:p>
            <a:r>
              <a:rPr lang="en-GB" sz="1400" dirty="0">
                <a:effectLst/>
                <a:latin typeface="Calibri Light" panose="020F0302020204030204" pitchFamily="34" charset="0"/>
                <a:cs typeface="Calibri Light" panose="020F0302020204030204" pitchFamily="34" charset="0"/>
              </a:rPr>
              <a:t>“After some simplification the resulting boundary equations can be solved in such a way that unknown properties of the nuclear wave functions affect the important parts of the distributions merely as </a:t>
            </a:r>
            <a:r>
              <a:rPr lang="en-GB" sz="1400" dirty="0">
                <a:solidFill>
                  <a:schemeClr val="accent5"/>
                </a:solidFill>
                <a:effectLst/>
                <a:latin typeface="Calibri Light" panose="020F0302020204030204" pitchFamily="34" charset="0"/>
                <a:cs typeface="Calibri Light" panose="020F0302020204030204" pitchFamily="34" charset="0"/>
              </a:rPr>
              <a:t>a constant multiplying factor. </a:t>
            </a:r>
            <a:r>
              <a:rPr lang="en-GB" sz="1400" dirty="0">
                <a:effectLst/>
                <a:latin typeface="Calibri Light" panose="020F0302020204030204" pitchFamily="34" charset="0"/>
                <a:cs typeface="Calibri Light" panose="020F0302020204030204" pitchFamily="34" charset="0"/>
              </a:rPr>
              <a:t>The resulting curves show a pronounced maximum near the forward direction, the position of which is determined in each case by the spins and parities of the nuclear states involved. “</a:t>
            </a:r>
            <a:endParaRPr lang="en-GB" sz="1400" dirty="0">
              <a:latin typeface="Calibri Light" panose="020F0302020204030204" pitchFamily="34" charset="0"/>
              <a:cs typeface="Calibri Light" panose="020F0302020204030204" pitchFamily="34" charset="0"/>
            </a:endParaRPr>
          </a:p>
        </p:txBody>
      </p:sp>
      <p:sp>
        <p:nvSpPr>
          <p:cNvPr id="2" name="Oval 1">
            <a:extLst>
              <a:ext uri="{FF2B5EF4-FFF2-40B4-BE49-F238E27FC236}">
                <a16:creationId xmlns:a16="http://schemas.microsoft.com/office/drawing/2014/main" id="{46C514EF-90BD-FEDD-5527-BBFB8CC326CC}"/>
              </a:ext>
            </a:extLst>
          </p:cNvPr>
          <p:cNvSpPr/>
          <p:nvPr/>
        </p:nvSpPr>
        <p:spPr>
          <a:xfrm>
            <a:off x="8292244" y="1679671"/>
            <a:ext cx="90010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1697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screenshot, white&#10;&#10;Description automatically generated">
            <a:extLst>
              <a:ext uri="{FF2B5EF4-FFF2-40B4-BE49-F238E27FC236}">
                <a16:creationId xmlns:a16="http://schemas.microsoft.com/office/drawing/2014/main" id="{EC927C71-6578-73E1-5094-14F1FA9A6AA8}"/>
              </a:ext>
            </a:extLst>
          </p:cNvPr>
          <p:cNvPicPr>
            <a:picLocks noChangeAspect="1"/>
          </p:cNvPicPr>
          <p:nvPr/>
        </p:nvPicPr>
        <p:blipFill>
          <a:blip r:embed="rId2"/>
          <a:stretch>
            <a:fillRect/>
          </a:stretch>
        </p:blipFill>
        <p:spPr>
          <a:xfrm>
            <a:off x="407366" y="260648"/>
            <a:ext cx="5040560" cy="865661"/>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 font, screenshot, white&#10;&#10;Description automatically generated">
            <a:extLst>
              <a:ext uri="{FF2B5EF4-FFF2-40B4-BE49-F238E27FC236}">
                <a16:creationId xmlns:a16="http://schemas.microsoft.com/office/drawing/2014/main" id="{CB0B7C0A-331B-EC0B-1436-E3CCCBAB807D}"/>
              </a:ext>
            </a:extLst>
          </p:cNvPr>
          <p:cNvPicPr>
            <a:picLocks noChangeAspect="1"/>
          </p:cNvPicPr>
          <p:nvPr/>
        </p:nvPicPr>
        <p:blipFill>
          <a:blip r:embed="rId3"/>
          <a:stretch>
            <a:fillRect/>
          </a:stretch>
        </p:blipFill>
        <p:spPr>
          <a:xfrm>
            <a:off x="6528048" y="260648"/>
            <a:ext cx="5040560" cy="74512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text, screenshot, diagram, number&#10;&#10;Description automatically generated">
            <a:extLst>
              <a:ext uri="{FF2B5EF4-FFF2-40B4-BE49-F238E27FC236}">
                <a16:creationId xmlns:a16="http://schemas.microsoft.com/office/drawing/2014/main" id="{977B30B6-F091-F94A-9A3C-F1C4EFFEAC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7059" y="2420888"/>
            <a:ext cx="2163440" cy="3824109"/>
          </a:xfrm>
          <a:prstGeom prst="rect">
            <a:avLst/>
          </a:prstGeom>
        </p:spPr>
      </p:pic>
      <p:pic>
        <p:nvPicPr>
          <p:cNvPr id="14" name="Picture 13" descr="A picture containing text, font, screenshot, algebra&#10;&#10;Description automatically generated">
            <a:extLst>
              <a:ext uri="{FF2B5EF4-FFF2-40B4-BE49-F238E27FC236}">
                <a16:creationId xmlns:a16="http://schemas.microsoft.com/office/drawing/2014/main" id="{8020673E-E421-1E92-CE5A-7EA8A426B778}"/>
              </a:ext>
            </a:extLst>
          </p:cNvPr>
          <p:cNvPicPr>
            <a:picLocks noChangeAspect="1"/>
          </p:cNvPicPr>
          <p:nvPr/>
        </p:nvPicPr>
        <p:blipFill>
          <a:blip r:embed="rId5"/>
          <a:stretch>
            <a:fillRect/>
          </a:stretch>
        </p:blipFill>
        <p:spPr>
          <a:xfrm>
            <a:off x="407366" y="1481939"/>
            <a:ext cx="5040560" cy="731510"/>
          </a:xfrm>
          <a:prstGeom prst="rect">
            <a:avLst/>
          </a:prstGeom>
          <a:ln>
            <a:noFill/>
          </a:ln>
          <a:effectLst>
            <a:outerShdw blurRad="292100" dist="139700" dir="2700000" algn="tl" rotWithShape="0">
              <a:srgbClr val="333333">
                <a:alpha val="65000"/>
              </a:srgbClr>
            </a:outerShdw>
          </a:effectLst>
        </p:spPr>
      </p:pic>
      <p:grpSp>
        <p:nvGrpSpPr>
          <p:cNvPr id="28" name="Group 27">
            <a:extLst>
              <a:ext uri="{FF2B5EF4-FFF2-40B4-BE49-F238E27FC236}">
                <a16:creationId xmlns:a16="http://schemas.microsoft.com/office/drawing/2014/main" id="{6FB9B5D2-1D8F-7563-AF89-587EFEB42D9E}"/>
              </a:ext>
            </a:extLst>
          </p:cNvPr>
          <p:cNvGrpSpPr/>
          <p:nvPr/>
        </p:nvGrpSpPr>
        <p:grpSpPr>
          <a:xfrm>
            <a:off x="5735960" y="1242392"/>
            <a:ext cx="6324007" cy="1942114"/>
            <a:chOff x="5832613" y="1340768"/>
            <a:chExt cx="6324007" cy="1942114"/>
          </a:xfrm>
        </p:grpSpPr>
        <p:grpSp>
          <p:nvGrpSpPr>
            <p:cNvPr id="19" name="Group 18">
              <a:extLst>
                <a:ext uri="{FF2B5EF4-FFF2-40B4-BE49-F238E27FC236}">
                  <a16:creationId xmlns:a16="http://schemas.microsoft.com/office/drawing/2014/main" id="{0E917C7F-251D-47FD-E556-11B1A6DD7266}"/>
                </a:ext>
              </a:extLst>
            </p:cNvPr>
            <p:cNvGrpSpPr/>
            <p:nvPr/>
          </p:nvGrpSpPr>
          <p:grpSpPr>
            <a:xfrm>
              <a:off x="5832613" y="1340768"/>
              <a:ext cx="6324007" cy="1942114"/>
              <a:chOff x="5832613" y="1340768"/>
              <a:chExt cx="6324007" cy="1942114"/>
            </a:xfrm>
          </p:grpSpPr>
          <p:pic>
            <p:nvPicPr>
              <p:cNvPr id="8" name="Picture 7" descr="A picture containing text, line, plot, diagram&#10;&#10;Description automatically generated">
                <a:extLst>
                  <a:ext uri="{FF2B5EF4-FFF2-40B4-BE49-F238E27FC236}">
                    <a16:creationId xmlns:a16="http://schemas.microsoft.com/office/drawing/2014/main" id="{47B7C278-8598-E6A0-3AE0-54B017505364}"/>
                  </a:ext>
                </a:extLst>
              </p:cNvPr>
              <p:cNvPicPr>
                <a:picLocks noChangeAspect="1"/>
              </p:cNvPicPr>
              <p:nvPr/>
            </p:nvPicPr>
            <p:blipFill>
              <a:blip r:embed="rId6"/>
              <a:stretch>
                <a:fillRect/>
              </a:stretch>
            </p:blipFill>
            <p:spPr>
              <a:xfrm>
                <a:off x="5832613" y="1340768"/>
                <a:ext cx="6324007" cy="1942114"/>
              </a:xfrm>
              <a:prstGeom prst="rect">
                <a:avLst/>
              </a:prstGeom>
            </p:spPr>
          </p:pic>
          <p:sp>
            <p:nvSpPr>
              <p:cNvPr id="15" name="Rectangle 14">
                <a:extLst>
                  <a:ext uri="{FF2B5EF4-FFF2-40B4-BE49-F238E27FC236}">
                    <a16:creationId xmlns:a16="http://schemas.microsoft.com/office/drawing/2014/main" id="{DA461A1E-B6CC-0121-9B6B-7243735AC47A}"/>
                  </a:ext>
                </a:extLst>
              </p:cNvPr>
              <p:cNvSpPr/>
              <p:nvPr/>
            </p:nvSpPr>
            <p:spPr>
              <a:xfrm>
                <a:off x="7430647" y="1481939"/>
                <a:ext cx="177521" cy="290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BE663DD-BCF5-D773-80BD-5B32F3F2FDE5}"/>
                  </a:ext>
                </a:extLst>
              </p:cNvPr>
              <p:cNvSpPr/>
              <p:nvPr/>
            </p:nvSpPr>
            <p:spPr>
              <a:xfrm>
                <a:off x="8870807" y="1484784"/>
                <a:ext cx="177521" cy="290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D657FC9-E149-664A-92EB-BEFA99354FA9}"/>
                  </a:ext>
                </a:extLst>
              </p:cNvPr>
              <p:cNvSpPr/>
              <p:nvPr/>
            </p:nvSpPr>
            <p:spPr>
              <a:xfrm>
                <a:off x="10344472" y="1553947"/>
                <a:ext cx="177521" cy="290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1545B21-0A12-9208-5622-6615DE52AEE1}"/>
                  </a:ext>
                </a:extLst>
              </p:cNvPr>
              <p:cNvSpPr/>
              <p:nvPr/>
            </p:nvSpPr>
            <p:spPr>
              <a:xfrm>
                <a:off x="11823135" y="1553947"/>
                <a:ext cx="177521" cy="290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8BB90CF-0202-265D-4784-954743A9DC90}"/>
                </a:ext>
              </a:extLst>
            </p:cNvPr>
            <p:cNvSpPr txBox="1"/>
            <p:nvPr/>
          </p:nvSpPr>
          <p:spPr>
            <a:xfrm>
              <a:off x="6720484" y="1620000"/>
              <a:ext cx="500137" cy="215444"/>
            </a:xfrm>
            <a:prstGeom prst="rect">
              <a:avLst/>
            </a:prstGeom>
            <a:noFill/>
          </p:spPr>
          <p:txBody>
            <a:bodyPr wrap="none" lIns="0" tIns="0" rIns="0" bIns="0" rtlCol="0">
              <a:spAutoFit/>
            </a:bodyPr>
            <a:lstStyle/>
            <a:p>
              <a:pPr algn="l"/>
              <a:r>
                <a:rPr lang="en-GB" sz="1400" i="1" dirty="0"/>
                <a:t>(</a:t>
              </a:r>
              <a:r>
                <a:rPr lang="en-GB" sz="1400" i="1" dirty="0" err="1"/>
                <a:t>e,e′p</a:t>
              </a:r>
              <a:r>
                <a:rPr lang="en-GB" sz="1400" i="1" dirty="0"/>
                <a:t>)</a:t>
              </a:r>
            </a:p>
          </p:txBody>
        </p:sp>
        <p:sp>
          <p:nvSpPr>
            <p:cNvPr id="21" name="TextBox 20">
              <a:extLst>
                <a:ext uri="{FF2B5EF4-FFF2-40B4-BE49-F238E27FC236}">
                  <a16:creationId xmlns:a16="http://schemas.microsoft.com/office/drawing/2014/main" id="{BF72DF4A-1F4F-4C99-D316-AA8FFAEB5392}"/>
                </a:ext>
              </a:extLst>
            </p:cNvPr>
            <p:cNvSpPr txBox="1"/>
            <p:nvPr/>
          </p:nvSpPr>
          <p:spPr>
            <a:xfrm>
              <a:off x="7893971" y="1620000"/>
              <a:ext cx="992259" cy="215444"/>
            </a:xfrm>
            <a:prstGeom prst="rect">
              <a:avLst/>
            </a:prstGeom>
            <a:noFill/>
          </p:spPr>
          <p:txBody>
            <a:bodyPr wrap="none" lIns="0" tIns="0" rIns="0" bIns="0" rtlCol="0">
              <a:spAutoFit/>
            </a:bodyPr>
            <a:lstStyle/>
            <a:p>
              <a:pPr algn="l"/>
              <a:r>
                <a:rPr lang="en-GB" sz="1400" i="1" dirty="0"/>
                <a:t>(</a:t>
              </a:r>
              <a:r>
                <a:rPr lang="en-GB" sz="1400" i="1" dirty="0" err="1"/>
                <a:t>d,p</a:t>
              </a:r>
              <a:r>
                <a:rPr lang="en-GB" sz="1400" i="1" dirty="0"/>
                <a:t>) or (</a:t>
              </a:r>
              <a:r>
                <a:rPr lang="en-GB" sz="1400" i="1" dirty="0" err="1"/>
                <a:t>p,d</a:t>
              </a:r>
              <a:r>
                <a:rPr lang="en-GB" sz="1400" i="1" dirty="0"/>
                <a:t>)</a:t>
              </a:r>
            </a:p>
          </p:txBody>
        </p:sp>
        <p:sp>
          <p:nvSpPr>
            <p:cNvPr id="22" name="TextBox 21">
              <a:extLst>
                <a:ext uri="{FF2B5EF4-FFF2-40B4-BE49-F238E27FC236}">
                  <a16:creationId xmlns:a16="http://schemas.microsoft.com/office/drawing/2014/main" id="{CC7ACDA2-1E9B-2750-1367-788ABB9283A7}"/>
                </a:ext>
              </a:extLst>
            </p:cNvPr>
            <p:cNvSpPr txBox="1"/>
            <p:nvPr/>
          </p:nvSpPr>
          <p:spPr>
            <a:xfrm>
              <a:off x="9383058" y="1620000"/>
              <a:ext cx="998671" cy="215444"/>
            </a:xfrm>
            <a:prstGeom prst="rect">
              <a:avLst/>
            </a:prstGeom>
            <a:noFill/>
          </p:spPr>
          <p:txBody>
            <a:bodyPr wrap="none" lIns="0" tIns="0" rIns="0" bIns="0" rtlCol="0">
              <a:spAutoFit/>
            </a:bodyPr>
            <a:lstStyle/>
            <a:p>
              <a:pPr algn="l"/>
              <a:r>
                <a:rPr lang="en-GB" sz="1400" i="1" dirty="0"/>
                <a:t>(</a:t>
              </a:r>
              <a:r>
                <a:rPr lang="el-GR" sz="1400" i="1" dirty="0"/>
                <a:t>α</a:t>
              </a:r>
              <a:r>
                <a:rPr lang="en-GB" sz="1400" i="1" dirty="0"/>
                <a:t>,h) or (h,</a:t>
              </a:r>
              <a:r>
                <a:rPr lang="el-GR" sz="1400" i="1" dirty="0"/>
                <a:t>α</a:t>
              </a:r>
              <a:r>
                <a:rPr lang="en-GB" sz="1400" i="1" dirty="0"/>
                <a:t>)</a:t>
              </a:r>
            </a:p>
          </p:txBody>
        </p:sp>
        <p:sp>
          <p:nvSpPr>
            <p:cNvPr id="23" name="TextBox 22">
              <a:extLst>
                <a:ext uri="{FF2B5EF4-FFF2-40B4-BE49-F238E27FC236}">
                  <a16:creationId xmlns:a16="http://schemas.microsoft.com/office/drawing/2014/main" id="{BD657B6F-3371-7BB0-CB6F-F17772326730}"/>
                </a:ext>
              </a:extLst>
            </p:cNvPr>
            <p:cNvSpPr txBox="1"/>
            <p:nvPr/>
          </p:nvSpPr>
          <p:spPr>
            <a:xfrm>
              <a:off x="10843807" y="1620000"/>
              <a:ext cx="1085233" cy="215444"/>
            </a:xfrm>
            <a:prstGeom prst="rect">
              <a:avLst/>
            </a:prstGeom>
            <a:noFill/>
          </p:spPr>
          <p:txBody>
            <a:bodyPr wrap="none" lIns="0" tIns="0" rIns="0" bIns="0" rtlCol="0">
              <a:spAutoFit/>
            </a:bodyPr>
            <a:lstStyle/>
            <a:p>
              <a:pPr algn="l"/>
              <a:r>
                <a:rPr lang="en-GB" sz="1400" i="1" dirty="0"/>
                <a:t>(</a:t>
              </a:r>
              <a:r>
                <a:rPr lang="en-GB" sz="1400" i="1" dirty="0" err="1"/>
                <a:t>h,d</a:t>
              </a:r>
              <a:r>
                <a:rPr lang="en-GB" sz="1400" i="1" dirty="0"/>
                <a:t>) and (</a:t>
              </a:r>
              <a:r>
                <a:rPr lang="el-GR" sz="1400" i="1" dirty="0"/>
                <a:t>α</a:t>
              </a:r>
              <a:r>
                <a:rPr lang="en-GB" sz="1400" i="1" dirty="0"/>
                <a:t>,t)</a:t>
              </a:r>
            </a:p>
          </p:txBody>
        </p:sp>
        <p:sp>
          <p:nvSpPr>
            <p:cNvPr id="24" name="Rectangle 23">
              <a:extLst>
                <a:ext uri="{FF2B5EF4-FFF2-40B4-BE49-F238E27FC236}">
                  <a16:creationId xmlns:a16="http://schemas.microsoft.com/office/drawing/2014/main" id="{E5CC326B-5EC0-3235-4B46-9DC6F43ACCB0}"/>
                </a:ext>
              </a:extLst>
            </p:cNvPr>
            <p:cNvSpPr/>
            <p:nvPr/>
          </p:nvSpPr>
          <p:spPr>
            <a:xfrm>
              <a:off x="6795052" y="2636913"/>
              <a:ext cx="500137"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6282300-4747-5812-6C84-5948719FA9A5}"/>
                </a:ext>
              </a:extLst>
            </p:cNvPr>
            <p:cNvSpPr/>
            <p:nvPr/>
          </p:nvSpPr>
          <p:spPr>
            <a:xfrm>
              <a:off x="7893971" y="2645448"/>
              <a:ext cx="992259" cy="215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2FB2F0E-1C71-8FB1-BF7A-F220567865EA}"/>
                </a:ext>
              </a:extLst>
            </p:cNvPr>
            <p:cNvSpPr/>
            <p:nvPr/>
          </p:nvSpPr>
          <p:spPr>
            <a:xfrm>
              <a:off x="9288651" y="2636912"/>
              <a:ext cx="1233342" cy="223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7B9768D-DB78-0851-A74D-5843E00DBDE7}"/>
                </a:ext>
              </a:extLst>
            </p:cNvPr>
            <p:cNvSpPr/>
            <p:nvPr/>
          </p:nvSpPr>
          <p:spPr>
            <a:xfrm>
              <a:off x="10831502" y="2605466"/>
              <a:ext cx="957298"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endParaRPr lang="en-GB"/>
            </a:p>
          </p:txBody>
        </p:sp>
      </p:grpSp>
      <p:sp>
        <p:nvSpPr>
          <p:cNvPr id="31" name="TextBox 30">
            <a:extLst>
              <a:ext uri="{FF2B5EF4-FFF2-40B4-BE49-F238E27FC236}">
                <a16:creationId xmlns:a16="http://schemas.microsoft.com/office/drawing/2014/main" id="{7DC4CD4D-4FA0-552D-0865-725AA0B0E56A}"/>
              </a:ext>
            </a:extLst>
          </p:cNvPr>
          <p:cNvSpPr txBox="1"/>
          <p:nvPr/>
        </p:nvSpPr>
        <p:spPr>
          <a:xfrm>
            <a:off x="8548236" y="5922710"/>
            <a:ext cx="3576685" cy="215444"/>
          </a:xfrm>
          <a:prstGeom prst="rect">
            <a:avLst/>
          </a:prstGeom>
          <a:noFill/>
        </p:spPr>
        <p:txBody>
          <a:bodyPr wrap="none" lIns="0" tIns="0" rIns="0" bIns="0" rtlCol="0">
            <a:spAutoFit/>
          </a:bodyPr>
          <a:lstStyle/>
          <a:p>
            <a:r>
              <a:rPr lang="en-GB" sz="1400" i="1" dirty="0">
                <a:solidFill>
                  <a:srgbClr val="0000FF"/>
                </a:solidFill>
                <a:effectLst/>
                <a:latin typeface="AvenirNext" panose="020B0503020202020204" pitchFamily="34" charset="0"/>
              </a:rPr>
              <a:t>B.P. Kay et al., Phys. Rev. Lett. </a:t>
            </a:r>
            <a:r>
              <a:rPr lang="en-GB" sz="1400" b="1" i="1" dirty="0">
                <a:solidFill>
                  <a:srgbClr val="0000FF"/>
                </a:solidFill>
                <a:effectLst/>
                <a:latin typeface="AvenirNext" panose="020B0503020202020204" pitchFamily="34" charset="0"/>
              </a:rPr>
              <a:t>129</a:t>
            </a:r>
            <a:r>
              <a:rPr lang="en-GB" sz="1400" i="1" dirty="0">
                <a:solidFill>
                  <a:srgbClr val="0000FF"/>
                </a:solidFill>
                <a:effectLst/>
                <a:latin typeface="AvenirNext" panose="020B0503020202020204" pitchFamily="34" charset="0"/>
              </a:rPr>
              <a:t>, 152501 (</a:t>
            </a:r>
            <a:r>
              <a:rPr lang="en-GB" sz="1400" b="1" i="1" dirty="0">
                <a:solidFill>
                  <a:srgbClr val="0000FF"/>
                </a:solidFill>
                <a:effectLst/>
                <a:latin typeface="AvenirNext" panose="020B0503020202020204" pitchFamily="34" charset="0"/>
              </a:rPr>
              <a:t>2022</a:t>
            </a:r>
            <a:r>
              <a:rPr lang="en-GB" sz="1400" i="1" dirty="0">
                <a:solidFill>
                  <a:srgbClr val="0000FF"/>
                </a:solidFill>
                <a:effectLst/>
                <a:latin typeface="AvenirNext" panose="020B0503020202020204" pitchFamily="34" charset="0"/>
              </a:rPr>
              <a:t>) </a:t>
            </a:r>
            <a:endParaRPr lang="en-GB" sz="1400" dirty="0">
              <a:solidFill>
                <a:srgbClr val="0000FF"/>
              </a:solidFill>
            </a:endParaRPr>
          </a:p>
        </p:txBody>
      </p:sp>
      <p:grpSp>
        <p:nvGrpSpPr>
          <p:cNvPr id="33" name="Group 32">
            <a:extLst>
              <a:ext uri="{FF2B5EF4-FFF2-40B4-BE49-F238E27FC236}">
                <a16:creationId xmlns:a16="http://schemas.microsoft.com/office/drawing/2014/main" id="{45A4EADD-D085-2A56-A380-F16137CA2C51}"/>
              </a:ext>
            </a:extLst>
          </p:cNvPr>
          <p:cNvGrpSpPr/>
          <p:nvPr/>
        </p:nvGrpSpPr>
        <p:grpSpPr>
          <a:xfrm>
            <a:off x="4871864" y="3347738"/>
            <a:ext cx="3811760" cy="2545761"/>
            <a:chOff x="4588496" y="3376949"/>
            <a:chExt cx="3811760" cy="2545761"/>
          </a:xfrm>
        </p:grpSpPr>
        <p:pic>
          <p:nvPicPr>
            <p:cNvPr id="10" name="Picture 9" descr="A picture containing text, screenshot, line, plot&#10;&#10;Description automatically generated">
              <a:extLst>
                <a:ext uri="{FF2B5EF4-FFF2-40B4-BE49-F238E27FC236}">
                  <a16:creationId xmlns:a16="http://schemas.microsoft.com/office/drawing/2014/main" id="{82863B33-50DF-38A0-46F3-D1485F6352AB}"/>
                </a:ext>
              </a:extLst>
            </p:cNvPr>
            <p:cNvPicPr>
              <a:picLocks noChangeAspect="1"/>
            </p:cNvPicPr>
            <p:nvPr/>
          </p:nvPicPr>
          <p:blipFill>
            <a:blip r:embed="rId7"/>
            <a:stretch>
              <a:fillRect/>
            </a:stretch>
          </p:blipFill>
          <p:spPr>
            <a:xfrm>
              <a:off x="4588496" y="3376949"/>
              <a:ext cx="3811760" cy="2545761"/>
            </a:xfrm>
            <a:prstGeom prst="rect">
              <a:avLst/>
            </a:prstGeom>
          </p:spPr>
        </p:pic>
        <p:sp>
          <p:nvSpPr>
            <p:cNvPr id="32" name="Rectangle 31">
              <a:extLst>
                <a:ext uri="{FF2B5EF4-FFF2-40B4-BE49-F238E27FC236}">
                  <a16:creationId xmlns:a16="http://schemas.microsoft.com/office/drawing/2014/main" id="{1FBC4D19-A759-3A1A-81C4-0C3643315C34}"/>
                </a:ext>
              </a:extLst>
            </p:cNvPr>
            <p:cNvSpPr/>
            <p:nvPr/>
          </p:nvSpPr>
          <p:spPr>
            <a:xfrm>
              <a:off x="7797318" y="3572520"/>
              <a:ext cx="242898" cy="4080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EA45D592-9E7D-56C9-AB11-EB0525885323}"/>
              </a:ext>
            </a:extLst>
          </p:cNvPr>
          <p:cNvGrpSpPr/>
          <p:nvPr/>
        </p:nvGrpSpPr>
        <p:grpSpPr>
          <a:xfrm>
            <a:off x="8862914" y="3370550"/>
            <a:ext cx="2746164" cy="2488360"/>
            <a:chOff x="8862914" y="3370550"/>
            <a:chExt cx="2746164" cy="2488360"/>
          </a:xfrm>
        </p:grpSpPr>
        <p:pic>
          <p:nvPicPr>
            <p:cNvPr id="30" name="Picture 29" descr="A picture containing text, diagram, line, screenshot&#10;&#10;Description automatically generated">
              <a:extLst>
                <a:ext uri="{FF2B5EF4-FFF2-40B4-BE49-F238E27FC236}">
                  <a16:creationId xmlns:a16="http://schemas.microsoft.com/office/drawing/2014/main" id="{976143BA-7AED-84AF-D2FC-6041986B326B}"/>
                </a:ext>
              </a:extLst>
            </p:cNvPr>
            <p:cNvPicPr>
              <a:picLocks noChangeAspect="1"/>
            </p:cNvPicPr>
            <p:nvPr/>
          </p:nvPicPr>
          <p:blipFill>
            <a:blip r:embed="rId8"/>
            <a:stretch>
              <a:fillRect/>
            </a:stretch>
          </p:blipFill>
          <p:spPr>
            <a:xfrm>
              <a:off x="8862914" y="3370550"/>
              <a:ext cx="2746164" cy="2488360"/>
            </a:xfrm>
            <a:prstGeom prst="rect">
              <a:avLst/>
            </a:prstGeom>
          </p:spPr>
        </p:pic>
        <p:sp>
          <p:nvSpPr>
            <p:cNvPr id="34" name="Rectangle 33">
              <a:extLst>
                <a:ext uri="{FF2B5EF4-FFF2-40B4-BE49-F238E27FC236}">
                  <a16:creationId xmlns:a16="http://schemas.microsoft.com/office/drawing/2014/main" id="{98072085-6985-2752-41B9-3ACFB898BD28}"/>
                </a:ext>
              </a:extLst>
            </p:cNvPr>
            <p:cNvSpPr/>
            <p:nvPr/>
          </p:nvSpPr>
          <p:spPr>
            <a:xfrm>
              <a:off x="10128448" y="3508800"/>
              <a:ext cx="156628" cy="280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1C3229F-2FD7-21E6-5D5C-88A8A60F39A1}"/>
                </a:ext>
              </a:extLst>
            </p:cNvPr>
            <p:cNvSpPr/>
            <p:nvPr/>
          </p:nvSpPr>
          <p:spPr>
            <a:xfrm>
              <a:off x="11339972" y="3501008"/>
              <a:ext cx="156628" cy="280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09905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DF7C490D-46CC-49D2-42FF-7C9777804938}"/>
              </a:ext>
            </a:extLst>
          </p:cNvPr>
          <p:cNvSpPr>
            <a:spLocks noGrp="1"/>
          </p:cNvSpPr>
          <p:nvPr>
            <p:ph type="title"/>
          </p:nvPr>
        </p:nvSpPr>
        <p:spPr>
          <a:xfrm>
            <a:off x="407988" y="305130"/>
            <a:ext cx="11376024" cy="582276"/>
          </a:xfrm>
        </p:spPr>
        <p:txBody>
          <a:bodyPr/>
          <a:lstStyle/>
          <a:p>
            <a:r>
              <a:rPr lang="en-US" dirty="0">
                <a:latin typeface="Calibri" panose="020F0502020204030204" pitchFamily="34" charset="0"/>
                <a:cs typeface="Calibri" panose="020F0502020204030204" pitchFamily="34" charset="0"/>
              </a:rPr>
              <a:t>Publications from beginning to end…</a:t>
            </a:r>
          </a:p>
        </p:txBody>
      </p:sp>
      <p:pic>
        <p:nvPicPr>
          <p:cNvPr id="7" name="Picture 6" descr="A close-up of a paper&#10;&#10;Description automatically generated with low confidence">
            <a:extLst>
              <a:ext uri="{FF2B5EF4-FFF2-40B4-BE49-F238E27FC236}">
                <a16:creationId xmlns:a16="http://schemas.microsoft.com/office/drawing/2014/main" id="{F04E4063-65E7-C972-7634-FBFD1C7B0377}"/>
              </a:ext>
            </a:extLst>
          </p:cNvPr>
          <p:cNvPicPr>
            <a:picLocks noChangeAspect="1"/>
          </p:cNvPicPr>
          <p:nvPr/>
        </p:nvPicPr>
        <p:blipFill>
          <a:blip r:embed="rId2"/>
          <a:stretch>
            <a:fillRect/>
          </a:stretch>
        </p:blipFill>
        <p:spPr>
          <a:xfrm>
            <a:off x="138504" y="3018856"/>
            <a:ext cx="5597406" cy="2658768"/>
          </a:xfrm>
          <a:prstGeom prst="rect">
            <a:avLst/>
          </a:prstGeom>
          <a:noFill/>
          <a:ln>
            <a:noFill/>
          </a:ln>
          <a:effectLst>
            <a:outerShdw blurRad="292100" dist="139700" dir="2700000" algn="tl" rotWithShape="0">
              <a:srgbClr val="333333">
                <a:alpha val="65000"/>
              </a:srgbClr>
            </a:outerShdw>
          </a:effectLst>
        </p:spPr>
      </p:pic>
      <p:pic>
        <p:nvPicPr>
          <p:cNvPr id="5" name="Picture 4" descr="A picture containing text, receipt, font, algebra&#10;&#10;Description automatically generated">
            <a:extLst>
              <a:ext uri="{FF2B5EF4-FFF2-40B4-BE49-F238E27FC236}">
                <a16:creationId xmlns:a16="http://schemas.microsoft.com/office/drawing/2014/main" id="{69F28822-A7E7-8E0E-738A-0389D5B1EFD5}"/>
              </a:ext>
            </a:extLst>
          </p:cNvPr>
          <p:cNvPicPr>
            <a:picLocks noChangeAspect="1"/>
          </p:cNvPicPr>
          <p:nvPr/>
        </p:nvPicPr>
        <p:blipFill>
          <a:blip r:embed="rId3"/>
          <a:stretch>
            <a:fillRect/>
          </a:stretch>
        </p:blipFill>
        <p:spPr>
          <a:xfrm>
            <a:off x="119335" y="1052736"/>
            <a:ext cx="5616575" cy="1516475"/>
          </a:xfrm>
          <a:prstGeom prst="rect">
            <a:avLst/>
          </a:prstGeom>
          <a:noFill/>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072E9BBC-450D-4E54-BD2B-4A1E4292C639}"/>
              </a:ext>
            </a:extLst>
          </p:cNvPr>
          <p:cNvGrpSpPr/>
          <p:nvPr/>
        </p:nvGrpSpPr>
        <p:grpSpPr>
          <a:xfrm>
            <a:off x="6030960" y="1063058"/>
            <a:ext cx="6022536" cy="3086549"/>
            <a:chOff x="6023184" y="1885725"/>
            <a:chExt cx="6022536" cy="3086549"/>
          </a:xfrm>
        </p:grpSpPr>
        <p:pic>
          <p:nvPicPr>
            <p:cNvPr id="9" name="Picture 8" descr="A picture containing plot, line, screenshot, font&#10;&#10;Description automatically generated">
              <a:extLst>
                <a:ext uri="{FF2B5EF4-FFF2-40B4-BE49-F238E27FC236}">
                  <a16:creationId xmlns:a16="http://schemas.microsoft.com/office/drawing/2014/main" id="{76D4DC3A-B7C0-E022-681D-4486753E51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23184" y="1885725"/>
              <a:ext cx="6022536" cy="3086549"/>
            </a:xfrm>
            <a:prstGeom prst="rect">
              <a:avLst/>
            </a:prstGeom>
            <a:noFill/>
          </p:spPr>
        </p:pic>
        <p:sp>
          <p:nvSpPr>
            <p:cNvPr id="11" name="Rectangle 10">
              <a:extLst>
                <a:ext uri="{FF2B5EF4-FFF2-40B4-BE49-F238E27FC236}">
                  <a16:creationId xmlns:a16="http://schemas.microsoft.com/office/drawing/2014/main" id="{E10D3B75-13A7-3DF3-1F62-FCC65E9E518D}"/>
                </a:ext>
              </a:extLst>
            </p:cNvPr>
            <p:cNvSpPr/>
            <p:nvPr/>
          </p:nvSpPr>
          <p:spPr>
            <a:xfrm>
              <a:off x="8400256" y="4797152"/>
              <a:ext cx="1368152" cy="1751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94028A1-D445-DAE0-E8B9-944E8F6899B0}"/>
              </a:ext>
            </a:extLst>
          </p:cNvPr>
          <p:cNvGrpSpPr/>
          <p:nvPr/>
        </p:nvGrpSpPr>
        <p:grpSpPr>
          <a:xfrm>
            <a:off x="8544272" y="4272963"/>
            <a:ext cx="1381419" cy="533113"/>
            <a:chOff x="7545372" y="4883631"/>
            <a:chExt cx="1381419" cy="533113"/>
          </a:xfrm>
        </p:grpSpPr>
        <p:sp>
          <p:nvSpPr>
            <p:cNvPr id="13" name="Rectangle 12">
              <a:extLst>
                <a:ext uri="{FF2B5EF4-FFF2-40B4-BE49-F238E27FC236}">
                  <a16:creationId xmlns:a16="http://schemas.microsoft.com/office/drawing/2014/main" id="{DC39D6C2-80D2-BE6C-8B7B-DD6EEC826529}"/>
                </a:ext>
              </a:extLst>
            </p:cNvPr>
            <p:cNvSpPr/>
            <p:nvPr/>
          </p:nvSpPr>
          <p:spPr>
            <a:xfrm>
              <a:off x="7545372" y="4897522"/>
              <a:ext cx="278820" cy="187662"/>
            </a:xfrm>
            <a:prstGeom prst="rect">
              <a:avLst/>
            </a:prstGeom>
            <a:solidFill>
              <a:srgbClr val="4020E3"/>
            </a:solidFill>
            <a:ln>
              <a:solidFill>
                <a:srgbClr val="4020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63CF61B-6E32-AA2D-D6E6-EC0470844161}"/>
                </a:ext>
              </a:extLst>
            </p:cNvPr>
            <p:cNvSpPr/>
            <p:nvPr/>
          </p:nvSpPr>
          <p:spPr>
            <a:xfrm>
              <a:off x="7545372" y="5215191"/>
              <a:ext cx="278820" cy="187662"/>
            </a:xfrm>
            <a:prstGeom prst="rect">
              <a:avLst/>
            </a:prstGeom>
            <a:solidFill>
              <a:srgbClr val="BD99FD"/>
            </a:solidFill>
            <a:ln>
              <a:solidFill>
                <a:srgbClr val="BD99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9AEB02C-95E3-B8C7-D658-84722F692516}"/>
                </a:ext>
              </a:extLst>
            </p:cNvPr>
            <p:cNvSpPr txBox="1"/>
            <p:nvPr/>
          </p:nvSpPr>
          <p:spPr>
            <a:xfrm>
              <a:off x="8040266" y="4883631"/>
              <a:ext cx="643766" cy="215444"/>
            </a:xfrm>
            <a:prstGeom prst="rect">
              <a:avLst/>
            </a:prstGeom>
            <a:noFill/>
          </p:spPr>
          <p:txBody>
            <a:bodyPr wrap="none" lIns="0" tIns="0" rIns="0" bIns="0" rtlCol="0">
              <a:spAutoFit/>
            </a:bodyPr>
            <a:lstStyle/>
            <a:p>
              <a:pPr algn="l"/>
              <a:r>
                <a:rPr lang="en-GB" sz="1400" dirty="0">
                  <a:latin typeface="Calibri Light" panose="020F0302020204030204" pitchFamily="34" charset="0"/>
                  <a:cs typeface="Calibri Light" panose="020F0302020204030204" pitchFamily="34" charset="0"/>
                </a:rPr>
                <a:t>Citations</a:t>
              </a:r>
            </a:p>
          </p:txBody>
        </p:sp>
        <p:sp>
          <p:nvSpPr>
            <p:cNvPr id="19" name="TextBox 18">
              <a:extLst>
                <a:ext uri="{FF2B5EF4-FFF2-40B4-BE49-F238E27FC236}">
                  <a16:creationId xmlns:a16="http://schemas.microsoft.com/office/drawing/2014/main" id="{298FC3EB-A505-AB13-A718-F4826E9F75E4}"/>
                </a:ext>
              </a:extLst>
            </p:cNvPr>
            <p:cNvSpPr txBox="1"/>
            <p:nvPr/>
          </p:nvSpPr>
          <p:spPr>
            <a:xfrm>
              <a:off x="8040266" y="5201300"/>
              <a:ext cx="886525" cy="215444"/>
            </a:xfrm>
            <a:prstGeom prst="rect">
              <a:avLst/>
            </a:prstGeom>
            <a:noFill/>
          </p:spPr>
          <p:txBody>
            <a:bodyPr wrap="none" lIns="0" tIns="0" rIns="0" bIns="0" rtlCol="0">
              <a:spAutoFit/>
            </a:bodyPr>
            <a:lstStyle/>
            <a:p>
              <a:pPr algn="l"/>
              <a:r>
                <a:rPr lang="en-GB" sz="1400" dirty="0">
                  <a:latin typeface="Calibri Light" panose="020F0302020204030204" pitchFamily="34" charset="0"/>
                  <a:cs typeface="Calibri Light" panose="020F0302020204030204" pitchFamily="34" charset="0"/>
                </a:rPr>
                <a:t>Publications</a:t>
              </a:r>
            </a:p>
          </p:txBody>
        </p:sp>
      </p:grpSp>
      <p:sp>
        <p:nvSpPr>
          <p:cNvPr id="23" name="TextBox 22">
            <a:extLst>
              <a:ext uri="{FF2B5EF4-FFF2-40B4-BE49-F238E27FC236}">
                <a16:creationId xmlns:a16="http://schemas.microsoft.com/office/drawing/2014/main" id="{EFCD206C-8952-CFC5-E5BC-C671DC0FFC62}"/>
              </a:ext>
            </a:extLst>
          </p:cNvPr>
          <p:cNvSpPr txBox="1"/>
          <p:nvPr/>
        </p:nvSpPr>
        <p:spPr>
          <a:xfrm>
            <a:off x="7847373" y="5085184"/>
            <a:ext cx="2527808" cy="830997"/>
          </a:xfrm>
          <a:prstGeom prst="rect">
            <a:avLst/>
          </a:prstGeom>
          <a:noFill/>
        </p:spPr>
        <p:txBody>
          <a:bodyPr wrap="none" lIns="0" tIns="0" rIns="0" bIns="0" rtlCol="0">
            <a:spAutoFit/>
          </a:bodyPr>
          <a:lstStyle/>
          <a:p>
            <a:pPr algn="l"/>
            <a:r>
              <a:rPr lang="en-GB" dirty="0">
                <a:latin typeface="Calibri Light" panose="020F0302020204030204" pitchFamily="34" charset="0"/>
                <a:cs typeface="Calibri Light" panose="020F0302020204030204" pitchFamily="34" charset="0"/>
              </a:rPr>
              <a:t>~67 years between the two</a:t>
            </a:r>
          </a:p>
          <a:p>
            <a:pPr algn="l"/>
            <a:r>
              <a:rPr lang="en-GB" dirty="0">
                <a:latin typeface="Calibri Light" panose="020F0302020204030204" pitchFamily="34" charset="0"/>
                <a:cs typeface="Calibri Light" panose="020F0302020204030204" pitchFamily="34" charset="0"/>
              </a:rPr>
              <a:t>~394 papers</a:t>
            </a:r>
          </a:p>
          <a:p>
            <a:pPr algn="l"/>
            <a:r>
              <a:rPr lang="en-GB" dirty="0">
                <a:latin typeface="Calibri Light" panose="020F0302020204030204" pitchFamily="34" charset="0"/>
                <a:cs typeface="Calibri Light" panose="020F0302020204030204" pitchFamily="34" charset="0"/>
              </a:rPr>
              <a:t>~11k citations</a:t>
            </a:r>
          </a:p>
        </p:txBody>
      </p:sp>
    </p:spTree>
    <p:extLst>
      <p:ext uri="{BB962C8B-B14F-4D97-AF65-F5344CB8AC3E}">
        <p14:creationId xmlns:p14="http://schemas.microsoft.com/office/powerpoint/2010/main" val="225334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DF7C490D-46CC-49D2-42FF-7C9777804938}"/>
              </a:ext>
            </a:extLst>
          </p:cNvPr>
          <p:cNvSpPr>
            <a:spLocks noGrp="1"/>
          </p:cNvSpPr>
          <p:nvPr>
            <p:ph type="title"/>
          </p:nvPr>
        </p:nvSpPr>
        <p:spPr>
          <a:xfrm>
            <a:off x="407988" y="305130"/>
            <a:ext cx="11376024" cy="582276"/>
          </a:xfrm>
        </p:spPr>
        <p:txBody>
          <a:bodyPr/>
          <a:lstStyle/>
          <a:p>
            <a:r>
              <a:rPr lang="en-US" dirty="0">
                <a:latin typeface="Calibri" panose="020F0502020204030204" pitchFamily="34" charset="0"/>
                <a:cs typeface="Calibri" panose="020F0502020204030204" pitchFamily="34" charset="0"/>
              </a:rPr>
              <a:t>Coda…</a:t>
            </a:r>
          </a:p>
        </p:txBody>
      </p:sp>
      <p:pic>
        <p:nvPicPr>
          <p:cNvPr id="3" name="Picture 2" descr="A screenshot of a web page&#10;&#10;Description automatically generated with low confidence">
            <a:extLst>
              <a:ext uri="{FF2B5EF4-FFF2-40B4-BE49-F238E27FC236}">
                <a16:creationId xmlns:a16="http://schemas.microsoft.com/office/drawing/2014/main" id="{E420A9D4-1296-F312-1AC1-B5F1DE7EF00C}"/>
              </a:ext>
            </a:extLst>
          </p:cNvPr>
          <p:cNvPicPr>
            <a:picLocks noChangeAspect="1"/>
          </p:cNvPicPr>
          <p:nvPr/>
        </p:nvPicPr>
        <p:blipFill>
          <a:blip r:embed="rId2"/>
          <a:stretch>
            <a:fillRect/>
          </a:stretch>
        </p:blipFill>
        <p:spPr>
          <a:xfrm>
            <a:off x="407988" y="891537"/>
            <a:ext cx="5384800" cy="26543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1D7741D-AF3B-D6A0-07E5-898CDB019FC3}"/>
              </a:ext>
            </a:extLst>
          </p:cNvPr>
          <p:cNvSpPr txBox="1"/>
          <p:nvPr/>
        </p:nvSpPr>
        <p:spPr>
          <a:xfrm>
            <a:off x="6417201" y="404664"/>
            <a:ext cx="5167262" cy="5539978"/>
          </a:xfrm>
          <a:prstGeom prst="rect">
            <a:avLst/>
          </a:prstGeom>
          <a:noFill/>
        </p:spPr>
        <p:txBody>
          <a:bodyPr wrap="square" lIns="0" tIns="0" rIns="0" bIns="0" rtlCol="0">
            <a:spAutoFit/>
          </a:bodyPr>
          <a:lstStyle/>
          <a:p>
            <a:r>
              <a:rPr lang="en-GB" sz="1800" dirty="0">
                <a:effectLst/>
                <a:latin typeface="Calibri" panose="020F0502020204030204" pitchFamily="34" charset="0"/>
                <a:cs typeface="Calibri" panose="020F0502020204030204" pitchFamily="34" charset="0"/>
              </a:rPr>
              <a:t>“ Our paper was submitted to Phys. Letters B [</a:t>
            </a:r>
            <a:r>
              <a:rPr lang="en-GB" sz="1800" dirty="0">
                <a:solidFill>
                  <a:srgbClr val="000066"/>
                </a:solidFill>
                <a:effectLst/>
                <a:latin typeface="Calibri" panose="020F0502020204030204" pitchFamily="34" charset="0"/>
                <a:cs typeface="Calibri" panose="020F0502020204030204" pitchFamily="34" charset="0"/>
              </a:rPr>
              <a:t>2</a:t>
            </a:r>
            <a:r>
              <a:rPr lang="en-GB" sz="1800" dirty="0">
                <a:effectLst/>
                <a:latin typeface="Calibri" panose="020F0502020204030204" pitchFamily="34" charset="0"/>
                <a:cs typeface="Calibri" panose="020F0502020204030204" pitchFamily="34" charset="0"/>
              </a:rPr>
              <a:t>], where it faced tremendous opposition by referees…. In such a situation our paper was almost in the danger of being killed. </a:t>
            </a:r>
          </a:p>
          <a:p>
            <a:endParaRPr lang="en-GB" dirty="0">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Fortunately, the PLB editor, John Schiffer, decided </a:t>
            </a:r>
            <a:r>
              <a:rPr lang="en-GB" sz="1800" u="sng" dirty="0">
                <a:effectLst/>
                <a:latin typeface="Calibri" panose="020F0502020204030204" pitchFamily="34" charset="0"/>
                <a:cs typeface="Calibri" panose="020F0502020204030204" pitchFamily="34" charset="0"/>
              </a:rPr>
              <a:t>NOT</a:t>
            </a:r>
            <a:r>
              <a:rPr lang="en-GB" sz="1800" dirty="0">
                <a:effectLst/>
                <a:latin typeface="Calibri" panose="020F0502020204030204" pitchFamily="34" charset="0"/>
                <a:cs typeface="Calibri" panose="020F0502020204030204" pitchFamily="34" charset="0"/>
              </a:rPr>
              <a:t> to take the referees’ advice and to go ahead and publish it, though he believed personally that our prediction might be wrong. He said:</a:t>
            </a:r>
          </a:p>
          <a:p>
            <a:r>
              <a:rPr lang="en-GB" sz="1800" dirty="0">
                <a:effectLst/>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a:p>
            <a:pPr algn="ctr"/>
            <a:r>
              <a:rPr lang="en-GB" i="1" dirty="0">
                <a:solidFill>
                  <a:schemeClr val="accent5"/>
                </a:solidFill>
                <a:effectLst/>
                <a:latin typeface="Calibri" panose="020F0502020204030204" pitchFamily="34" charset="0"/>
                <a:cs typeface="Calibri" panose="020F0502020204030204" pitchFamily="34" charset="0"/>
              </a:rPr>
              <a:t>Personally I would bet you a bottle of champagne that there are no such states. But the idea is intriguing and should be published. (July 1, 1988) </a:t>
            </a:r>
          </a:p>
          <a:p>
            <a:endParaRPr lang="en-GB" i="1" dirty="0">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Such a nice positive-motivated encouraging Editor as John Schiffer certainly helped to create a new paradigm of physics. It is to be compared with a now prevailing situation that papers concerning new physics contents are often impeded and drowned by referees who have conservative and hostile opinions. ” </a:t>
            </a:r>
            <a:endParaRPr lang="en-GB" dirty="0">
              <a:latin typeface="Calibri" panose="020F0502020204030204" pitchFamily="34" charset="0"/>
              <a:cs typeface="Calibri" panose="020F0502020204030204" pitchFamily="34" charset="0"/>
            </a:endParaRPr>
          </a:p>
        </p:txBody>
      </p:sp>
      <p:pic>
        <p:nvPicPr>
          <p:cNvPr id="10" name="Picture 9" descr="A picture containing diagram, circle, line, screenshot&#10;&#10;Description automatically generated">
            <a:extLst>
              <a:ext uri="{FF2B5EF4-FFF2-40B4-BE49-F238E27FC236}">
                <a16:creationId xmlns:a16="http://schemas.microsoft.com/office/drawing/2014/main" id="{8000F844-1DE8-7F78-EE08-BF6512BE44DF}"/>
              </a:ext>
            </a:extLst>
          </p:cNvPr>
          <p:cNvPicPr>
            <a:picLocks noChangeAspect="1"/>
          </p:cNvPicPr>
          <p:nvPr/>
        </p:nvPicPr>
        <p:blipFill>
          <a:blip r:embed="rId3"/>
          <a:stretch>
            <a:fillRect/>
          </a:stretch>
        </p:blipFill>
        <p:spPr>
          <a:xfrm>
            <a:off x="767408" y="3861048"/>
            <a:ext cx="4696375" cy="2232703"/>
          </a:xfrm>
          <a:prstGeom prst="rect">
            <a:avLst/>
          </a:prstGeom>
        </p:spPr>
      </p:pic>
    </p:spTree>
    <p:extLst>
      <p:ext uri="{BB962C8B-B14F-4D97-AF65-F5344CB8AC3E}">
        <p14:creationId xmlns:p14="http://schemas.microsoft.com/office/powerpoint/2010/main" val="2987516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suit&#10;&#10;Description automatically generated with medium confidence">
            <a:extLst>
              <a:ext uri="{FF2B5EF4-FFF2-40B4-BE49-F238E27FC236}">
                <a16:creationId xmlns:a16="http://schemas.microsoft.com/office/drawing/2014/main" id="{85C07F80-FE3F-3501-428C-4827E340D815}"/>
              </a:ext>
            </a:extLst>
          </p:cNvPr>
          <p:cNvPicPr>
            <a:picLocks noChangeAspect="1"/>
          </p:cNvPicPr>
          <p:nvPr/>
        </p:nvPicPr>
        <p:blipFill>
          <a:blip r:embed="rId2"/>
          <a:stretch>
            <a:fillRect/>
          </a:stretch>
        </p:blipFill>
        <p:spPr>
          <a:xfrm>
            <a:off x="486026" y="1264260"/>
            <a:ext cx="4086158" cy="4086158"/>
          </a:xfrm>
          <a:prstGeom prst="rect">
            <a:avLst/>
          </a:prstGeom>
        </p:spPr>
      </p:pic>
      <p:sp>
        <p:nvSpPr>
          <p:cNvPr id="17" name="TextBox 16">
            <a:extLst>
              <a:ext uri="{FF2B5EF4-FFF2-40B4-BE49-F238E27FC236}">
                <a16:creationId xmlns:a16="http://schemas.microsoft.com/office/drawing/2014/main" id="{F57CEB3E-BF66-F01A-1BC1-0C5EEEC71648}"/>
              </a:ext>
            </a:extLst>
          </p:cNvPr>
          <p:cNvSpPr txBox="1"/>
          <p:nvPr/>
        </p:nvSpPr>
        <p:spPr>
          <a:xfrm>
            <a:off x="4079776" y="476672"/>
            <a:ext cx="3790333" cy="430887"/>
          </a:xfrm>
          <a:prstGeom prst="rect">
            <a:avLst/>
          </a:prstGeom>
          <a:noFill/>
        </p:spPr>
        <p:txBody>
          <a:bodyPr wrap="none" lIns="0" tIns="0" rIns="0" bIns="0" rtlCol="0">
            <a:spAutoFit/>
          </a:bodyPr>
          <a:lstStyle/>
          <a:p>
            <a:pPr algn="l"/>
            <a:r>
              <a:rPr lang="en-GB" sz="2800">
                <a:latin typeface="Calibri Light" panose="020F0302020204030204" pitchFamily="34" charset="0"/>
                <a:cs typeface="Calibri Light" panose="020F0302020204030204" pitchFamily="34" charset="0"/>
              </a:rPr>
              <a:t>John P. Schiffer 1930-2022</a:t>
            </a:r>
            <a:endParaRPr lang="en-GB" sz="2800" dirty="0">
              <a:latin typeface="Calibri Light" panose="020F0302020204030204" pitchFamily="34" charset="0"/>
              <a:cs typeface="Calibri Light" panose="020F0302020204030204" pitchFamily="34" charset="0"/>
            </a:endParaRPr>
          </a:p>
        </p:txBody>
      </p:sp>
      <p:pic>
        <p:nvPicPr>
          <p:cNvPr id="9" name="Picture 8" descr="A picture containing text, person, person, indoor&#10;&#10;Description automatically generated">
            <a:extLst>
              <a:ext uri="{FF2B5EF4-FFF2-40B4-BE49-F238E27FC236}">
                <a16:creationId xmlns:a16="http://schemas.microsoft.com/office/drawing/2014/main" id="{C56FAAA3-ED5E-84D9-6DF3-306427454D66}"/>
              </a:ext>
            </a:extLst>
          </p:cNvPr>
          <p:cNvPicPr>
            <a:picLocks noChangeAspect="1"/>
          </p:cNvPicPr>
          <p:nvPr/>
        </p:nvPicPr>
        <p:blipFill>
          <a:blip r:embed="rId3"/>
          <a:stretch>
            <a:fillRect/>
          </a:stretch>
        </p:blipFill>
        <p:spPr>
          <a:xfrm>
            <a:off x="4752907" y="1264604"/>
            <a:ext cx="7284456" cy="4096188"/>
          </a:xfrm>
          <a:prstGeom prst="rect">
            <a:avLst/>
          </a:prstGeom>
        </p:spPr>
      </p:pic>
    </p:spTree>
    <p:extLst>
      <p:ext uri="{BB962C8B-B14F-4D97-AF65-F5344CB8AC3E}">
        <p14:creationId xmlns:p14="http://schemas.microsoft.com/office/powerpoint/2010/main" val="3436803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67C33E-48A1-6FFF-2AA5-F490665CC4A2}"/>
              </a:ext>
            </a:extLst>
          </p:cNvPr>
          <p:cNvSpPr txBox="1"/>
          <p:nvPr/>
        </p:nvSpPr>
        <p:spPr>
          <a:xfrm>
            <a:off x="418894" y="299915"/>
            <a:ext cx="742191"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1960s</a:t>
            </a:r>
          </a:p>
        </p:txBody>
      </p:sp>
      <p:sp>
        <p:nvSpPr>
          <p:cNvPr id="5" name="TextBox 4">
            <a:extLst>
              <a:ext uri="{FF2B5EF4-FFF2-40B4-BE49-F238E27FC236}">
                <a16:creationId xmlns:a16="http://schemas.microsoft.com/office/drawing/2014/main" id="{A450648E-B8F1-DEDF-1A30-440988CEB910}"/>
              </a:ext>
            </a:extLst>
          </p:cNvPr>
          <p:cNvSpPr txBox="1"/>
          <p:nvPr/>
        </p:nvSpPr>
        <p:spPr>
          <a:xfrm>
            <a:off x="2300736" y="6428491"/>
            <a:ext cx="3070191" cy="215444"/>
          </a:xfrm>
          <a:prstGeom prst="rect">
            <a:avLst/>
          </a:prstGeom>
          <a:solidFill>
            <a:schemeClr val="bg1"/>
          </a:solidFill>
        </p:spPr>
        <p:txBody>
          <a:bodyPr wrap="square" lIns="0" tIns="0" rIns="0" bIns="0" rtlCol="0">
            <a:spAutoFit/>
          </a:bodyPr>
          <a:lstStyle/>
          <a:p>
            <a:pPr algn="l"/>
            <a:r>
              <a:rPr lang="en-GB" sz="1400" dirty="0">
                <a:latin typeface="Calibri Light" panose="020F0302020204030204" pitchFamily="34" charset="0"/>
                <a:cs typeface="Calibri Light" panose="020F0302020204030204" pitchFamily="34" charset="0"/>
              </a:rPr>
              <a:t>John’s third most highly-cited paper!</a:t>
            </a:r>
          </a:p>
        </p:txBody>
      </p:sp>
      <p:sp>
        <p:nvSpPr>
          <p:cNvPr id="6" name="TextBox 5">
            <a:extLst>
              <a:ext uri="{FF2B5EF4-FFF2-40B4-BE49-F238E27FC236}">
                <a16:creationId xmlns:a16="http://schemas.microsoft.com/office/drawing/2014/main" id="{F3F32573-9407-FDCA-AA23-CFD7113D815F}"/>
              </a:ext>
            </a:extLst>
          </p:cNvPr>
          <p:cNvSpPr txBox="1"/>
          <p:nvPr/>
        </p:nvSpPr>
        <p:spPr>
          <a:xfrm>
            <a:off x="7694942" y="6430498"/>
            <a:ext cx="4497058" cy="215444"/>
          </a:xfrm>
          <a:prstGeom prst="rect">
            <a:avLst/>
          </a:prstGeom>
          <a:noFill/>
        </p:spPr>
        <p:txBody>
          <a:bodyPr wrap="square" lIns="0" tIns="0" rIns="0" bIns="0" rtlCol="0">
            <a:spAutoFit/>
          </a:bodyPr>
          <a:lstStyle/>
          <a:p>
            <a:pPr algn="l"/>
            <a:r>
              <a:rPr lang="en-GB" sz="1400" dirty="0">
                <a:latin typeface="Calibri Light" panose="020F0302020204030204" pitchFamily="34" charset="0"/>
                <a:cs typeface="Calibri Light" panose="020F0302020204030204" pitchFamily="34" charset="0"/>
              </a:rPr>
              <a:t>John’s 21st most highly-cited paper; a related PRC is the 13th.</a:t>
            </a:r>
          </a:p>
        </p:txBody>
      </p:sp>
      <p:pic>
        <p:nvPicPr>
          <p:cNvPr id="7" name="Picture 6" descr="A close-up of a document&#10;&#10;Description automatically generated with low confidence">
            <a:extLst>
              <a:ext uri="{FF2B5EF4-FFF2-40B4-BE49-F238E27FC236}">
                <a16:creationId xmlns:a16="http://schemas.microsoft.com/office/drawing/2014/main" id="{FD9AC862-A3F0-6C70-2780-61DA9C235B7B}"/>
              </a:ext>
            </a:extLst>
          </p:cNvPr>
          <p:cNvPicPr>
            <a:picLocks noChangeAspect="1"/>
          </p:cNvPicPr>
          <p:nvPr/>
        </p:nvPicPr>
        <p:blipFill rotWithShape="1">
          <a:blip r:embed="rId2"/>
          <a:srcRect b="37936"/>
          <a:stretch/>
        </p:blipFill>
        <p:spPr>
          <a:xfrm>
            <a:off x="263352" y="888834"/>
            <a:ext cx="5376751" cy="137880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ext, diagram, line, plot&#10;&#10;Description automatically generated">
            <a:extLst>
              <a:ext uri="{FF2B5EF4-FFF2-40B4-BE49-F238E27FC236}">
                <a16:creationId xmlns:a16="http://schemas.microsoft.com/office/drawing/2014/main" id="{1B863E16-2C68-FB9A-564D-6DAC4B769A22}"/>
              </a:ext>
            </a:extLst>
          </p:cNvPr>
          <p:cNvPicPr>
            <a:picLocks noChangeAspect="1"/>
          </p:cNvPicPr>
          <p:nvPr/>
        </p:nvPicPr>
        <p:blipFill>
          <a:blip r:embed="rId3"/>
          <a:stretch>
            <a:fillRect/>
          </a:stretch>
        </p:blipFill>
        <p:spPr>
          <a:xfrm>
            <a:off x="418894" y="2621882"/>
            <a:ext cx="3416938" cy="3326622"/>
          </a:xfrm>
          <a:prstGeom prst="rect">
            <a:avLst/>
          </a:prstGeom>
          <a:ln>
            <a:noFill/>
          </a:ln>
          <a:effectLst>
            <a:outerShdw blurRad="292100" dist="139700" dir="2700000" algn="tl" rotWithShape="0">
              <a:srgbClr val="333333">
                <a:alpha val="65000"/>
              </a:srgbClr>
            </a:outerShdw>
          </a:effectLst>
        </p:spPr>
      </p:pic>
      <p:pic>
        <p:nvPicPr>
          <p:cNvPr id="14" name="Picture 13" descr="A close-up of a paper&#10;&#10;Description automatically generated with low confidence">
            <a:extLst>
              <a:ext uri="{FF2B5EF4-FFF2-40B4-BE49-F238E27FC236}">
                <a16:creationId xmlns:a16="http://schemas.microsoft.com/office/drawing/2014/main" id="{7E1FDE03-B7F9-F908-A488-A5765254BC7F}"/>
              </a:ext>
            </a:extLst>
          </p:cNvPr>
          <p:cNvPicPr>
            <a:picLocks noChangeAspect="1"/>
          </p:cNvPicPr>
          <p:nvPr/>
        </p:nvPicPr>
        <p:blipFill>
          <a:blip r:embed="rId4"/>
          <a:stretch>
            <a:fillRect/>
          </a:stretch>
        </p:blipFill>
        <p:spPr>
          <a:xfrm>
            <a:off x="6096000" y="440385"/>
            <a:ext cx="5760639" cy="1420785"/>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ext, diagram, line, font&#10;&#10;Description automatically generated">
            <a:extLst>
              <a:ext uri="{FF2B5EF4-FFF2-40B4-BE49-F238E27FC236}">
                <a16:creationId xmlns:a16="http://schemas.microsoft.com/office/drawing/2014/main" id="{237EDF1C-973A-C2BD-6B27-152EE716CD7C}"/>
              </a:ext>
            </a:extLst>
          </p:cNvPr>
          <p:cNvPicPr>
            <a:picLocks noChangeAspect="1"/>
          </p:cNvPicPr>
          <p:nvPr/>
        </p:nvPicPr>
        <p:blipFill>
          <a:blip r:embed="rId5"/>
          <a:stretch>
            <a:fillRect/>
          </a:stretch>
        </p:blipFill>
        <p:spPr>
          <a:xfrm>
            <a:off x="8441786" y="2076056"/>
            <a:ext cx="3167788" cy="409700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6C914E9-36ED-937B-87A5-0E6311989B39}"/>
              </a:ext>
            </a:extLst>
          </p:cNvPr>
          <p:cNvPicPr>
            <a:picLocks noChangeAspect="1"/>
          </p:cNvPicPr>
          <p:nvPr/>
        </p:nvPicPr>
        <p:blipFill>
          <a:blip r:embed="rId6"/>
          <a:stretch>
            <a:fillRect/>
          </a:stretch>
        </p:blipFill>
        <p:spPr>
          <a:xfrm>
            <a:off x="3865100" y="2622474"/>
            <a:ext cx="2389827" cy="2728867"/>
          </a:xfrm>
          <a:prstGeom prst="rect">
            <a:avLst/>
          </a:prstGeom>
        </p:spPr>
      </p:pic>
      <p:pic>
        <p:nvPicPr>
          <p:cNvPr id="13" name="Picture 12">
            <a:extLst>
              <a:ext uri="{FF2B5EF4-FFF2-40B4-BE49-F238E27FC236}">
                <a16:creationId xmlns:a16="http://schemas.microsoft.com/office/drawing/2014/main" id="{B0797108-B52B-F209-B4EC-5E8DF252362C}"/>
              </a:ext>
            </a:extLst>
          </p:cNvPr>
          <p:cNvPicPr>
            <a:picLocks noChangeAspect="1"/>
          </p:cNvPicPr>
          <p:nvPr/>
        </p:nvPicPr>
        <p:blipFill>
          <a:blip r:embed="rId7"/>
          <a:stretch>
            <a:fillRect/>
          </a:stretch>
        </p:blipFill>
        <p:spPr>
          <a:xfrm>
            <a:off x="6136903" y="2626827"/>
            <a:ext cx="2232934" cy="2724513"/>
          </a:xfrm>
          <a:prstGeom prst="rect">
            <a:avLst/>
          </a:prstGeom>
        </p:spPr>
      </p:pic>
    </p:spTree>
    <p:extLst>
      <p:ext uri="{BB962C8B-B14F-4D97-AF65-F5344CB8AC3E}">
        <p14:creationId xmlns:p14="http://schemas.microsoft.com/office/powerpoint/2010/main" val="594777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12958-CE81-A4F2-B42B-5D2E229ECD12}"/>
              </a:ext>
            </a:extLst>
          </p:cNvPr>
          <p:cNvSpPr txBox="1"/>
          <p:nvPr/>
        </p:nvSpPr>
        <p:spPr>
          <a:xfrm>
            <a:off x="407368" y="211121"/>
            <a:ext cx="742191"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1970s</a:t>
            </a:r>
          </a:p>
        </p:txBody>
      </p:sp>
      <p:sp>
        <p:nvSpPr>
          <p:cNvPr id="3" name="TextBox 2">
            <a:extLst>
              <a:ext uri="{FF2B5EF4-FFF2-40B4-BE49-F238E27FC236}">
                <a16:creationId xmlns:a16="http://schemas.microsoft.com/office/drawing/2014/main" id="{C99449E4-7D5C-0849-BD9E-48D559BA9B21}"/>
              </a:ext>
            </a:extLst>
          </p:cNvPr>
          <p:cNvSpPr txBox="1"/>
          <p:nvPr/>
        </p:nvSpPr>
        <p:spPr>
          <a:xfrm>
            <a:off x="9912424" y="3573016"/>
            <a:ext cx="2016224" cy="492443"/>
          </a:xfrm>
          <a:prstGeom prst="rect">
            <a:avLst/>
          </a:prstGeom>
          <a:noFill/>
        </p:spPr>
        <p:txBody>
          <a:bodyPr wrap="square" lIns="0" tIns="0" rIns="0" bIns="0" rtlCol="0">
            <a:spAutoFit/>
          </a:bodyPr>
          <a:lstStyle/>
          <a:p>
            <a:pPr algn="l"/>
            <a:r>
              <a:rPr lang="en-GB" sz="1600" dirty="0">
                <a:latin typeface="Calibri Light" panose="020F0302020204030204" pitchFamily="34" charset="0"/>
                <a:cs typeface="Calibri Light" panose="020F0302020204030204" pitchFamily="34" charset="0"/>
              </a:rPr>
              <a:t>John’s second most highly-cited paper!</a:t>
            </a:r>
          </a:p>
        </p:txBody>
      </p:sp>
      <p:pic>
        <p:nvPicPr>
          <p:cNvPr id="6" name="Picture 5" descr="A close-up of a paper&#10;&#10;Description automatically generated with low confidence">
            <a:extLst>
              <a:ext uri="{FF2B5EF4-FFF2-40B4-BE49-F238E27FC236}">
                <a16:creationId xmlns:a16="http://schemas.microsoft.com/office/drawing/2014/main" id="{593ABC67-76D9-A867-7492-4D3EC396FFDD}"/>
              </a:ext>
            </a:extLst>
          </p:cNvPr>
          <p:cNvPicPr>
            <a:picLocks noChangeAspect="1"/>
          </p:cNvPicPr>
          <p:nvPr/>
        </p:nvPicPr>
        <p:blipFill>
          <a:blip r:embed="rId2"/>
          <a:stretch>
            <a:fillRect/>
          </a:stretch>
        </p:blipFill>
        <p:spPr>
          <a:xfrm>
            <a:off x="335360" y="692696"/>
            <a:ext cx="5760640" cy="2650812"/>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diagram, text, line, plot&#10;&#10;Description automatically generated">
            <a:extLst>
              <a:ext uri="{FF2B5EF4-FFF2-40B4-BE49-F238E27FC236}">
                <a16:creationId xmlns:a16="http://schemas.microsoft.com/office/drawing/2014/main" id="{FFF7FBF4-B9BE-A2ED-D5EF-1FD7ACE100DF}"/>
              </a:ext>
            </a:extLst>
          </p:cNvPr>
          <p:cNvPicPr>
            <a:picLocks noChangeAspect="1"/>
          </p:cNvPicPr>
          <p:nvPr/>
        </p:nvPicPr>
        <p:blipFill>
          <a:blip r:embed="rId3"/>
          <a:stretch>
            <a:fillRect/>
          </a:stretch>
        </p:blipFill>
        <p:spPr>
          <a:xfrm>
            <a:off x="6962859" y="2767584"/>
            <a:ext cx="2216348" cy="3150593"/>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diagram, line, plan&#10;&#10;Description automatically generated">
            <a:extLst>
              <a:ext uri="{FF2B5EF4-FFF2-40B4-BE49-F238E27FC236}">
                <a16:creationId xmlns:a16="http://schemas.microsoft.com/office/drawing/2014/main" id="{34F1F0BD-6480-379C-A503-1AD2C7ED4BC2}"/>
              </a:ext>
            </a:extLst>
          </p:cNvPr>
          <p:cNvPicPr>
            <a:picLocks noChangeAspect="1"/>
          </p:cNvPicPr>
          <p:nvPr/>
        </p:nvPicPr>
        <p:blipFill>
          <a:blip r:embed="rId4"/>
          <a:stretch>
            <a:fillRect/>
          </a:stretch>
        </p:blipFill>
        <p:spPr>
          <a:xfrm>
            <a:off x="6963901" y="223240"/>
            <a:ext cx="4430612" cy="2215306"/>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diagram, text, line&#10;&#10;Description automatically generated">
            <a:extLst>
              <a:ext uri="{FF2B5EF4-FFF2-40B4-BE49-F238E27FC236}">
                <a16:creationId xmlns:a16="http://schemas.microsoft.com/office/drawing/2014/main" id="{FAD64280-F185-D565-FD20-6902D54D00A0}"/>
              </a:ext>
            </a:extLst>
          </p:cNvPr>
          <p:cNvPicPr>
            <a:picLocks noChangeAspect="1"/>
          </p:cNvPicPr>
          <p:nvPr/>
        </p:nvPicPr>
        <p:blipFill>
          <a:blip r:embed="rId5"/>
          <a:stretch>
            <a:fillRect/>
          </a:stretch>
        </p:blipFill>
        <p:spPr>
          <a:xfrm>
            <a:off x="429822" y="3661146"/>
            <a:ext cx="5024139" cy="2196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71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up of a paper&#10;&#10;Description automatically generated with low confidence">
            <a:extLst>
              <a:ext uri="{FF2B5EF4-FFF2-40B4-BE49-F238E27FC236}">
                <a16:creationId xmlns:a16="http://schemas.microsoft.com/office/drawing/2014/main" id="{2D1DDA6A-15F6-BD7A-325C-99CD782C6AB9}"/>
              </a:ext>
            </a:extLst>
          </p:cNvPr>
          <p:cNvPicPr>
            <a:picLocks noChangeAspect="1"/>
          </p:cNvPicPr>
          <p:nvPr/>
        </p:nvPicPr>
        <p:blipFill>
          <a:blip r:embed="rId2"/>
          <a:stretch>
            <a:fillRect/>
          </a:stretch>
        </p:blipFill>
        <p:spPr>
          <a:xfrm>
            <a:off x="6384032" y="497838"/>
            <a:ext cx="5280463" cy="1934964"/>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text, diagram, plan, technical drawing&#10;&#10;Description automatically generated">
            <a:extLst>
              <a:ext uri="{FF2B5EF4-FFF2-40B4-BE49-F238E27FC236}">
                <a16:creationId xmlns:a16="http://schemas.microsoft.com/office/drawing/2014/main" id="{4118CF8D-A12E-ADC5-42A1-8A2D97E983B8}"/>
              </a:ext>
            </a:extLst>
          </p:cNvPr>
          <p:cNvPicPr>
            <a:picLocks noChangeAspect="1"/>
          </p:cNvPicPr>
          <p:nvPr/>
        </p:nvPicPr>
        <p:blipFill>
          <a:blip r:embed="rId3"/>
          <a:stretch>
            <a:fillRect/>
          </a:stretch>
        </p:blipFill>
        <p:spPr>
          <a:xfrm>
            <a:off x="8762253" y="2813086"/>
            <a:ext cx="2902242" cy="319047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83CCFDE-577D-40C3-6738-B1E3287D8C0D}"/>
              </a:ext>
            </a:extLst>
          </p:cNvPr>
          <p:cNvSpPr txBox="1"/>
          <p:nvPr/>
        </p:nvSpPr>
        <p:spPr>
          <a:xfrm>
            <a:off x="407368" y="211121"/>
            <a:ext cx="2093522"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1980s and 1990s</a:t>
            </a:r>
          </a:p>
        </p:txBody>
      </p:sp>
      <p:pic>
        <p:nvPicPr>
          <p:cNvPr id="5" name="Picture 4" descr="A close-up of a document&#10;&#10;Description automatically generated with low confidence">
            <a:extLst>
              <a:ext uri="{FF2B5EF4-FFF2-40B4-BE49-F238E27FC236}">
                <a16:creationId xmlns:a16="http://schemas.microsoft.com/office/drawing/2014/main" id="{3918D7C1-2FE0-AC8D-C1EB-990261844308}"/>
              </a:ext>
            </a:extLst>
          </p:cNvPr>
          <p:cNvPicPr>
            <a:picLocks noChangeAspect="1"/>
          </p:cNvPicPr>
          <p:nvPr/>
        </p:nvPicPr>
        <p:blipFill>
          <a:blip r:embed="rId4"/>
          <a:stretch>
            <a:fillRect/>
          </a:stretch>
        </p:blipFill>
        <p:spPr>
          <a:xfrm>
            <a:off x="301641" y="724711"/>
            <a:ext cx="5799981" cy="2308392"/>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font, handwriting, line&#10;&#10;Description automatically generated">
            <a:extLst>
              <a:ext uri="{FF2B5EF4-FFF2-40B4-BE49-F238E27FC236}">
                <a16:creationId xmlns:a16="http://schemas.microsoft.com/office/drawing/2014/main" id="{7DC99F6D-3B93-61AA-CA94-CAFE2E134B0D}"/>
              </a:ext>
            </a:extLst>
          </p:cNvPr>
          <p:cNvPicPr>
            <a:picLocks noChangeAspect="1"/>
          </p:cNvPicPr>
          <p:nvPr/>
        </p:nvPicPr>
        <p:blipFill>
          <a:blip r:embed="rId5"/>
          <a:stretch>
            <a:fillRect/>
          </a:stretch>
        </p:blipFill>
        <p:spPr>
          <a:xfrm>
            <a:off x="300436" y="3556255"/>
            <a:ext cx="3086100" cy="2425700"/>
          </a:xfrm>
          <a:prstGeom prst="rect">
            <a:avLst/>
          </a:prstGeom>
          <a:ln>
            <a:noFill/>
          </a:ln>
          <a:effectLst>
            <a:outerShdw blurRad="292100" dist="139700" dir="2700000" algn="tl" rotWithShape="0">
              <a:srgbClr val="333333">
                <a:alpha val="65000"/>
              </a:srgbClr>
            </a:outerShdw>
          </a:effectLst>
        </p:spPr>
      </p:pic>
      <p:pic>
        <p:nvPicPr>
          <p:cNvPr id="10" name="Picture 9" descr="A close-up of a paper&#10;&#10;Description automatically generated with low confidence">
            <a:extLst>
              <a:ext uri="{FF2B5EF4-FFF2-40B4-BE49-F238E27FC236}">
                <a16:creationId xmlns:a16="http://schemas.microsoft.com/office/drawing/2014/main" id="{29D5BC16-527A-E4E5-47C3-F934A503FD2F}"/>
              </a:ext>
            </a:extLst>
          </p:cNvPr>
          <p:cNvPicPr>
            <a:picLocks noChangeAspect="1"/>
          </p:cNvPicPr>
          <p:nvPr/>
        </p:nvPicPr>
        <p:blipFill>
          <a:blip r:embed="rId6"/>
          <a:stretch>
            <a:fillRect/>
          </a:stretch>
        </p:blipFill>
        <p:spPr>
          <a:xfrm>
            <a:off x="3647728" y="3547793"/>
            <a:ext cx="4675138" cy="2402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7646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7BA78-89C1-318B-54C3-EADAD1673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15" b="2918"/>
          <a:stretch/>
        </p:blipFill>
        <p:spPr>
          <a:xfrm>
            <a:off x="10124365" y="1101391"/>
            <a:ext cx="1932646" cy="1480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08C52F-C037-F645-7A14-2DBE1E33C874}"/>
              </a:ext>
            </a:extLst>
          </p:cNvPr>
          <p:cNvSpPr txBox="1"/>
          <p:nvPr/>
        </p:nvSpPr>
        <p:spPr>
          <a:xfrm>
            <a:off x="407368" y="211121"/>
            <a:ext cx="8994001"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Some strange systematics of low-lying proton states outside the Sn core.</a:t>
            </a:r>
          </a:p>
        </p:txBody>
      </p:sp>
      <p:grpSp>
        <p:nvGrpSpPr>
          <p:cNvPr id="42" name="Group 41">
            <a:extLst>
              <a:ext uri="{FF2B5EF4-FFF2-40B4-BE49-F238E27FC236}">
                <a16:creationId xmlns:a16="http://schemas.microsoft.com/office/drawing/2014/main" id="{85255EFE-576E-6080-280C-135D66D0CA6C}"/>
              </a:ext>
            </a:extLst>
          </p:cNvPr>
          <p:cNvGrpSpPr/>
          <p:nvPr/>
        </p:nvGrpSpPr>
        <p:grpSpPr>
          <a:xfrm>
            <a:off x="7194689" y="849104"/>
            <a:ext cx="2767091" cy="2107755"/>
            <a:chOff x="7946400" y="755412"/>
            <a:chExt cx="2767091" cy="2107755"/>
          </a:xfrm>
        </p:grpSpPr>
        <p:cxnSp>
          <p:nvCxnSpPr>
            <p:cNvPr id="8" name="Straight Connector 7">
              <a:extLst>
                <a:ext uri="{FF2B5EF4-FFF2-40B4-BE49-F238E27FC236}">
                  <a16:creationId xmlns:a16="http://schemas.microsoft.com/office/drawing/2014/main" id="{169568E4-4253-549E-45B6-9E987DE99D0D}"/>
                </a:ext>
              </a:extLst>
            </p:cNvPr>
            <p:cNvCxnSpPr/>
            <p:nvPr/>
          </p:nvCxnSpPr>
          <p:spPr>
            <a:xfrm>
              <a:off x="8256240" y="1268760"/>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3D0138-D7C6-FB0F-E1F0-6B9D5CA2BDBB}"/>
                </a:ext>
              </a:extLst>
            </p:cNvPr>
            <p:cNvCxnSpPr/>
            <p:nvPr/>
          </p:nvCxnSpPr>
          <p:spPr>
            <a:xfrm>
              <a:off x="8256240" y="2348880"/>
              <a:ext cx="79208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D84014-6512-8A62-1A2A-941DE2978735}"/>
                </a:ext>
              </a:extLst>
            </p:cNvPr>
            <p:cNvCxnSpPr/>
            <p:nvPr/>
          </p:nvCxnSpPr>
          <p:spPr>
            <a:xfrm>
              <a:off x="9264352" y="2132856"/>
              <a:ext cx="79208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6EA655-2809-DA6F-6C80-741F7A861E81}"/>
                </a:ext>
              </a:extLst>
            </p:cNvPr>
            <p:cNvCxnSpPr/>
            <p:nvPr/>
          </p:nvCxnSpPr>
          <p:spPr>
            <a:xfrm>
              <a:off x="9264352" y="2708920"/>
              <a:ext cx="79208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4A053A-0750-1CEE-C151-FE387EFDED9B}"/>
                </a:ext>
              </a:extLst>
            </p:cNvPr>
            <p:cNvCxnSpPr/>
            <p:nvPr/>
          </p:nvCxnSpPr>
          <p:spPr>
            <a:xfrm>
              <a:off x="9264352" y="1805750"/>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F166AB8-CBFE-473F-E6C3-67C3811C598C}"/>
                </a:ext>
              </a:extLst>
            </p:cNvPr>
            <p:cNvCxnSpPr/>
            <p:nvPr/>
          </p:nvCxnSpPr>
          <p:spPr>
            <a:xfrm>
              <a:off x="9264352" y="980728"/>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46CEBA-B275-23AC-3295-955CBADF00CA}"/>
                </a:ext>
              </a:extLst>
            </p:cNvPr>
            <p:cNvCxnSpPr/>
            <p:nvPr/>
          </p:nvCxnSpPr>
          <p:spPr>
            <a:xfrm flipV="1">
              <a:off x="9048328" y="980728"/>
              <a:ext cx="216024" cy="28803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1BCA4C8-9A38-B62B-B115-316E02B2EFE7}"/>
                </a:ext>
              </a:extLst>
            </p:cNvPr>
            <p:cNvCxnSpPr>
              <a:cxnSpLocks/>
            </p:cNvCxnSpPr>
            <p:nvPr/>
          </p:nvCxnSpPr>
          <p:spPr>
            <a:xfrm flipV="1">
              <a:off x="9040272" y="2132856"/>
              <a:ext cx="224080" cy="216023"/>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198CFF-6B6A-8DAF-6303-37BFE46522F9}"/>
                </a:ext>
              </a:extLst>
            </p:cNvPr>
            <p:cNvCxnSpPr>
              <a:cxnSpLocks/>
            </p:cNvCxnSpPr>
            <p:nvPr/>
          </p:nvCxnSpPr>
          <p:spPr>
            <a:xfrm>
              <a:off x="9048328" y="1285360"/>
              <a:ext cx="216024" cy="53875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944D4-802A-5C4C-74BE-93BE33D0CBF2}"/>
                </a:ext>
              </a:extLst>
            </p:cNvPr>
            <p:cNvCxnSpPr>
              <a:cxnSpLocks/>
            </p:cNvCxnSpPr>
            <p:nvPr/>
          </p:nvCxnSpPr>
          <p:spPr>
            <a:xfrm>
              <a:off x="9048328" y="2341166"/>
              <a:ext cx="216024" cy="380244"/>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DB353A-60D0-8B2A-6579-62454B34F1A0}"/>
                </a:ext>
              </a:extLst>
            </p:cNvPr>
            <p:cNvSpPr txBox="1"/>
            <p:nvPr/>
          </p:nvSpPr>
          <p:spPr>
            <a:xfrm>
              <a:off x="7976706" y="1084094"/>
              <a:ext cx="171522" cy="369332"/>
            </a:xfrm>
            <a:prstGeom prst="rect">
              <a:avLst/>
            </a:prstGeom>
            <a:noFill/>
          </p:spPr>
          <p:txBody>
            <a:bodyPr wrap="none" lIns="0" tIns="0" rIns="0" bIns="0" rtlCol="0">
              <a:spAutoFit/>
            </a:bodyPr>
            <a:lstStyle/>
            <a:p>
              <a:pPr algn="l"/>
              <a:r>
                <a:rPr lang="en-GB" sz="2400" dirty="0">
                  <a:solidFill>
                    <a:srgbClr val="FF0000"/>
                  </a:solidFill>
                </a:rPr>
                <a:t>h</a:t>
              </a:r>
            </a:p>
          </p:txBody>
        </p:sp>
        <p:sp>
          <p:nvSpPr>
            <p:cNvPr id="27" name="TextBox 26">
              <a:extLst>
                <a:ext uri="{FF2B5EF4-FFF2-40B4-BE49-F238E27FC236}">
                  <a16:creationId xmlns:a16="http://schemas.microsoft.com/office/drawing/2014/main" id="{0DC9869F-22FE-9F44-AA60-3CC10523CD81}"/>
                </a:ext>
              </a:extLst>
            </p:cNvPr>
            <p:cNvSpPr txBox="1"/>
            <p:nvPr/>
          </p:nvSpPr>
          <p:spPr>
            <a:xfrm>
              <a:off x="10164451" y="755412"/>
              <a:ext cx="456856" cy="369332"/>
            </a:xfrm>
            <a:prstGeom prst="rect">
              <a:avLst/>
            </a:prstGeom>
            <a:noFill/>
          </p:spPr>
          <p:txBody>
            <a:bodyPr wrap="none" lIns="0" tIns="0" rIns="0" bIns="0" rtlCol="0">
              <a:spAutoFit/>
            </a:bodyPr>
            <a:lstStyle/>
            <a:p>
              <a:pPr algn="l"/>
              <a:r>
                <a:rPr lang="en-GB" sz="2400" dirty="0">
                  <a:solidFill>
                    <a:srgbClr val="FF0000"/>
                  </a:solidFill>
                </a:rPr>
                <a:t>h</a:t>
              </a:r>
              <a:r>
                <a:rPr lang="en-GB" sz="2400" baseline="-25000" dirty="0">
                  <a:solidFill>
                    <a:srgbClr val="FF0000"/>
                  </a:solidFill>
                </a:rPr>
                <a:t>9/2</a:t>
              </a:r>
              <a:endParaRPr lang="en-GB" sz="2400" dirty="0">
                <a:solidFill>
                  <a:srgbClr val="FF0000"/>
                </a:solidFill>
              </a:endParaRPr>
            </a:p>
          </p:txBody>
        </p:sp>
        <p:sp>
          <p:nvSpPr>
            <p:cNvPr id="28" name="TextBox 27">
              <a:extLst>
                <a:ext uri="{FF2B5EF4-FFF2-40B4-BE49-F238E27FC236}">
                  <a16:creationId xmlns:a16="http://schemas.microsoft.com/office/drawing/2014/main" id="{6CBCCAFA-F876-1C1D-B817-7B5462929AF7}"/>
                </a:ext>
              </a:extLst>
            </p:cNvPr>
            <p:cNvSpPr txBox="1"/>
            <p:nvPr/>
          </p:nvSpPr>
          <p:spPr>
            <a:xfrm>
              <a:off x="10158083" y="1559454"/>
              <a:ext cx="555408" cy="369332"/>
            </a:xfrm>
            <a:prstGeom prst="rect">
              <a:avLst/>
            </a:prstGeom>
            <a:noFill/>
          </p:spPr>
          <p:txBody>
            <a:bodyPr wrap="none" lIns="0" tIns="0" rIns="0" bIns="0" rtlCol="0">
              <a:spAutoFit/>
            </a:bodyPr>
            <a:lstStyle/>
            <a:p>
              <a:pPr algn="l"/>
              <a:r>
                <a:rPr lang="en-GB" sz="2400" dirty="0">
                  <a:solidFill>
                    <a:srgbClr val="FF0000"/>
                  </a:solidFill>
                </a:rPr>
                <a:t>h</a:t>
              </a:r>
              <a:r>
                <a:rPr lang="en-GB" sz="2400" baseline="-25000" dirty="0">
                  <a:solidFill>
                    <a:srgbClr val="FF0000"/>
                  </a:solidFill>
                </a:rPr>
                <a:t>11/2</a:t>
              </a:r>
              <a:endParaRPr lang="en-GB" sz="2400" dirty="0">
                <a:solidFill>
                  <a:srgbClr val="FF0000"/>
                </a:solidFill>
              </a:endParaRPr>
            </a:p>
          </p:txBody>
        </p:sp>
        <p:sp>
          <p:nvSpPr>
            <p:cNvPr id="29" name="TextBox 28">
              <a:extLst>
                <a:ext uri="{FF2B5EF4-FFF2-40B4-BE49-F238E27FC236}">
                  <a16:creationId xmlns:a16="http://schemas.microsoft.com/office/drawing/2014/main" id="{9BEFC4D8-D346-F8B4-230A-B939E3615368}"/>
                </a:ext>
              </a:extLst>
            </p:cNvPr>
            <p:cNvSpPr txBox="1"/>
            <p:nvPr/>
          </p:nvSpPr>
          <p:spPr>
            <a:xfrm>
              <a:off x="7946400" y="2124503"/>
              <a:ext cx="171522" cy="369332"/>
            </a:xfrm>
            <a:prstGeom prst="rect">
              <a:avLst/>
            </a:prstGeom>
            <a:noFill/>
          </p:spPr>
          <p:txBody>
            <a:bodyPr wrap="none" lIns="0" tIns="0" rIns="0" bIns="0" rtlCol="0">
              <a:spAutoFit/>
            </a:bodyPr>
            <a:lstStyle/>
            <a:p>
              <a:pPr algn="l"/>
              <a:r>
                <a:rPr lang="en-GB" sz="2400" dirty="0">
                  <a:solidFill>
                    <a:srgbClr val="0000FF"/>
                  </a:solidFill>
                </a:rPr>
                <a:t>g</a:t>
              </a:r>
            </a:p>
          </p:txBody>
        </p:sp>
        <p:sp>
          <p:nvSpPr>
            <p:cNvPr id="30" name="TextBox 29">
              <a:extLst>
                <a:ext uri="{FF2B5EF4-FFF2-40B4-BE49-F238E27FC236}">
                  <a16:creationId xmlns:a16="http://schemas.microsoft.com/office/drawing/2014/main" id="{E80E18FB-D653-ED68-41E4-F4C0F5F349E7}"/>
                </a:ext>
              </a:extLst>
            </p:cNvPr>
            <p:cNvSpPr txBox="1"/>
            <p:nvPr/>
          </p:nvSpPr>
          <p:spPr>
            <a:xfrm>
              <a:off x="10164451" y="1938744"/>
              <a:ext cx="456856" cy="369332"/>
            </a:xfrm>
            <a:prstGeom prst="rect">
              <a:avLst/>
            </a:prstGeom>
            <a:noFill/>
          </p:spPr>
          <p:txBody>
            <a:bodyPr wrap="none" lIns="0" tIns="0" rIns="0" bIns="0" rtlCol="0">
              <a:spAutoFit/>
            </a:bodyPr>
            <a:lstStyle/>
            <a:p>
              <a:pPr algn="l"/>
              <a:r>
                <a:rPr lang="en-GB" sz="2400" dirty="0">
                  <a:solidFill>
                    <a:srgbClr val="0000FF"/>
                  </a:solidFill>
                </a:rPr>
                <a:t>g</a:t>
              </a:r>
              <a:r>
                <a:rPr lang="en-GB" sz="2400" baseline="-25000" dirty="0">
                  <a:solidFill>
                    <a:srgbClr val="0000FF"/>
                  </a:solidFill>
                </a:rPr>
                <a:t>7/2</a:t>
              </a:r>
              <a:endParaRPr lang="en-GB" sz="2400" dirty="0">
                <a:solidFill>
                  <a:srgbClr val="0000FF"/>
                </a:solidFill>
              </a:endParaRPr>
            </a:p>
          </p:txBody>
        </p:sp>
        <p:sp>
          <p:nvSpPr>
            <p:cNvPr id="31" name="TextBox 30">
              <a:extLst>
                <a:ext uri="{FF2B5EF4-FFF2-40B4-BE49-F238E27FC236}">
                  <a16:creationId xmlns:a16="http://schemas.microsoft.com/office/drawing/2014/main" id="{E888E42F-30E2-6B57-F702-CD467BA0D7A2}"/>
                </a:ext>
              </a:extLst>
            </p:cNvPr>
            <p:cNvSpPr txBox="1"/>
            <p:nvPr/>
          </p:nvSpPr>
          <p:spPr>
            <a:xfrm>
              <a:off x="10164451" y="2493835"/>
              <a:ext cx="456856" cy="369332"/>
            </a:xfrm>
            <a:prstGeom prst="rect">
              <a:avLst/>
            </a:prstGeom>
            <a:noFill/>
          </p:spPr>
          <p:txBody>
            <a:bodyPr wrap="none" lIns="0" tIns="0" rIns="0" bIns="0" rtlCol="0">
              <a:spAutoFit/>
            </a:bodyPr>
            <a:lstStyle/>
            <a:p>
              <a:pPr algn="l"/>
              <a:r>
                <a:rPr lang="en-GB" sz="2400" dirty="0">
                  <a:solidFill>
                    <a:srgbClr val="0000FF"/>
                  </a:solidFill>
                </a:rPr>
                <a:t>g</a:t>
              </a:r>
              <a:r>
                <a:rPr lang="en-GB" sz="2400" baseline="-25000" dirty="0">
                  <a:solidFill>
                    <a:srgbClr val="0000FF"/>
                  </a:solidFill>
                </a:rPr>
                <a:t>9/2</a:t>
              </a:r>
              <a:endParaRPr lang="en-GB" sz="2400" dirty="0">
                <a:solidFill>
                  <a:srgbClr val="0000FF"/>
                </a:solidFill>
              </a:endParaRPr>
            </a:p>
          </p:txBody>
        </p:sp>
        <p:cxnSp>
          <p:nvCxnSpPr>
            <p:cNvPr id="33" name="Straight Arrow Connector 32">
              <a:extLst>
                <a:ext uri="{FF2B5EF4-FFF2-40B4-BE49-F238E27FC236}">
                  <a16:creationId xmlns:a16="http://schemas.microsoft.com/office/drawing/2014/main" id="{B07384A8-9309-4798-EA6E-CCD9F5897967}"/>
                </a:ext>
              </a:extLst>
            </p:cNvPr>
            <p:cNvCxnSpPr/>
            <p:nvPr/>
          </p:nvCxnSpPr>
          <p:spPr>
            <a:xfrm>
              <a:off x="9696400" y="980728"/>
              <a:ext cx="0" cy="3046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02FE790-E21A-27FB-851C-E39F565A3F6E}"/>
                </a:ext>
              </a:extLst>
            </p:cNvPr>
            <p:cNvCxnSpPr>
              <a:cxnSpLocks/>
            </p:cNvCxnSpPr>
            <p:nvPr/>
          </p:nvCxnSpPr>
          <p:spPr>
            <a:xfrm flipV="1">
              <a:off x="9696400" y="1497973"/>
              <a:ext cx="0" cy="3046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0D731D3-6440-CD65-B1FA-BF75467A742B}"/>
                </a:ext>
              </a:extLst>
            </p:cNvPr>
            <p:cNvCxnSpPr>
              <a:cxnSpLocks/>
            </p:cNvCxnSpPr>
            <p:nvPr/>
          </p:nvCxnSpPr>
          <p:spPr>
            <a:xfrm>
              <a:off x="9712268" y="2123410"/>
              <a:ext cx="0" cy="225469"/>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5BD2992-E122-EC33-4068-947635652AC7}"/>
                </a:ext>
              </a:extLst>
            </p:cNvPr>
            <p:cNvCxnSpPr>
              <a:cxnSpLocks/>
            </p:cNvCxnSpPr>
            <p:nvPr/>
          </p:nvCxnSpPr>
          <p:spPr>
            <a:xfrm flipV="1">
              <a:off x="9712268" y="2488187"/>
              <a:ext cx="0" cy="22073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A11A575-E3A2-7AC7-2960-FDF3A72A99B7}"/>
              </a:ext>
            </a:extLst>
          </p:cNvPr>
          <p:cNvGrpSpPr/>
          <p:nvPr/>
        </p:nvGrpSpPr>
        <p:grpSpPr>
          <a:xfrm>
            <a:off x="263352" y="707548"/>
            <a:ext cx="6768753" cy="5442904"/>
            <a:chOff x="509581" y="735211"/>
            <a:chExt cx="5545137" cy="4235450"/>
          </a:xfrm>
        </p:grpSpPr>
        <p:pic>
          <p:nvPicPr>
            <p:cNvPr id="2" name="Picture 4">
              <a:extLst>
                <a:ext uri="{FF2B5EF4-FFF2-40B4-BE49-F238E27FC236}">
                  <a16:creationId xmlns:a16="http://schemas.microsoft.com/office/drawing/2014/main" id="{70001F45-1343-C4EC-682E-87F017126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9581" y="735211"/>
              <a:ext cx="5545137" cy="4235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1487FA2-7077-6E29-F786-CDED33645469}"/>
                </a:ext>
              </a:extLst>
            </p:cNvPr>
            <p:cNvSpPr txBox="1"/>
            <p:nvPr/>
          </p:nvSpPr>
          <p:spPr>
            <a:xfrm>
              <a:off x="3935760" y="2152923"/>
              <a:ext cx="939141" cy="399166"/>
            </a:xfrm>
            <a:prstGeom prst="rect">
              <a:avLst/>
            </a:prstGeom>
            <a:solidFill>
              <a:schemeClr val="bg1"/>
            </a:solidFill>
          </p:spPr>
          <p:txBody>
            <a:bodyPr wrap="square" lIns="0" tIns="0" rIns="0" bIns="0" rtlCol="0">
              <a:spAutoFit/>
            </a:bodyPr>
            <a:lstStyle/>
            <a:p>
              <a:pPr algn="l"/>
              <a:r>
                <a:rPr lang="en-GB" sz="2000" dirty="0">
                  <a:solidFill>
                    <a:srgbClr val="FF0000"/>
                  </a:solidFill>
                  <a:latin typeface="Calibri" panose="020F0502020204030204" pitchFamily="34" charset="0"/>
                  <a:cs typeface="Calibri" panose="020F0502020204030204" pitchFamily="34" charset="0"/>
                </a:rPr>
                <a:t>11/2</a:t>
              </a:r>
              <a:r>
                <a:rPr lang="en-GB" sz="2000" baseline="30000" dirty="0">
                  <a:solidFill>
                    <a:srgbClr val="FF0000"/>
                  </a:solidFill>
                  <a:latin typeface="Calibri" panose="020F0502020204030204" pitchFamily="34" charset="0"/>
                  <a:cs typeface="Calibri" panose="020F0502020204030204" pitchFamily="34" charset="0"/>
                </a:rPr>
                <a:t>−</a:t>
              </a:r>
            </a:p>
            <a:p>
              <a:pPr algn="l"/>
              <a:endParaRPr lang="en-GB" sz="2000" baseline="300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170FF7B-8B7A-2C41-F3DA-997254CF997C}"/>
                </a:ext>
              </a:extLst>
            </p:cNvPr>
            <p:cNvSpPr txBox="1"/>
            <p:nvPr/>
          </p:nvSpPr>
          <p:spPr>
            <a:xfrm>
              <a:off x="2927648" y="3172519"/>
              <a:ext cx="869635" cy="512961"/>
            </a:xfrm>
            <a:prstGeom prst="rect">
              <a:avLst/>
            </a:prstGeom>
            <a:solidFill>
              <a:schemeClr val="bg1"/>
            </a:solidFill>
          </p:spPr>
          <p:txBody>
            <a:bodyPr wrap="square" lIns="0" tIns="0" rIns="0" bIns="0" rtlCol="0">
              <a:spAutoFit/>
            </a:bodyPr>
            <a:lstStyle/>
            <a:p>
              <a:pPr algn="l"/>
              <a:r>
                <a:rPr lang="en-GB" sz="2000" dirty="0">
                  <a:solidFill>
                    <a:srgbClr val="0000FF"/>
                  </a:solidFill>
                  <a:latin typeface="Calibri" panose="020F0502020204030204" pitchFamily="34" charset="0"/>
                  <a:cs typeface="Calibri" panose="020F0502020204030204" pitchFamily="34" charset="0"/>
                </a:rPr>
                <a:t>7/2</a:t>
              </a:r>
              <a:r>
                <a:rPr lang="en-GB" sz="2000" baseline="30000" dirty="0">
                  <a:solidFill>
                    <a:srgbClr val="0000FF"/>
                  </a:solidFill>
                  <a:latin typeface="Calibri" panose="020F0502020204030204" pitchFamily="34" charset="0"/>
                  <a:cs typeface="Calibri" panose="020F0502020204030204" pitchFamily="34" charset="0"/>
                </a:rPr>
                <a:t>+</a:t>
              </a:r>
            </a:p>
            <a:p>
              <a:pPr algn="l"/>
              <a:endParaRPr lang="en-GB" sz="2000" baseline="30000" dirty="0">
                <a:solidFill>
                  <a:srgbClr val="0000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222F88D-7105-F15C-7EFF-7F0F382264E9}"/>
                </a:ext>
              </a:extLst>
            </p:cNvPr>
            <p:cNvSpPr txBox="1"/>
            <p:nvPr/>
          </p:nvSpPr>
          <p:spPr>
            <a:xfrm>
              <a:off x="3140720" y="1350288"/>
              <a:ext cx="2147117" cy="239500"/>
            </a:xfrm>
            <a:prstGeom prst="rect">
              <a:avLst/>
            </a:prstGeom>
            <a:noFill/>
          </p:spPr>
          <p:txBody>
            <a:bodyPr wrap="none" lIns="0" tIns="0" rIns="0" bIns="0" rtlCol="0">
              <a:spAutoFit/>
            </a:bodyPr>
            <a:lstStyle/>
            <a:p>
              <a:pPr algn="l"/>
              <a:r>
                <a:rPr lang="en-GB" sz="2000" dirty="0">
                  <a:solidFill>
                    <a:schemeClr val="tx2"/>
                  </a:solidFill>
                  <a:latin typeface="Helvetica" pitchFamily="2" charset="0"/>
                </a:rPr>
                <a:t>Antimony lowest states</a:t>
              </a:r>
            </a:p>
          </p:txBody>
        </p:sp>
      </p:grpSp>
      <p:pic>
        <p:nvPicPr>
          <p:cNvPr id="41" name="Picture 40">
            <a:extLst>
              <a:ext uri="{FF2B5EF4-FFF2-40B4-BE49-F238E27FC236}">
                <a16:creationId xmlns:a16="http://schemas.microsoft.com/office/drawing/2014/main" id="{5231DC83-5589-272D-F501-6B06EFB252B9}"/>
              </a:ext>
            </a:extLst>
          </p:cNvPr>
          <p:cNvPicPr>
            <a:picLocks noChangeAspect="1"/>
          </p:cNvPicPr>
          <p:nvPr/>
        </p:nvPicPr>
        <p:blipFill>
          <a:blip r:embed="rId4"/>
          <a:stretch>
            <a:fillRect/>
          </a:stretch>
        </p:blipFill>
        <p:spPr>
          <a:xfrm>
            <a:off x="8048831" y="3324613"/>
            <a:ext cx="3120432" cy="2772776"/>
          </a:xfrm>
          <a:prstGeom prst="rect">
            <a:avLst/>
          </a:prstGeom>
        </p:spPr>
      </p:pic>
    </p:spTree>
    <p:extLst>
      <p:ext uri="{BB962C8B-B14F-4D97-AF65-F5344CB8AC3E}">
        <p14:creationId xmlns:p14="http://schemas.microsoft.com/office/powerpoint/2010/main" val="366895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BB72BC9-5D4C-0B0B-E6AC-7572C7DBF65C}"/>
              </a:ext>
            </a:extLst>
          </p:cNvPr>
          <p:cNvGrpSpPr/>
          <p:nvPr/>
        </p:nvGrpSpPr>
        <p:grpSpPr>
          <a:xfrm>
            <a:off x="6568290" y="528773"/>
            <a:ext cx="3931788" cy="5617222"/>
            <a:chOff x="7896200" y="561328"/>
            <a:chExt cx="3931788" cy="5617222"/>
          </a:xfrm>
        </p:grpSpPr>
        <p:pic>
          <p:nvPicPr>
            <p:cNvPr id="3" name="Picture 6">
              <a:extLst>
                <a:ext uri="{FF2B5EF4-FFF2-40B4-BE49-F238E27FC236}">
                  <a16:creationId xmlns:a16="http://schemas.microsoft.com/office/drawing/2014/main" id="{529900A1-ABF1-CC77-76A7-4864C73CD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96200" y="3429000"/>
              <a:ext cx="3813175" cy="2749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A36343D9-42AA-4F6D-3A78-0C38F2905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973045" y="561328"/>
              <a:ext cx="3811587" cy="26400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F2432D0B-8F1E-B27C-4CDF-CD54655CBAD1}"/>
                </a:ext>
              </a:extLst>
            </p:cNvPr>
            <p:cNvCxnSpPr>
              <a:cxnSpLocks/>
            </p:cNvCxnSpPr>
            <p:nvPr/>
          </p:nvCxnSpPr>
          <p:spPr>
            <a:xfrm flipH="1" flipV="1">
              <a:off x="10162800" y="2564904"/>
              <a:ext cx="72008" cy="10081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CA359C-4328-7A42-FCB8-654FD08F7207}"/>
                </a:ext>
              </a:extLst>
            </p:cNvPr>
            <p:cNvCxnSpPr>
              <a:cxnSpLocks/>
            </p:cNvCxnSpPr>
            <p:nvPr/>
          </p:nvCxnSpPr>
          <p:spPr>
            <a:xfrm flipV="1">
              <a:off x="10904400" y="2811114"/>
              <a:ext cx="0" cy="142070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5A3996-E9DF-B1CE-ECFC-03C522D084D9}"/>
                </a:ext>
              </a:extLst>
            </p:cNvPr>
            <p:cNvCxnSpPr>
              <a:cxnSpLocks/>
            </p:cNvCxnSpPr>
            <p:nvPr/>
          </p:nvCxnSpPr>
          <p:spPr>
            <a:xfrm flipV="1">
              <a:off x="11314800" y="3201340"/>
              <a:ext cx="0" cy="1091756"/>
            </a:xfrm>
            <a:prstGeom prst="line">
              <a:avLst/>
            </a:prstGeom>
            <a:ln w="19050">
              <a:solidFill>
                <a:srgbClr val="30303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39E475-8608-09CF-34FC-3316457D7CF1}"/>
                </a:ext>
              </a:extLst>
            </p:cNvPr>
            <p:cNvSpPr txBox="1"/>
            <p:nvPr/>
          </p:nvSpPr>
          <p:spPr>
            <a:xfrm>
              <a:off x="11444870" y="3223702"/>
              <a:ext cx="383118" cy="276999"/>
            </a:xfrm>
            <a:prstGeom prst="rect">
              <a:avLst/>
            </a:prstGeom>
            <a:noFill/>
          </p:spPr>
          <p:txBody>
            <a:bodyPr wrap="none" lIns="0" tIns="0" rIns="0" bIns="0" rtlCol="0">
              <a:spAutoFit/>
            </a:bodyPr>
            <a:lstStyle/>
            <a:p>
              <a:pPr algn="l"/>
              <a:r>
                <a:rPr lang="en-GB" dirty="0">
                  <a:solidFill>
                    <a:srgbClr val="303030"/>
                  </a:solidFill>
                </a:rPr>
                <a:t>𝓁=2</a:t>
              </a:r>
            </a:p>
          </p:txBody>
        </p:sp>
        <p:sp>
          <p:nvSpPr>
            <p:cNvPr id="19" name="TextBox 18">
              <a:extLst>
                <a:ext uri="{FF2B5EF4-FFF2-40B4-BE49-F238E27FC236}">
                  <a16:creationId xmlns:a16="http://schemas.microsoft.com/office/drawing/2014/main" id="{878460CA-9FA5-E412-6AD6-45C80484AB01}"/>
                </a:ext>
              </a:extLst>
            </p:cNvPr>
            <p:cNvSpPr txBox="1"/>
            <p:nvPr/>
          </p:nvSpPr>
          <p:spPr>
            <a:xfrm>
              <a:off x="10378045" y="3747218"/>
              <a:ext cx="383118" cy="276999"/>
            </a:xfrm>
            <a:prstGeom prst="rect">
              <a:avLst/>
            </a:prstGeom>
            <a:noFill/>
          </p:spPr>
          <p:txBody>
            <a:bodyPr wrap="none" lIns="0" tIns="0" rIns="0" bIns="0" rtlCol="0">
              <a:spAutoFit/>
            </a:bodyPr>
            <a:lstStyle/>
            <a:p>
              <a:pPr algn="l"/>
              <a:r>
                <a:rPr lang="en-GB" dirty="0">
                  <a:solidFill>
                    <a:srgbClr val="0000FF"/>
                  </a:solidFill>
                </a:rPr>
                <a:t>𝓁=4</a:t>
              </a:r>
            </a:p>
          </p:txBody>
        </p:sp>
        <p:sp>
          <p:nvSpPr>
            <p:cNvPr id="20" name="TextBox 19">
              <a:extLst>
                <a:ext uri="{FF2B5EF4-FFF2-40B4-BE49-F238E27FC236}">
                  <a16:creationId xmlns:a16="http://schemas.microsoft.com/office/drawing/2014/main" id="{0F89DC11-F8F3-DAAB-7CF1-5F8454B12085}"/>
                </a:ext>
              </a:extLst>
            </p:cNvPr>
            <p:cNvSpPr txBox="1"/>
            <p:nvPr/>
          </p:nvSpPr>
          <p:spPr>
            <a:xfrm>
              <a:off x="9687279" y="4293096"/>
              <a:ext cx="383118" cy="276999"/>
            </a:xfrm>
            <a:prstGeom prst="rect">
              <a:avLst/>
            </a:prstGeom>
            <a:noFill/>
          </p:spPr>
          <p:txBody>
            <a:bodyPr wrap="none" lIns="0" tIns="0" rIns="0" bIns="0" rtlCol="0">
              <a:spAutoFit/>
            </a:bodyPr>
            <a:lstStyle/>
            <a:p>
              <a:pPr algn="l"/>
              <a:r>
                <a:rPr lang="en-GB" dirty="0">
                  <a:solidFill>
                    <a:srgbClr val="FF0000"/>
                  </a:solidFill>
                </a:rPr>
                <a:t>𝓁=5</a:t>
              </a:r>
            </a:p>
          </p:txBody>
        </p:sp>
        <p:sp>
          <p:nvSpPr>
            <p:cNvPr id="21" name="TextBox 20">
              <a:extLst>
                <a:ext uri="{FF2B5EF4-FFF2-40B4-BE49-F238E27FC236}">
                  <a16:creationId xmlns:a16="http://schemas.microsoft.com/office/drawing/2014/main" id="{1008D460-6C52-F65C-4882-0DAE3C70E38A}"/>
                </a:ext>
              </a:extLst>
            </p:cNvPr>
            <p:cNvSpPr txBox="1"/>
            <p:nvPr/>
          </p:nvSpPr>
          <p:spPr>
            <a:xfrm>
              <a:off x="10569604" y="1495817"/>
              <a:ext cx="383118" cy="276999"/>
            </a:xfrm>
            <a:prstGeom prst="rect">
              <a:avLst/>
            </a:prstGeom>
            <a:noFill/>
          </p:spPr>
          <p:txBody>
            <a:bodyPr wrap="none" lIns="0" tIns="0" rIns="0" bIns="0" rtlCol="0">
              <a:spAutoFit/>
            </a:bodyPr>
            <a:lstStyle/>
            <a:p>
              <a:pPr algn="l"/>
              <a:r>
                <a:rPr lang="en-GB" dirty="0">
                  <a:solidFill>
                    <a:srgbClr val="303030"/>
                  </a:solidFill>
                </a:rPr>
                <a:t>𝓁=0</a:t>
              </a:r>
            </a:p>
          </p:txBody>
        </p:sp>
      </p:grpSp>
      <p:pic>
        <p:nvPicPr>
          <p:cNvPr id="22" name="Picture 4">
            <a:extLst>
              <a:ext uri="{FF2B5EF4-FFF2-40B4-BE49-F238E27FC236}">
                <a16:creationId xmlns:a16="http://schemas.microsoft.com/office/drawing/2014/main" id="{041903A1-3ACF-101B-8221-57D71E746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594637" y="1609391"/>
            <a:ext cx="4029075" cy="3455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839240-D42E-DC33-F02C-E58185D293A4}"/>
              </a:ext>
            </a:extLst>
          </p:cNvPr>
          <p:cNvSpPr txBox="1"/>
          <p:nvPr/>
        </p:nvSpPr>
        <p:spPr>
          <a:xfrm>
            <a:off x="407368" y="344107"/>
            <a:ext cx="2795702"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Momentum matching.</a:t>
            </a:r>
          </a:p>
        </p:txBody>
      </p:sp>
    </p:spTree>
    <p:extLst>
      <p:ext uri="{BB962C8B-B14F-4D97-AF65-F5344CB8AC3E}">
        <p14:creationId xmlns:p14="http://schemas.microsoft.com/office/powerpoint/2010/main" val="123919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ome appliance, machine, indoor, device&#10;&#10;Description automatically generated">
            <a:extLst>
              <a:ext uri="{FF2B5EF4-FFF2-40B4-BE49-F238E27FC236}">
                <a16:creationId xmlns:a16="http://schemas.microsoft.com/office/drawing/2014/main" id="{ACBA4619-7D67-ED57-FB61-4AE8C6066BBD}"/>
              </a:ext>
            </a:extLst>
          </p:cNvPr>
          <p:cNvPicPr>
            <a:picLocks noChangeAspect="1"/>
          </p:cNvPicPr>
          <p:nvPr/>
        </p:nvPicPr>
        <p:blipFill>
          <a:blip r:embed="rId2"/>
          <a:stretch>
            <a:fillRect/>
          </a:stretch>
        </p:blipFill>
        <p:spPr>
          <a:xfrm>
            <a:off x="80208" y="1455822"/>
            <a:ext cx="4252105" cy="3669566"/>
          </a:xfrm>
          <a:prstGeom prst="rect">
            <a:avLst/>
          </a:prstGeom>
        </p:spPr>
      </p:pic>
      <p:pic>
        <p:nvPicPr>
          <p:cNvPr id="10" name="Picture 9" descr="A picture containing electronics, computer, notebook, computer&#10;&#10;Description automatically generated">
            <a:extLst>
              <a:ext uri="{FF2B5EF4-FFF2-40B4-BE49-F238E27FC236}">
                <a16:creationId xmlns:a16="http://schemas.microsoft.com/office/drawing/2014/main" id="{266A8C53-D32E-1711-CB27-D99EC6D7203B}"/>
              </a:ext>
            </a:extLst>
          </p:cNvPr>
          <p:cNvPicPr>
            <a:picLocks noChangeAspect="1"/>
          </p:cNvPicPr>
          <p:nvPr/>
        </p:nvPicPr>
        <p:blipFill>
          <a:blip r:embed="rId3"/>
          <a:stretch>
            <a:fillRect/>
          </a:stretch>
        </p:blipFill>
        <p:spPr>
          <a:xfrm>
            <a:off x="4368619" y="1455821"/>
            <a:ext cx="3602556" cy="3563818"/>
          </a:xfrm>
          <a:prstGeom prst="rect">
            <a:avLst/>
          </a:prstGeom>
        </p:spPr>
      </p:pic>
      <p:pic>
        <p:nvPicPr>
          <p:cNvPr id="13" name="Picture 12">
            <a:extLst>
              <a:ext uri="{FF2B5EF4-FFF2-40B4-BE49-F238E27FC236}">
                <a16:creationId xmlns:a16="http://schemas.microsoft.com/office/drawing/2014/main" id="{49616B10-8C7B-DB6B-3280-F968918741B6}"/>
              </a:ext>
            </a:extLst>
          </p:cNvPr>
          <p:cNvPicPr>
            <a:picLocks noChangeAspect="1"/>
          </p:cNvPicPr>
          <p:nvPr/>
        </p:nvPicPr>
        <p:blipFill rotWithShape="1">
          <a:blip r:embed="rId4"/>
          <a:srcRect t="18500" b="13250"/>
          <a:stretch/>
        </p:blipFill>
        <p:spPr>
          <a:xfrm>
            <a:off x="8145105" y="1419923"/>
            <a:ext cx="3672408" cy="3546849"/>
          </a:xfrm>
          <a:prstGeom prst="rect">
            <a:avLst/>
          </a:prstGeom>
        </p:spPr>
      </p:pic>
      <p:sp>
        <p:nvSpPr>
          <p:cNvPr id="15" name="TextBox 14">
            <a:extLst>
              <a:ext uri="{FF2B5EF4-FFF2-40B4-BE49-F238E27FC236}">
                <a16:creationId xmlns:a16="http://schemas.microsoft.com/office/drawing/2014/main" id="{CFF0A857-C210-0D25-F519-91D249DB34B0}"/>
              </a:ext>
            </a:extLst>
          </p:cNvPr>
          <p:cNvSpPr txBox="1"/>
          <p:nvPr/>
        </p:nvSpPr>
        <p:spPr>
          <a:xfrm>
            <a:off x="1540574" y="5252373"/>
            <a:ext cx="857607"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45 min</a:t>
            </a:r>
          </a:p>
        </p:txBody>
      </p:sp>
      <p:sp>
        <p:nvSpPr>
          <p:cNvPr id="17" name="TextBox 16">
            <a:extLst>
              <a:ext uri="{FF2B5EF4-FFF2-40B4-BE49-F238E27FC236}">
                <a16:creationId xmlns:a16="http://schemas.microsoft.com/office/drawing/2014/main" id="{22955A0A-A0B6-8E6F-04C4-9B40D9B447E1}"/>
              </a:ext>
            </a:extLst>
          </p:cNvPr>
          <p:cNvSpPr txBox="1"/>
          <p:nvPr/>
        </p:nvSpPr>
        <p:spPr>
          <a:xfrm>
            <a:off x="5895271" y="5256892"/>
            <a:ext cx="413575"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 2 s</a:t>
            </a:r>
          </a:p>
        </p:txBody>
      </p:sp>
      <p:sp>
        <p:nvSpPr>
          <p:cNvPr id="24" name="TextBox 23">
            <a:extLst>
              <a:ext uri="{FF2B5EF4-FFF2-40B4-BE49-F238E27FC236}">
                <a16:creationId xmlns:a16="http://schemas.microsoft.com/office/drawing/2014/main" id="{69E4E19F-168B-F296-F7E7-1160B2C0B42E}"/>
              </a:ext>
            </a:extLst>
          </p:cNvPr>
          <p:cNvSpPr txBox="1"/>
          <p:nvPr/>
        </p:nvSpPr>
        <p:spPr>
          <a:xfrm>
            <a:off x="9408368" y="5256892"/>
            <a:ext cx="1123706"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 &lt;100 </a:t>
            </a:r>
            <a:r>
              <a:rPr lang="en-GB" sz="2400" dirty="0" err="1">
                <a:latin typeface="Calibri" panose="020F0502020204030204" pitchFamily="34" charset="0"/>
                <a:cs typeface="Calibri" panose="020F0502020204030204" pitchFamily="34" charset="0"/>
              </a:rPr>
              <a:t>ms</a:t>
            </a:r>
            <a:endParaRPr lang="en-GB" sz="24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32E7C42-79A4-A1EE-5E13-5C063B6F067B}"/>
              </a:ext>
            </a:extLst>
          </p:cNvPr>
          <p:cNvSpPr txBox="1"/>
          <p:nvPr/>
        </p:nvSpPr>
        <p:spPr>
          <a:xfrm>
            <a:off x="1443563" y="922739"/>
            <a:ext cx="1167051" cy="307777"/>
          </a:xfrm>
          <a:prstGeom prst="rect">
            <a:avLst/>
          </a:prstGeom>
          <a:noFill/>
        </p:spPr>
        <p:txBody>
          <a:bodyPr wrap="none" lIns="0" tIns="0" rIns="0" bIns="0" rtlCol="0">
            <a:spAutoFit/>
          </a:bodyPr>
          <a:lstStyle/>
          <a:p>
            <a:pPr algn="l"/>
            <a:r>
              <a:rPr lang="en-GB" sz="2000" dirty="0">
                <a:latin typeface="Calibri" panose="020F0502020204030204" pitchFamily="34" charset="0"/>
                <a:cs typeface="Calibri" panose="020F0502020204030204" pitchFamily="34" charset="0"/>
              </a:rPr>
              <a:t>Late 1980’s</a:t>
            </a:r>
          </a:p>
        </p:txBody>
      </p:sp>
      <p:sp>
        <p:nvSpPr>
          <p:cNvPr id="26" name="TextBox 25">
            <a:extLst>
              <a:ext uri="{FF2B5EF4-FFF2-40B4-BE49-F238E27FC236}">
                <a16:creationId xmlns:a16="http://schemas.microsoft.com/office/drawing/2014/main" id="{7437DA56-92B6-3502-E58B-CCDA9C26AF0E}"/>
              </a:ext>
            </a:extLst>
          </p:cNvPr>
          <p:cNvSpPr txBox="1"/>
          <p:nvPr/>
        </p:nvSpPr>
        <p:spPr>
          <a:xfrm>
            <a:off x="5775798" y="922739"/>
            <a:ext cx="519373" cy="307777"/>
          </a:xfrm>
          <a:prstGeom prst="rect">
            <a:avLst/>
          </a:prstGeom>
          <a:noFill/>
        </p:spPr>
        <p:txBody>
          <a:bodyPr wrap="none" lIns="0" tIns="0" rIns="0" bIns="0" rtlCol="0">
            <a:spAutoFit/>
          </a:bodyPr>
          <a:lstStyle/>
          <a:p>
            <a:pPr algn="l"/>
            <a:r>
              <a:rPr lang="en-GB" sz="2000" dirty="0">
                <a:latin typeface="Calibri" panose="020F0502020204030204" pitchFamily="34" charset="0"/>
                <a:cs typeface="Calibri" panose="020F0502020204030204" pitchFamily="34" charset="0"/>
              </a:rPr>
              <a:t>2002</a:t>
            </a:r>
          </a:p>
        </p:txBody>
      </p:sp>
      <p:sp>
        <p:nvSpPr>
          <p:cNvPr id="27" name="TextBox 26">
            <a:extLst>
              <a:ext uri="{FF2B5EF4-FFF2-40B4-BE49-F238E27FC236}">
                <a16:creationId xmlns:a16="http://schemas.microsoft.com/office/drawing/2014/main" id="{52D2F0F9-517C-ECC4-BE99-6337EDB6723C}"/>
              </a:ext>
            </a:extLst>
          </p:cNvPr>
          <p:cNvSpPr txBox="1"/>
          <p:nvPr/>
        </p:nvSpPr>
        <p:spPr>
          <a:xfrm>
            <a:off x="9773803" y="908720"/>
            <a:ext cx="519373" cy="307777"/>
          </a:xfrm>
          <a:prstGeom prst="rect">
            <a:avLst/>
          </a:prstGeom>
          <a:noFill/>
        </p:spPr>
        <p:txBody>
          <a:bodyPr wrap="none" lIns="0" tIns="0" rIns="0" bIns="0" rtlCol="0">
            <a:spAutoFit/>
          </a:bodyPr>
          <a:lstStyle/>
          <a:p>
            <a:pPr algn="l"/>
            <a:r>
              <a:rPr lang="en-GB" sz="2000" dirty="0">
                <a:latin typeface="Calibri" panose="020F0502020204030204" pitchFamily="34" charset="0"/>
                <a:cs typeface="Calibri" panose="020F0502020204030204" pitchFamily="34" charset="0"/>
              </a:rPr>
              <a:t>2023</a:t>
            </a:r>
          </a:p>
        </p:txBody>
      </p:sp>
      <p:sp>
        <p:nvSpPr>
          <p:cNvPr id="28" name="TextBox 27">
            <a:extLst>
              <a:ext uri="{FF2B5EF4-FFF2-40B4-BE49-F238E27FC236}">
                <a16:creationId xmlns:a16="http://schemas.microsoft.com/office/drawing/2014/main" id="{266CE8A5-98BE-16FD-38C6-530CBB2CE233}"/>
              </a:ext>
            </a:extLst>
          </p:cNvPr>
          <p:cNvSpPr txBox="1"/>
          <p:nvPr/>
        </p:nvSpPr>
        <p:spPr>
          <a:xfrm>
            <a:off x="4355812" y="5781372"/>
            <a:ext cx="3164713" cy="307777"/>
          </a:xfrm>
          <a:prstGeom prst="rect">
            <a:avLst/>
          </a:prstGeom>
          <a:noFill/>
        </p:spPr>
        <p:txBody>
          <a:bodyPr wrap="none" lIns="0" tIns="0" rIns="0" bIns="0" rtlCol="0">
            <a:spAutoFit/>
          </a:bodyPr>
          <a:lstStyle/>
          <a:p>
            <a:pPr algn="l"/>
            <a:r>
              <a:rPr lang="en-GB" sz="2000" dirty="0">
                <a:latin typeface="Calibri" panose="020F0502020204030204" pitchFamily="34" charset="0"/>
                <a:cs typeface="Calibri" panose="020F0502020204030204" pitchFamily="34" charset="0"/>
              </a:rPr>
              <a:t>Finite-range DWBA calculation</a:t>
            </a:r>
          </a:p>
        </p:txBody>
      </p:sp>
      <p:sp>
        <p:nvSpPr>
          <p:cNvPr id="2" name="TextBox 1">
            <a:extLst>
              <a:ext uri="{FF2B5EF4-FFF2-40B4-BE49-F238E27FC236}">
                <a16:creationId xmlns:a16="http://schemas.microsoft.com/office/drawing/2014/main" id="{A59477D1-15E2-3614-936C-A43D101F281A}"/>
              </a:ext>
            </a:extLst>
          </p:cNvPr>
          <p:cNvSpPr txBox="1"/>
          <p:nvPr/>
        </p:nvSpPr>
        <p:spPr>
          <a:xfrm>
            <a:off x="407368" y="256088"/>
            <a:ext cx="6333593" cy="369332"/>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An aside - the evolution of computational power….</a:t>
            </a:r>
          </a:p>
        </p:txBody>
      </p:sp>
    </p:spTree>
    <p:extLst>
      <p:ext uri="{BB962C8B-B14F-4D97-AF65-F5344CB8AC3E}">
        <p14:creationId xmlns:p14="http://schemas.microsoft.com/office/powerpoint/2010/main" val="409904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machine in a factory&#10;&#10;Description automatically generated with low confidence">
            <a:extLst>
              <a:ext uri="{FF2B5EF4-FFF2-40B4-BE49-F238E27FC236}">
                <a16:creationId xmlns:a16="http://schemas.microsoft.com/office/drawing/2014/main" id="{517B5C1B-176F-9B6E-3823-60EF32F02199}"/>
              </a:ext>
            </a:extLst>
          </p:cNvPr>
          <p:cNvPicPr>
            <a:picLocks noChangeAspect="1"/>
          </p:cNvPicPr>
          <p:nvPr/>
        </p:nvPicPr>
        <p:blipFill>
          <a:blip r:embed="rId2"/>
          <a:stretch>
            <a:fillRect/>
          </a:stretch>
        </p:blipFill>
        <p:spPr>
          <a:xfrm>
            <a:off x="263352" y="404664"/>
            <a:ext cx="5174055" cy="3871496"/>
          </a:xfrm>
          <a:prstGeom prst="rect">
            <a:avLst/>
          </a:prstGeom>
        </p:spPr>
      </p:pic>
      <p:pic>
        <p:nvPicPr>
          <p:cNvPr id="8" name="Picture 7" descr="A picture containing text, indoor, machine, computer monitor&#10;&#10;Description automatically generated">
            <a:extLst>
              <a:ext uri="{FF2B5EF4-FFF2-40B4-BE49-F238E27FC236}">
                <a16:creationId xmlns:a16="http://schemas.microsoft.com/office/drawing/2014/main" id="{19C12FB7-BCB5-D93C-846E-16F02CD4B31B}"/>
              </a:ext>
            </a:extLst>
          </p:cNvPr>
          <p:cNvPicPr>
            <a:picLocks noChangeAspect="1"/>
          </p:cNvPicPr>
          <p:nvPr/>
        </p:nvPicPr>
        <p:blipFill>
          <a:blip r:embed="rId3"/>
          <a:stretch>
            <a:fillRect/>
          </a:stretch>
        </p:blipFill>
        <p:spPr>
          <a:xfrm>
            <a:off x="262269" y="4365104"/>
            <a:ext cx="5172199" cy="1787252"/>
          </a:xfrm>
          <a:prstGeom prst="rect">
            <a:avLst/>
          </a:prstGeom>
        </p:spPr>
      </p:pic>
      <p:pic>
        <p:nvPicPr>
          <p:cNvPr id="10" name="Picture 9" descr="A picture containing tree, outdoor, aerial photography, house&#10;&#10;Description automatically generated">
            <a:extLst>
              <a:ext uri="{FF2B5EF4-FFF2-40B4-BE49-F238E27FC236}">
                <a16:creationId xmlns:a16="http://schemas.microsoft.com/office/drawing/2014/main" id="{999EA44F-E59D-8158-82A3-ECA2D1B981E6}"/>
              </a:ext>
            </a:extLst>
          </p:cNvPr>
          <p:cNvPicPr>
            <a:picLocks noChangeAspect="1"/>
          </p:cNvPicPr>
          <p:nvPr/>
        </p:nvPicPr>
        <p:blipFill>
          <a:blip r:embed="rId4"/>
          <a:stretch>
            <a:fillRect/>
          </a:stretch>
        </p:blipFill>
        <p:spPr>
          <a:xfrm>
            <a:off x="8386520" y="260648"/>
            <a:ext cx="3402280" cy="1911393"/>
          </a:xfrm>
          <a:prstGeom prst="rect">
            <a:avLst/>
          </a:prstGeom>
        </p:spPr>
      </p:pic>
      <p:pic>
        <p:nvPicPr>
          <p:cNvPr id="12" name="Picture 11" descr="A close-up of a large tube&#10;&#10;Description automatically generated with low confidence">
            <a:extLst>
              <a:ext uri="{FF2B5EF4-FFF2-40B4-BE49-F238E27FC236}">
                <a16:creationId xmlns:a16="http://schemas.microsoft.com/office/drawing/2014/main" id="{3F6ADDBC-2383-61F2-C541-D4D0E114A761}"/>
              </a:ext>
            </a:extLst>
          </p:cNvPr>
          <p:cNvPicPr>
            <a:picLocks noChangeAspect="1"/>
          </p:cNvPicPr>
          <p:nvPr/>
        </p:nvPicPr>
        <p:blipFill>
          <a:blip r:embed="rId5"/>
          <a:stretch>
            <a:fillRect/>
          </a:stretch>
        </p:blipFill>
        <p:spPr>
          <a:xfrm>
            <a:off x="8386520" y="2237687"/>
            <a:ext cx="3402280" cy="1911393"/>
          </a:xfrm>
          <a:prstGeom prst="rect">
            <a:avLst/>
          </a:prstGeom>
        </p:spPr>
      </p:pic>
      <p:pic>
        <p:nvPicPr>
          <p:cNvPr id="18" name="Picture 17" descr="A picture containing drawing, sketch, clipart, illustration&#10;&#10;Description automatically generated">
            <a:extLst>
              <a:ext uri="{FF2B5EF4-FFF2-40B4-BE49-F238E27FC236}">
                <a16:creationId xmlns:a16="http://schemas.microsoft.com/office/drawing/2014/main" id="{30E5924F-377D-11F7-FDE1-7B315E94A6B1}"/>
              </a:ext>
            </a:extLst>
          </p:cNvPr>
          <p:cNvPicPr>
            <a:picLocks noChangeAspect="1"/>
          </p:cNvPicPr>
          <p:nvPr/>
        </p:nvPicPr>
        <p:blipFill>
          <a:blip r:embed="rId6"/>
          <a:stretch>
            <a:fillRect/>
          </a:stretch>
        </p:blipFill>
        <p:spPr>
          <a:xfrm>
            <a:off x="5598893" y="1361375"/>
            <a:ext cx="2495243" cy="2900830"/>
          </a:xfrm>
          <a:prstGeom prst="rect">
            <a:avLst/>
          </a:prstGeom>
        </p:spPr>
      </p:pic>
      <p:pic>
        <p:nvPicPr>
          <p:cNvPr id="22" name="Picture 21" descr="A picture containing machine, engineering, indoor, plane&#10;&#10;Description automatically generated">
            <a:extLst>
              <a:ext uri="{FF2B5EF4-FFF2-40B4-BE49-F238E27FC236}">
                <a16:creationId xmlns:a16="http://schemas.microsoft.com/office/drawing/2014/main" id="{08AF86DA-4C2A-AC8E-9B5A-DAC4CDA2E59A}"/>
              </a:ext>
            </a:extLst>
          </p:cNvPr>
          <p:cNvPicPr>
            <a:picLocks noChangeAspect="1"/>
          </p:cNvPicPr>
          <p:nvPr/>
        </p:nvPicPr>
        <p:blipFill>
          <a:blip r:embed="rId7"/>
          <a:stretch>
            <a:fillRect/>
          </a:stretch>
        </p:blipFill>
        <p:spPr>
          <a:xfrm>
            <a:off x="8386520" y="4262205"/>
            <a:ext cx="3402280" cy="1916777"/>
          </a:xfrm>
          <a:prstGeom prst="rect">
            <a:avLst/>
          </a:prstGeom>
        </p:spPr>
      </p:pic>
      <p:sp>
        <p:nvSpPr>
          <p:cNvPr id="2" name="TextBox 1">
            <a:extLst>
              <a:ext uri="{FF2B5EF4-FFF2-40B4-BE49-F238E27FC236}">
                <a16:creationId xmlns:a16="http://schemas.microsoft.com/office/drawing/2014/main" id="{6A61E7D1-8523-7ACB-8D31-8844D7C20203}"/>
              </a:ext>
            </a:extLst>
          </p:cNvPr>
          <p:cNvSpPr txBox="1"/>
          <p:nvPr/>
        </p:nvSpPr>
        <p:spPr>
          <a:xfrm>
            <a:off x="5598893" y="404664"/>
            <a:ext cx="2676042" cy="738664"/>
          </a:xfrm>
          <a:prstGeom prst="rect">
            <a:avLst/>
          </a:prstGeom>
          <a:noFill/>
        </p:spPr>
        <p:txBody>
          <a:bodyPr wrap="square" lIns="0" tIns="0" rIns="0" bIns="0" rtlCol="0">
            <a:spAutoFit/>
          </a:bodyPr>
          <a:lstStyle/>
          <a:p>
            <a:pPr algn="l"/>
            <a:r>
              <a:rPr lang="en-GB" sz="2400" dirty="0">
                <a:latin typeface="Calibri" panose="020F0502020204030204" pitchFamily="34" charset="0"/>
                <a:cs typeface="Calibri" panose="020F0502020204030204" pitchFamily="34" charset="0"/>
              </a:rPr>
              <a:t>For God, for country and for…</a:t>
            </a:r>
          </a:p>
        </p:txBody>
      </p:sp>
    </p:spTree>
    <p:extLst>
      <p:ext uri="{BB962C8B-B14F-4D97-AF65-F5344CB8AC3E}">
        <p14:creationId xmlns:p14="http://schemas.microsoft.com/office/powerpoint/2010/main" val="2439451035"/>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59449</TotalTime>
  <Words>1009</Words>
  <Application>Microsoft Macintosh PowerPoint</Application>
  <PresentationFormat>Widescreen</PresentationFormat>
  <Paragraphs>136</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AvenirNext</vt:lpstr>
      <vt:lpstr>Calibri</vt:lpstr>
      <vt:lpstr>Calibri Light</vt:lpstr>
      <vt:lpstr>Helvetica</vt:lpstr>
      <vt:lpstr>Office Theme</vt:lpstr>
      <vt:lpstr>Twenty Years of Science with John:  a bit of a a renaissance with transfer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Publications from beginning to end…</vt:lpstr>
      <vt:lpstr>Coda…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Sean J Freeman</dc:creator>
  <cp:lastModifiedBy>Sean J Freeman</cp:lastModifiedBy>
  <cp:revision>492</cp:revision>
  <cp:lastPrinted>2023-07-09T13:44:09Z</cp:lastPrinted>
  <dcterms:created xsi:type="dcterms:W3CDTF">2022-06-22T12:16:23Z</dcterms:created>
  <dcterms:modified xsi:type="dcterms:W3CDTF">2023-07-09T14:13:33Z</dcterms:modified>
</cp:coreProperties>
</file>