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4"/>
    <p:sldMasterId id="2147483806" r:id="rId5"/>
    <p:sldMasterId id="2147483844" r:id="rId6"/>
    <p:sldMasterId id="2147483852" r:id="rId7"/>
    <p:sldMasterId id="2147483892" r:id="rId8"/>
  </p:sldMasterIdLst>
  <p:notesMasterIdLst>
    <p:notesMasterId r:id="rId31"/>
  </p:notesMasterIdLst>
  <p:sldIdLst>
    <p:sldId id="258" r:id="rId9"/>
    <p:sldId id="1336" r:id="rId10"/>
    <p:sldId id="1338" r:id="rId11"/>
    <p:sldId id="1339" r:id="rId12"/>
    <p:sldId id="1340" r:id="rId13"/>
    <p:sldId id="1342" r:id="rId14"/>
    <p:sldId id="1341" r:id="rId15"/>
    <p:sldId id="1343" r:id="rId16"/>
    <p:sldId id="290" r:id="rId17"/>
    <p:sldId id="300" r:id="rId18"/>
    <p:sldId id="301" r:id="rId19"/>
    <p:sldId id="283" r:id="rId20"/>
    <p:sldId id="302" r:id="rId21"/>
    <p:sldId id="293" r:id="rId22"/>
    <p:sldId id="310" r:id="rId23"/>
    <p:sldId id="288" r:id="rId24"/>
    <p:sldId id="264" r:id="rId25"/>
    <p:sldId id="289" r:id="rId26"/>
    <p:sldId id="329" r:id="rId27"/>
    <p:sldId id="325" r:id="rId28"/>
    <p:sldId id="327" r:id="rId29"/>
    <p:sldId id="274" r:id="rId30"/>
  </p:sldIdLst>
  <p:sldSz cx="9144000" cy="5143500" type="screen16x9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" userDrawn="1">
          <p15:clr>
            <a:srgbClr val="A4A3A4"/>
          </p15:clr>
        </p15:guide>
        <p15:guide id="2" orient="horz" pos="3108" userDrawn="1">
          <p15:clr>
            <a:srgbClr val="A4A3A4"/>
          </p15:clr>
        </p15:guide>
        <p15:guide id="3" orient="horz" pos="540" userDrawn="1">
          <p15:clr>
            <a:srgbClr val="A4A3A4"/>
          </p15:clr>
        </p15:guide>
        <p15:guide id="4" orient="horz" pos="2052" userDrawn="1">
          <p15:clr>
            <a:srgbClr val="A4A3A4"/>
          </p15:clr>
        </p15:guide>
        <p15:guide id="5" orient="horz" pos="2340" userDrawn="1">
          <p15:clr>
            <a:srgbClr val="A4A3A4"/>
          </p15:clr>
        </p15:guide>
        <p15:guide id="6" pos="5565">
          <p15:clr>
            <a:srgbClr val="A4A3A4"/>
          </p15:clr>
        </p15:guide>
        <p15:guide id="7" pos="312" userDrawn="1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84A"/>
    <a:srgbClr val="000000"/>
    <a:srgbClr val="0065A2"/>
    <a:srgbClr val="F2F2F2"/>
    <a:srgbClr val="5A86A2"/>
    <a:srgbClr val="0B1F8F"/>
    <a:srgbClr val="A12B2F"/>
    <a:srgbClr val="007836"/>
    <a:srgbClr val="ECAA00"/>
    <a:srgbClr val="767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2832" autoAdjust="0"/>
  </p:normalViewPr>
  <p:slideViewPr>
    <p:cSldViewPr snapToGrid="0" showGuides="1">
      <p:cViewPr varScale="1">
        <p:scale>
          <a:sx n="132" d="100"/>
          <a:sy n="132" d="100"/>
        </p:scale>
        <p:origin x="81" y="84"/>
      </p:cViewPr>
      <p:guideLst>
        <p:guide orient="horz" pos="252"/>
        <p:guide orient="horz" pos="3108"/>
        <p:guide orient="horz" pos="540"/>
        <p:guide orient="horz" pos="2052"/>
        <p:guide orient="horz" pos="2340"/>
        <p:guide pos="5565"/>
        <p:guide pos="312"/>
        <p:guide pos="1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Beginning with the “Mo-99 crisis” in 2010(?) NNSA sponsored a focused R&amp;D program at Argonne and upgraded the power and energy of the LEAF electron linac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Beginning in 2016(?) SC launched an R&amp;D program at LEAF based on the unique capabilities of the upgraded electron linac to use photonuclear reactions to bring the emerging therapeutic isotope Cu-67 to the radiopharmaceutical end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It is presently the highest priority of the Argonne R2P2 program to optimize both the reliability and quality of Cu-67 for sale through the SC-IP NIDC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Argonne recognized the potential of R2P2 and made it one of the lab’s strategic initiatives </a:t>
            </a:r>
            <a:r>
              <a:rPr lang="en-US" sz="1200" dirty="0" err="1"/>
              <a:t>begining</a:t>
            </a:r>
            <a:r>
              <a:rPr lang="en-US" sz="1200" dirty="0"/>
              <a:t> 2 years ago as featured in the Annual Lab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Beyond Cu-67 the goals of R2P2 going forward include additional therapeutic isotopes: a beta-emitter (Sc-47), alpha emitters (Ac-225 &amp; At-211), and Auger-electron emitters (e.g. Tb-155 &amp; Pt-191)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Our longer-range goal is the construction of a dedicated dual accelerator facility with greatly expanded capabilities using superconducting electron and light-ion linacs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71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5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Probably need to remove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26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7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439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5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BGO suppressors: protect the suppressor elements from direct gamma-ray hits, and prevent false rejection from these gamma rays</a:t>
            </a:r>
          </a:p>
          <a:p>
            <a:r>
              <a:rPr lang="en-US" dirty="0"/>
              <a:t>- Also distinguishes gammas from neutrons to give better gamma multiplicity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6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much faster than standard staked-foil method</a:t>
            </a:r>
            <a:endParaRPr lang="en-US" sz="1200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310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7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17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0" name="Picture 9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4" y="4562475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/>
          <a:stretch/>
        </p:blipFill>
        <p:spPr>
          <a:xfrm>
            <a:off x="365125" y="4696445"/>
            <a:ext cx="2137918" cy="2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2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86955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5205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2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7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5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0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7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2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3709175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9" y="300962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33874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7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19302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6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2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3719302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49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93640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9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1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84115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2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1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1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893640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9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2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2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2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2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6788" b="2185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28600" y="1"/>
            <a:ext cx="8915400" cy="5143501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24" y="4722608"/>
            <a:ext cx="907000" cy="24343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408346"/>
            <a:ext cx="8372901" cy="331708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42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"/>
            <a:ext cx="9143999" cy="4488689"/>
          </a:xfrm>
          <a:solidFill>
            <a:schemeClr val="tx2">
              <a:alpha val="82000"/>
            </a:schemeClr>
          </a:solidFill>
        </p:spPr>
        <p:txBody>
          <a:bodyPr lIns="365760" tIns="0" bIns="457200" anchor="ctr"/>
          <a:lstStyle>
            <a:lvl1pPr marL="0" indent="6350" algn="l">
              <a:buNone/>
              <a:tabLst/>
              <a:defRPr sz="3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0" y="4696446"/>
            <a:ext cx="1997609" cy="254060"/>
          </a:xfrm>
          <a:prstGeom prst="rect">
            <a:avLst/>
          </a:prstGeom>
        </p:spPr>
      </p:pic>
      <p:pic>
        <p:nvPicPr>
          <p:cNvPr id="10" name="Picture 9" descr="C:\Users\amiesen\Desktop\anlrgbppt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5" y="4562476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6788" b="2185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228600" y="1110317"/>
            <a:ext cx="8915400" cy="2916088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24" y="4722608"/>
            <a:ext cx="907000" cy="24343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" y="1110317"/>
            <a:ext cx="231469" cy="2916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24" y="4722608"/>
            <a:ext cx="907000" cy="24343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" y="0"/>
            <a:ext cx="23146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Contac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27823" r="15979" b="179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 userDrawn="1"/>
        </p:nvSpPr>
        <p:spPr>
          <a:xfrm>
            <a:off x="-11429" y="0"/>
            <a:ext cx="9155430" cy="51435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Box 16"/>
          <p:cNvSpPr txBox="1"/>
          <p:nvPr/>
        </p:nvSpPr>
        <p:spPr>
          <a:xfrm>
            <a:off x="0" y="1112122"/>
            <a:ext cx="4565964" cy="2916086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" y="1115294"/>
            <a:ext cx="231469" cy="2916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12532" y="1115294"/>
            <a:ext cx="231469" cy="2916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0114" y="1112120"/>
            <a:ext cx="4147417" cy="29160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274320" tIns="91440" bIns="91440" rtlCol="0" anchor="ctr" anchorCtr="0">
            <a:noAutofit/>
          </a:bodyPr>
          <a:lstStyle/>
          <a:p>
            <a:pPr marL="177796" indent="-177796">
              <a:lnSpc>
                <a:spcPct val="95000"/>
              </a:lnSpc>
              <a:spcAft>
                <a:spcPts val="900"/>
              </a:spcAft>
              <a:buFont typeface="Wingdings" charset="2"/>
              <a:buChar char="§"/>
            </a:pPr>
            <a:endParaRPr lang="en-US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8" y="1885829"/>
            <a:ext cx="3759991" cy="131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*GSS AN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6788" b="2185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6"/>
          <p:cNvGrpSpPr>
            <a:grpSpLocks noChangeAspect="1"/>
          </p:cNvGrpSpPr>
          <p:nvPr userDrawn="1"/>
        </p:nvGrpSpPr>
        <p:grpSpPr bwMode="auto">
          <a:xfrm>
            <a:off x="1471612" y="1196975"/>
            <a:ext cx="6207126" cy="2428875"/>
            <a:chOff x="4398" y="-378"/>
            <a:chExt cx="1104" cy="432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108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B66A-DBB3-4624-BC25-66D446D58E5E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D716-8847-4D50-92B8-C93A9F60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899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CB627-CA62-4DF3-8990-29B7594936E1}" type="datetime1">
              <a:rPr lang="en-US" smtClean="0">
                <a:solidFill>
                  <a:srgbClr val="404040"/>
                </a:solidFill>
              </a:rPr>
              <a:t>7/9/2023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629F2-0A7F-4B38-9A9D-09656F0CC283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7227" y="4624388"/>
            <a:ext cx="5942013" cy="277416"/>
          </a:xfrm>
          <a:prstGeom prst="rect">
            <a:avLst/>
          </a:prstGeom>
          <a:ln/>
        </p:spPr>
        <p:txBody>
          <a:bodyPr/>
          <a:lstStyle>
            <a:lvl1pPr>
              <a:defRPr lang="en-US" smtClean="0">
                <a:effectLst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001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15472"/>
            <a:ext cx="8372901" cy="621711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040048"/>
            <a:ext cx="8372901" cy="3317082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2pPr>
              <a:spcBef>
                <a:spcPts val="150"/>
              </a:spcBef>
              <a:spcAft>
                <a:spcPts val="150"/>
              </a:spcAft>
              <a:defRPr/>
            </a:lvl2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-107580" y="4891838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57201" y="637183"/>
            <a:ext cx="8372901" cy="402866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500" b="1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500" b="1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500" b="1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500" b="1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6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3461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8979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3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2087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7722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2420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2097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4403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8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2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4995" y="4510615"/>
            <a:ext cx="3711039" cy="213783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/>
          <a:stretch/>
        </p:blipFill>
        <p:spPr>
          <a:xfrm>
            <a:off x="365125" y="4696445"/>
            <a:ext cx="2137918" cy="254060"/>
          </a:xfrm>
          <a:prstGeom prst="rect">
            <a:avLst/>
          </a:prstGeom>
        </p:spPr>
      </p:pic>
      <p:pic>
        <p:nvPicPr>
          <p:cNvPr id="13" name="Picture 12" descr="C:\Users\amiesen\Desktop\anlrgbppt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4" y="4562475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8600" y="1009912"/>
            <a:ext cx="8915400" cy="3715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6788" b="2185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28600" y="0"/>
            <a:ext cx="8915400" cy="5143501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23" y="4722607"/>
            <a:ext cx="907000" cy="24343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3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3999" cy="4488689"/>
          </a:xfrm>
          <a:solidFill>
            <a:schemeClr val="tx2">
              <a:alpha val="82000"/>
            </a:schemeClr>
          </a:solidFill>
        </p:spPr>
        <p:txBody>
          <a:bodyPr lIns="365760" tIns="0" bIns="457200" anchor="ctr"/>
          <a:lstStyle>
            <a:lvl1pPr marL="0" indent="6350" algn="l">
              <a:buNone/>
              <a:tabLst/>
              <a:defRPr sz="3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9" y="4696445"/>
            <a:ext cx="1997609" cy="254060"/>
          </a:xfrm>
          <a:prstGeom prst="rect">
            <a:avLst/>
          </a:prstGeom>
        </p:spPr>
      </p:pic>
      <p:pic>
        <p:nvPicPr>
          <p:cNvPr id="10" name="Picture 9" descr="C:\Users\amiesen\Desktop\anlrgbppt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4" y="4562475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7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6788" b="2185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28600" y="1110316"/>
            <a:ext cx="8915400" cy="2916088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23" y="4722607"/>
            <a:ext cx="907000" cy="24343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0" y="1110316"/>
            <a:ext cx="231469" cy="2916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23" y="4722607"/>
            <a:ext cx="907000" cy="24343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0" y="0"/>
            <a:ext cx="23146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4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Contac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27823" r="15979" b="179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 userDrawn="1"/>
        </p:nvSpPr>
        <p:spPr>
          <a:xfrm>
            <a:off x="-11429" y="0"/>
            <a:ext cx="9155430" cy="51435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1112121"/>
            <a:ext cx="4565964" cy="2916086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115293"/>
            <a:ext cx="231469" cy="2916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12531" y="1115293"/>
            <a:ext cx="231469" cy="2916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0113" y="1112119"/>
            <a:ext cx="4147417" cy="29160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274320" tIns="91440" bIns="91440" rtlCol="0" anchor="ctr" anchorCtr="0">
            <a:noAutofit/>
          </a:bodyPr>
          <a:lstStyle/>
          <a:p>
            <a:pPr marL="177800" indent="-177800">
              <a:lnSpc>
                <a:spcPct val="95000"/>
              </a:lnSpc>
              <a:spcAft>
                <a:spcPts val="900"/>
              </a:spcAft>
              <a:buFont typeface="Wingdings" charset="2"/>
              <a:buChar char="§"/>
            </a:pPr>
            <a:endParaRPr lang="en-US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7" y="1885828"/>
            <a:ext cx="3759991" cy="131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*GSS AN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6788" b="2185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 userDrawn="1"/>
        </p:nvGrpSpPr>
        <p:grpSpPr bwMode="auto">
          <a:xfrm>
            <a:off x="1471612" y="1196975"/>
            <a:ext cx="6207126" cy="2428875"/>
            <a:chOff x="4398" y="-378"/>
            <a:chExt cx="1104" cy="432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1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*GSS AN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6788" b="2185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 userDrawn="1"/>
        </p:nvGrpSpPr>
        <p:grpSpPr bwMode="auto">
          <a:xfrm>
            <a:off x="1471612" y="1196975"/>
            <a:ext cx="6207126" cy="2428875"/>
            <a:chOff x="4398" y="-378"/>
            <a:chExt cx="1104" cy="432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69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0" name="Picture 9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214" y="4562475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25" y="4696445"/>
            <a:ext cx="2137918" cy="2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8600" y="1009912"/>
            <a:ext cx="8915400" cy="3715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4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28600" y="1019437"/>
            <a:ext cx="8915400" cy="3705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5153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18786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132976"/>
            <a:ext cx="3729481" cy="153061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2275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56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114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28600" y="1019437"/>
            <a:ext cx="8915400" cy="3705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4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1726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64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4995" y="4510615"/>
            <a:ext cx="3711039" cy="213783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8810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25" y="4696445"/>
            <a:ext cx="2137918" cy="254060"/>
          </a:xfrm>
          <a:prstGeom prst="rect">
            <a:avLst/>
          </a:prstGeom>
        </p:spPr>
      </p:pic>
      <p:pic>
        <p:nvPicPr>
          <p:cNvPr id="13" name="Picture 12" descr="C:\Users\amiesen\Desktop\anlrgbpptlogo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214" y="4562475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9641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6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8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5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6387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28600" y="0"/>
            <a:ext cx="8915400" cy="5143501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023" y="4722607"/>
            <a:ext cx="907000" cy="24343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5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3999" cy="4488689"/>
          </a:xfrm>
          <a:solidFill>
            <a:schemeClr val="tx2">
              <a:alpha val="82000"/>
            </a:schemeClr>
          </a:solidFill>
        </p:spPr>
        <p:txBody>
          <a:bodyPr lIns="365760" tIns="0" bIns="457200" anchor="ctr"/>
          <a:lstStyle>
            <a:lvl1pPr marL="0" indent="6350" algn="l">
              <a:buNone/>
              <a:tabLst/>
              <a:defRPr sz="3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79" y="4696445"/>
            <a:ext cx="1997609" cy="254060"/>
          </a:xfrm>
          <a:prstGeom prst="rect">
            <a:avLst/>
          </a:prstGeom>
        </p:spPr>
      </p:pic>
      <p:pic>
        <p:nvPicPr>
          <p:cNvPr id="10" name="Picture 9" descr="C:\Users\amiesen\Desktop\anlrgbpptlogo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6214" y="4562475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28600" y="1110316"/>
            <a:ext cx="8915400" cy="2916088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023" y="4722607"/>
            <a:ext cx="907000" cy="24343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0" y="1110316"/>
            <a:ext cx="231469" cy="2916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023" y="4722607"/>
            <a:ext cx="907000" cy="24343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0" y="0"/>
            <a:ext cx="23146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Contac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 userDrawn="1"/>
        </p:nvSpPr>
        <p:spPr>
          <a:xfrm>
            <a:off x="-11429" y="0"/>
            <a:ext cx="9155430" cy="51435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1112121"/>
            <a:ext cx="4565964" cy="2916086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115293"/>
            <a:ext cx="231469" cy="2916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12531" y="1115293"/>
            <a:ext cx="231469" cy="2916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tIns="91440" bIns="91440" rtlCol="0">
            <a:noAutofit/>
          </a:bodyPr>
          <a:lstStyle/>
          <a:p>
            <a:pPr>
              <a:lnSpc>
                <a:spcPct val="95000"/>
              </a:lnSpc>
            </a:pPr>
            <a:endParaRPr lang="en-US" sz="12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0113" y="1112119"/>
            <a:ext cx="4147417" cy="29160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274320" tIns="91440" bIns="91440" rtlCol="0" anchor="ctr" anchorCtr="0">
            <a:noAutofit/>
          </a:bodyPr>
          <a:lstStyle/>
          <a:p>
            <a:pPr marL="177800" indent="-177800">
              <a:lnSpc>
                <a:spcPct val="95000"/>
              </a:lnSpc>
              <a:spcAft>
                <a:spcPts val="900"/>
              </a:spcAft>
              <a:buFont typeface="Wingdings" charset="2"/>
              <a:buChar char="§"/>
            </a:pPr>
            <a:endParaRPr lang="en-US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47" y="1885828"/>
            <a:ext cx="3759991" cy="131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*GSS AN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 userDrawn="1"/>
        </p:nvGrpSpPr>
        <p:grpSpPr bwMode="auto">
          <a:xfrm>
            <a:off x="1471612" y="1196975"/>
            <a:ext cx="6207126" cy="2428875"/>
            <a:chOff x="4398" y="-378"/>
            <a:chExt cx="1104" cy="432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962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C3577EF-B74F-4560-85DA-1FE98B0CF28C}" type="datetime1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C535-AE9F-4644-9D1C-9AAD5CE79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815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5471"/>
            <a:ext cx="8372901" cy="621711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040048"/>
            <a:ext cx="8372901" cy="3317082"/>
          </a:xfrm>
        </p:spPr>
        <p:txBody>
          <a:bodyPr/>
          <a:lstStyle>
            <a:lvl1pPr>
              <a:spcBef>
                <a:spcPts val="900"/>
              </a:spcBef>
              <a:defRPr baseline="0"/>
            </a:lvl1pPr>
            <a:lvl2pPr>
              <a:spcBef>
                <a:spcPts val="150"/>
              </a:spcBef>
              <a:spcAft>
                <a:spcPts val="150"/>
              </a:spcAft>
              <a:defRPr/>
            </a:lvl2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-107580" y="4891838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57200" y="637183"/>
            <a:ext cx="8372901" cy="402866"/>
          </a:xfr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500" b="1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500" b="1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500" b="1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500" b="1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3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6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0847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5291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12295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132976"/>
            <a:ext cx="3729481" cy="153061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2275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1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0" name="Picture 9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5" y="4562476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/>
          <a:stretch/>
        </p:blipFill>
        <p:spPr>
          <a:xfrm>
            <a:off x="365126" y="4696446"/>
            <a:ext cx="2137918" cy="2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8600" y="1009913"/>
            <a:ext cx="8915400" cy="3715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6790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1" y="1084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28600" y="1019438"/>
            <a:ext cx="8915400" cy="3705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6790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1" y="1084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4"/>
            <a:ext cx="4023360" cy="3317081"/>
          </a:xfrm>
        </p:spPr>
        <p:txBody>
          <a:bodyPr/>
          <a:lstStyle>
            <a:lvl1pPr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8"/>
            <a:ext cx="4023360" cy="3317081"/>
          </a:xfrm>
        </p:spPr>
        <p:txBody>
          <a:bodyPr/>
          <a:lstStyle>
            <a:lvl1pPr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9033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9" indent="-173034"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189" indent="-173034">
              <a:defRPr sz="1800"/>
            </a:lvl2pPr>
            <a:lvl3pPr marL="627047" indent="-128585">
              <a:defRPr sz="1800"/>
            </a:lvl3pPr>
            <a:lvl4pPr marL="865166" indent="-171446">
              <a:defRPr sz="1800"/>
            </a:lvl4pPr>
            <a:lvl5pPr marL="1084236" indent="-171446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8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9" indent="-173034">
              <a:defRPr sz="1600"/>
            </a:lvl2pPr>
            <a:lvl3pPr marL="627047" indent="-128585">
              <a:defRPr sz="14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8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189" indent="-173034">
              <a:defRPr sz="1600"/>
            </a:lvl2pPr>
            <a:lvl3pPr marL="627047" indent="-128585">
              <a:defRPr sz="14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4361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6" y="1417873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1" y="1417872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1" y="3132977"/>
            <a:ext cx="3729481" cy="153061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6" y="3122755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2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6" y="2620207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7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5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8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8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800"/>
            </a:lvl4pPr>
            <a:lvl5pPr marL="1084236" indent="-171446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7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1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8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5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4106865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spcBef>
                <a:spcPts val="0"/>
              </a:spcBef>
              <a:defRPr sz="1600"/>
            </a:lvl4pPr>
            <a:lvl5pPr marL="1084236" indent="-171446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2376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7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5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3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1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7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6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7" y="1415696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5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189" indent="-173034">
              <a:spcBef>
                <a:spcPts val="0"/>
              </a:spcBef>
              <a:defRPr sz="1800"/>
            </a:lvl2pPr>
            <a:lvl3pPr marL="627047" indent="-128585">
              <a:spcBef>
                <a:spcPts val="0"/>
              </a:spcBef>
              <a:defRPr sz="1800"/>
            </a:lvl3pPr>
            <a:lvl4pPr marL="865166" indent="-171446">
              <a:defRPr sz="1200"/>
            </a:lvl4pPr>
            <a:lvl5pPr marL="1084236" indent="-17144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70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189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3127172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2433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8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4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4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5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8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9249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4996" y="4510616"/>
            <a:ext cx="3711039" cy="213783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5805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/>
          <a:stretch/>
        </p:blipFill>
        <p:spPr>
          <a:xfrm>
            <a:off x="365126" y="4696446"/>
            <a:ext cx="2137918" cy="254060"/>
          </a:xfrm>
          <a:prstGeom prst="rect">
            <a:avLst/>
          </a:prstGeom>
        </p:spPr>
      </p:pic>
      <p:pic>
        <p:nvPicPr>
          <p:cNvPr id="13" name="Picture 12" descr="C:\Users\amiesen\Desktop\anlrgbppt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5" y="4562476"/>
            <a:ext cx="1414383" cy="5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8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9.png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image" Target="../media/image10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2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image" Target="../media/image26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t="1" b="-1"/>
          <a:stretch/>
        </p:blipFill>
        <p:spPr>
          <a:xfrm>
            <a:off x="403225" y="4825529"/>
            <a:ext cx="1541632" cy="1846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9441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1" name="Picture 10" descr="C:\Users\amiesen\Desktop\anlrgbpptlogo.png"/>
          <p:cNvPicPr>
            <a:picLocks noChangeAspect="1" noChangeArrowheads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779" r:id="rId3"/>
    <p:sldLayoutId id="2147483687" r:id="rId4"/>
    <p:sldLayoutId id="2147483780" r:id="rId5"/>
    <p:sldLayoutId id="2147483688" r:id="rId6"/>
    <p:sldLayoutId id="2147483690" r:id="rId7"/>
    <p:sldLayoutId id="2147483774" r:id="rId8"/>
    <p:sldLayoutId id="2147483711" r:id="rId9"/>
    <p:sldLayoutId id="2147483692" r:id="rId10"/>
    <p:sldLayoutId id="2147483693" r:id="rId11"/>
    <p:sldLayoutId id="2147483776" r:id="rId12"/>
    <p:sldLayoutId id="2147483709" r:id="rId13"/>
    <p:sldLayoutId id="2147483695" r:id="rId14"/>
    <p:sldLayoutId id="2147483739" r:id="rId15"/>
    <p:sldLayoutId id="2147483696" r:id="rId16"/>
    <p:sldLayoutId id="2147483689" r:id="rId17"/>
    <p:sldLayoutId id="2147483710" r:id="rId18"/>
    <p:sldLayoutId id="2147483706" r:id="rId19"/>
    <p:sldLayoutId id="2147483704" r:id="rId20"/>
    <p:sldLayoutId id="2147483769" r:id="rId21"/>
    <p:sldLayoutId id="2147483770" r:id="rId22"/>
    <p:sldLayoutId id="2147483771" r:id="rId23"/>
    <p:sldLayoutId id="2147483772" r:id="rId24"/>
    <p:sldLayoutId id="2147483761" r:id="rId25"/>
    <p:sldLayoutId id="2147483762" r:id="rId26"/>
    <p:sldLayoutId id="2147483763" r:id="rId27"/>
    <p:sldLayoutId id="2147483765" r:id="rId28"/>
    <p:sldLayoutId id="2147483766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99" r:id="rId36"/>
    <p:sldLayoutId id="2147483804" r:id="rId3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3156" userDrawn="1">
          <p15:clr>
            <a:srgbClr val="F26B43"/>
          </p15:clr>
        </p15:guide>
        <p15:guide id="4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3225" y="4825529"/>
            <a:ext cx="1541632" cy="1846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9441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1" name="Picture 10" descr="C:\Users\amiesen\Desktop\anlrgbpptlogo.png"/>
          <p:cNvPicPr>
            <a:picLocks noChangeAspect="1" noChangeArrowheads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5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  <p:sldLayoutId id="2147483840" r:id="rId34"/>
    <p:sldLayoutId id="2147483841" r:id="rId35"/>
    <p:sldLayoutId id="2147483842" r:id="rId36"/>
    <p:sldLayoutId id="2147483843" r:id="rId3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pos="2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8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t="1" b="-1"/>
          <a:stretch/>
        </p:blipFill>
        <p:spPr>
          <a:xfrm>
            <a:off x="403226" y="4825530"/>
            <a:ext cx="1541632" cy="1846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358379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393827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9441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1" name="Picture 10" descr="C:\Users\amiesen\Desktop\anlrgbpptlogo.png"/>
          <p:cNvPicPr>
            <a:picLocks noChangeAspect="1" noChangeArrowheads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3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11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  <p:sldLayoutId id="2147483881" r:id="rId29"/>
    <p:sldLayoutId id="2147483882" r:id="rId30"/>
    <p:sldLayoutId id="2147483883" r:id="rId31"/>
    <p:sldLayoutId id="2147483884" r:id="rId32"/>
    <p:sldLayoutId id="2147483885" r:id="rId33"/>
    <p:sldLayoutId id="2147483886" r:id="rId34"/>
    <p:sldLayoutId id="2147483887" r:id="rId35"/>
    <p:sldLayoutId id="2147483889" r:id="rId36"/>
    <p:sldLayoutId id="2147483890" r:id="rId37"/>
    <p:sldLayoutId id="2147483891" r:id="rId3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189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4" indent="-173034" algn="l" defTabSz="457189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687" indent="-236532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55" indent="-187320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11" indent="-171446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566" indent="-171446" algn="l" defTabSz="457189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pos="2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0" r:id="rId18"/>
    <p:sldLayoutId id="2147483911" r:id="rId19"/>
    <p:sldLayoutId id="2147483912" r:id="rId20"/>
    <p:sldLayoutId id="2147483913" r:id="rId21"/>
    <p:sldLayoutId id="2147483914" r:id="rId22"/>
    <p:sldLayoutId id="2147483915" r:id="rId23"/>
    <p:sldLayoutId id="2147483916" r:id="rId24"/>
    <p:sldLayoutId id="2147483917" r:id="rId25"/>
    <p:sldLayoutId id="2147483918" r:id="rId26"/>
    <p:sldLayoutId id="2147483919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10" Type="http://schemas.openxmlformats.org/officeDocument/2006/relationships/image" Target="../media/image55.jpe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5.svg"/><Relationship Id="rId21" Type="http://schemas.openxmlformats.org/officeDocument/2006/relationships/image" Target="../media/image83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5" Type="http://schemas.openxmlformats.org/officeDocument/2006/relationships/image" Target="../media/image87.sv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24" Type="http://schemas.openxmlformats.org/officeDocument/2006/relationships/image" Target="../media/image86.pn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23" Type="http://schemas.openxmlformats.org/officeDocument/2006/relationships/image" Target="../media/image85.svg"/><Relationship Id="rId10" Type="http://schemas.openxmlformats.org/officeDocument/2006/relationships/image" Target="../media/image72.png"/><Relationship Id="rId19" Type="http://schemas.openxmlformats.org/officeDocument/2006/relationships/image" Target="../media/image81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July</a:t>
            </a:r>
            <a:r>
              <a:rPr lang="en-US" sz="1800" dirty="0"/>
              <a:t> 10, 2023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Nuclear reactions in the 1960</a:t>
            </a:r>
            <a:r>
              <a:rPr lang="en-US" cap="none" dirty="0"/>
              <a:t>s</a:t>
            </a:r>
            <a:r>
              <a:rPr lang="en-US" dirty="0"/>
              <a:t> to medical isotopes                               in the 2020</a:t>
            </a:r>
            <a:r>
              <a:rPr lang="en-US" cap="none" dirty="0"/>
              <a:t>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69901" y="3365954"/>
            <a:ext cx="2692871" cy="295275"/>
          </a:xfrm>
        </p:spPr>
        <p:txBody>
          <a:bodyPr/>
          <a:lstStyle/>
          <a:p>
            <a:r>
              <a:rPr lang="en-US" dirty="0"/>
              <a:t>Jerry </a:t>
            </a:r>
            <a:r>
              <a:rPr lang="en-US" dirty="0" err="1"/>
              <a:t>nolen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9901" y="3779668"/>
            <a:ext cx="4393824" cy="420048"/>
          </a:xfrm>
        </p:spPr>
        <p:txBody>
          <a:bodyPr>
            <a:normAutofit/>
          </a:bodyPr>
          <a:lstStyle/>
          <a:p>
            <a:r>
              <a:rPr lang="en-US" sz="1200" dirty="0"/>
              <a:t>Physics Division</a:t>
            </a:r>
          </a:p>
          <a:p>
            <a:r>
              <a:rPr lang="en-US" sz="1200" dirty="0"/>
              <a:t>Argonne National Laboratory</a:t>
            </a:r>
          </a:p>
        </p:txBody>
      </p:sp>
      <p:pic>
        <p:nvPicPr>
          <p:cNvPr id="19" name="Picture Placeholder 19">
            <a:extLst>
              <a:ext uri="{FF2B5EF4-FFF2-40B4-BE49-F238E27FC236}">
                <a16:creationId xmlns:a16="http://schemas.microsoft.com/office/drawing/2014/main" id="{0965D111-8093-47CE-255F-86AA23EB8E1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7171" y="1266825"/>
            <a:ext cx="3680569" cy="2029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D25D4CD-0EEC-AF21-AA4A-C84AEAA71138}"/>
              </a:ext>
            </a:extLst>
          </p:cNvPr>
          <p:cNvSpPr/>
          <p:nvPr/>
        </p:nvSpPr>
        <p:spPr>
          <a:xfrm>
            <a:off x="4863726" y="1266826"/>
            <a:ext cx="4280274" cy="2029968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2BA3F24C-D687-EF00-8369-D6F413FC0AE0}"/>
              </a:ext>
            </a:extLst>
          </p:cNvPr>
          <p:cNvSpPr txBox="1">
            <a:spLocks/>
          </p:cNvSpPr>
          <p:nvPr/>
        </p:nvSpPr>
        <p:spPr>
          <a:xfrm>
            <a:off x="8904285" y="1266825"/>
            <a:ext cx="239714" cy="2029968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b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None/>
              <a:defRPr sz="1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C1A1-72CF-B13D-AF99-0AE37FE9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9138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6F906-DF7E-C521-E35F-4297CBD17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707265"/>
            <a:ext cx="8372901" cy="374786"/>
          </a:xfrm>
        </p:spPr>
        <p:txBody>
          <a:bodyPr/>
          <a:lstStyle/>
          <a:p>
            <a:r>
              <a:rPr lang="en-US" dirty="0"/>
              <a:t>Case study: Terbium-155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86431" y="4775615"/>
            <a:ext cx="457200" cy="13716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E86B6-668A-1A94-F939-97F68C27114D}"/>
              </a:ext>
            </a:extLst>
          </p:cNvPr>
          <p:cNvSpPr txBox="1">
            <a:spLocks/>
          </p:cNvSpPr>
          <p:nvPr/>
        </p:nvSpPr>
        <p:spPr>
          <a:xfrm>
            <a:off x="457200" y="1082051"/>
            <a:ext cx="4662436" cy="367055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Promising Auger-Meitner therapeutic isotope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2FEB5E-52CB-7352-0A66-28C448D94933}"/>
              </a:ext>
            </a:extLst>
          </p:cNvPr>
          <p:cNvSpPr txBox="1">
            <a:spLocks/>
          </p:cNvSpPr>
          <p:nvPr/>
        </p:nvSpPr>
        <p:spPr>
          <a:xfrm>
            <a:off x="4386431" y="4775615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5DDA0-F35A-3242-6C8E-06B8F72F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123" y="1990433"/>
            <a:ext cx="3498219" cy="257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801DA-A71D-7BB5-2C44-8D826FF912B7}"/>
              </a:ext>
            </a:extLst>
          </p:cNvPr>
          <p:cNvSpPr txBox="1"/>
          <p:nvPr/>
        </p:nvSpPr>
        <p:spPr>
          <a:xfrm>
            <a:off x="500232" y="2228756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Proton Induced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EF963B-B691-2240-474D-A57D4F1629BF}"/>
              </a:ext>
            </a:extLst>
          </p:cNvPr>
          <p:cNvSpPr txBox="1"/>
          <p:nvPr/>
        </p:nvSpPr>
        <p:spPr>
          <a:xfrm>
            <a:off x="774345" y="3335141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Light-Ion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Induced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E5D75617-A865-3CA4-DAC5-CAE35D1C6AA2}"/>
              </a:ext>
            </a:extLst>
          </p:cNvPr>
          <p:cNvSpPr/>
          <p:nvPr/>
        </p:nvSpPr>
        <p:spPr>
          <a:xfrm>
            <a:off x="2141144" y="2053933"/>
            <a:ext cx="228600" cy="622300"/>
          </a:xfrm>
          <a:prstGeom prst="leftBrace">
            <a:avLst>
              <a:gd name="adj1" fmla="val 41666"/>
              <a:gd name="adj2" fmla="val 50000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AECCE58-30CD-8457-4047-29989F7C1B87}"/>
              </a:ext>
            </a:extLst>
          </p:cNvPr>
          <p:cNvSpPr/>
          <p:nvPr/>
        </p:nvSpPr>
        <p:spPr>
          <a:xfrm>
            <a:off x="2143823" y="2860383"/>
            <a:ext cx="228600" cy="1517650"/>
          </a:xfrm>
          <a:prstGeom prst="leftBrace">
            <a:avLst>
              <a:gd name="adj1" fmla="val 41666"/>
              <a:gd name="adj2" fmla="val 50000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5EE79D-CD9A-C9DB-F95B-9B1E84B6F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" t="3050" r="805" b="2256"/>
          <a:stretch/>
        </p:blipFill>
        <p:spPr>
          <a:xfrm>
            <a:off x="5200650" y="388930"/>
            <a:ext cx="3743752" cy="21320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B1E735-AFA1-96B5-B831-A879840FAE7D}"/>
              </a:ext>
            </a:extLst>
          </p:cNvPr>
          <p:cNvSpPr txBox="1"/>
          <p:nvPr/>
        </p:nvSpPr>
        <p:spPr>
          <a:xfrm>
            <a:off x="6195129" y="3276308"/>
            <a:ext cx="2153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 reactions using: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00AEC-2D57-7C2A-C8D4-C5933938BA68}"/>
              </a:ext>
            </a:extLst>
          </p:cNvPr>
          <p:cNvSpPr txBox="1"/>
          <p:nvPr/>
        </p:nvSpPr>
        <p:spPr>
          <a:xfrm>
            <a:off x="6197050" y="3576955"/>
            <a:ext cx="1063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TALYS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52FACC-1B8E-4B43-16C4-7021E05B4B34}"/>
              </a:ext>
            </a:extLst>
          </p:cNvPr>
          <p:cNvSpPr/>
          <p:nvPr/>
        </p:nvSpPr>
        <p:spPr>
          <a:xfrm>
            <a:off x="6258697" y="914400"/>
            <a:ext cx="549876" cy="53751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82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C1A1-72CF-B13D-AF99-0AE37FE9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9138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6F906-DF7E-C521-E35F-4297CBD17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707265"/>
            <a:ext cx="8372901" cy="374786"/>
          </a:xfrm>
        </p:spPr>
        <p:txBody>
          <a:bodyPr/>
          <a:lstStyle/>
          <a:p>
            <a:r>
              <a:rPr lang="en-US" dirty="0"/>
              <a:t>Proton induced reactions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E86B6-668A-1A94-F939-97F68C27114D}"/>
              </a:ext>
            </a:extLst>
          </p:cNvPr>
          <p:cNvSpPr txBox="1">
            <a:spLocks/>
          </p:cNvSpPr>
          <p:nvPr/>
        </p:nvSpPr>
        <p:spPr>
          <a:xfrm>
            <a:off x="457200" y="1082051"/>
            <a:ext cx="4662436" cy="367055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Qualitative but not quantitative agreement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3D57D-3525-F37D-89C5-02FD3A1E1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089" y="270066"/>
            <a:ext cx="1931613" cy="1420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EE75E9-57F3-6177-0E52-F025A11F5967}"/>
              </a:ext>
            </a:extLst>
          </p:cNvPr>
          <p:cNvSpPr/>
          <p:nvPr/>
        </p:nvSpPr>
        <p:spPr>
          <a:xfrm>
            <a:off x="7000089" y="270066"/>
            <a:ext cx="1830013" cy="41573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 descr="A graph of energy and energy&#10;&#10;Description automatically generated with low confidence">
            <a:extLst>
              <a:ext uri="{FF2B5EF4-FFF2-40B4-BE49-F238E27FC236}">
                <a16:creationId xmlns:a16="http://schemas.microsoft.com/office/drawing/2014/main" id="{B0E65D5D-2C9B-6CAC-9C6D-AFAB62B53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9" y="1891039"/>
            <a:ext cx="3975651" cy="2286000"/>
          </a:xfrm>
          <a:prstGeom prst="rect">
            <a:avLst/>
          </a:prstGeom>
        </p:spPr>
      </p:pic>
      <p:pic>
        <p:nvPicPr>
          <p:cNvPr id="9" name="Picture 8" descr="A graph of energy and energy&#10;&#10;Description automatically generated with low confidence">
            <a:extLst>
              <a:ext uri="{FF2B5EF4-FFF2-40B4-BE49-F238E27FC236}">
                <a16:creationId xmlns:a16="http://schemas.microsoft.com/office/drawing/2014/main" id="{179CE1DE-D1E1-4729-DEBD-EBD8F918B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449" y="1891039"/>
            <a:ext cx="397565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9AEDF-B0AC-DA05-C395-CFD389FB3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089" y="270066"/>
            <a:ext cx="1931613" cy="142004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F16665-8505-885F-8A98-668795DA978C}"/>
              </a:ext>
            </a:extLst>
          </p:cNvPr>
          <p:cNvSpPr txBox="1">
            <a:spLocks/>
          </p:cNvSpPr>
          <p:nvPr/>
        </p:nvSpPr>
        <p:spPr>
          <a:xfrm>
            <a:off x="457200" y="1082051"/>
            <a:ext cx="837290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TALYS/EMPIRE show extremely low predictions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CA17E-CA8C-271E-2AAD-4D9763BD6F82}"/>
              </a:ext>
            </a:extLst>
          </p:cNvPr>
          <p:cNvSpPr/>
          <p:nvPr/>
        </p:nvSpPr>
        <p:spPr>
          <a:xfrm>
            <a:off x="7050888" y="698443"/>
            <a:ext cx="1830013" cy="47115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9FB3178-D9C5-8F32-C658-B6BD248E4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9138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AE56937-FF95-9FD1-17BF-590B6911F689}"/>
              </a:ext>
            </a:extLst>
          </p:cNvPr>
          <p:cNvSpPr txBox="1">
            <a:spLocks/>
          </p:cNvSpPr>
          <p:nvPr/>
        </p:nvSpPr>
        <p:spPr>
          <a:xfrm>
            <a:off x="457200" y="707265"/>
            <a:ext cx="8372901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Light-ion induced reactions: 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</a:t>
            </a:r>
          </a:p>
        </p:txBody>
      </p:sp>
      <p:pic>
        <p:nvPicPr>
          <p:cNvPr id="9" name="Picture 8" descr="A graph of energy and energy&#10;&#10;Description automatically generated with low confidence">
            <a:extLst>
              <a:ext uri="{FF2B5EF4-FFF2-40B4-BE49-F238E27FC236}">
                <a16:creationId xmlns:a16="http://schemas.microsoft.com/office/drawing/2014/main" id="{7D773E7F-1639-2C58-95B7-138C639C2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74" y="1891039"/>
            <a:ext cx="3975652" cy="2286000"/>
          </a:xfrm>
          <a:prstGeom prst="rect">
            <a:avLst/>
          </a:prstGeom>
        </p:spPr>
      </p:pic>
      <p:pic>
        <p:nvPicPr>
          <p:cNvPr id="13" name="Picture 1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BA3DBAC4-B2B7-371F-E4E4-CFF1F4938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148" y="1891039"/>
            <a:ext cx="397565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9AEDF-B0AC-DA05-C395-CFD389FB3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089" y="270066"/>
            <a:ext cx="1931613" cy="1420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25A9AA1-8AF2-1F9E-1BE9-310BDB903D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" y="1082051"/>
                <a:ext cx="8372901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3038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48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Qualitative but not quantitative agreement</a:t>
                </a:r>
              </a:p>
              <a:p>
                <a:pPr marL="173038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48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TENDL lacks any prediction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25A9AA1-8AF2-1F9E-1BE9-310BDB903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082051"/>
                <a:ext cx="8372901" cy="3317082"/>
              </a:xfrm>
              <a:prstGeom prst="rect">
                <a:avLst/>
              </a:prstGeom>
              <a:blipFill>
                <a:blip r:embed="rId4"/>
                <a:stretch>
                  <a:fillRect l="-1667" t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1B982FC-74FC-7E0E-E9D4-61668822B478}"/>
              </a:ext>
            </a:extLst>
          </p:cNvPr>
          <p:cNvSpPr/>
          <p:nvPr/>
        </p:nvSpPr>
        <p:spPr>
          <a:xfrm>
            <a:off x="7050888" y="1172417"/>
            <a:ext cx="1830013" cy="44084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A graph of energy and energy&#10;&#10;Description automatically generated with low confidence">
            <a:extLst>
              <a:ext uri="{FF2B5EF4-FFF2-40B4-BE49-F238E27FC236}">
                <a16:creationId xmlns:a16="http://schemas.microsoft.com/office/drawing/2014/main" id="{1511350E-7806-9CBD-92E5-7E23C4734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97" y="1901622"/>
            <a:ext cx="3975652" cy="2286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CDC9A4F-6ABD-B3B7-E050-48CA2641D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9138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08CEC1D-766D-B3CE-8CBF-849E818C3A9D}"/>
              </a:ext>
            </a:extLst>
          </p:cNvPr>
          <p:cNvSpPr txBox="1">
            <a:spLocks/>
          </p:cNvSpPr>
          <p:nvPr/>
        </p:nvSpPr>
        <p:spPr>
          <a:xfrm>
            <a:off x="457200" y="707265"/>
            <a:ext cx="8372901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Light-ion induced reactions: 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He, 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</a:t>
            </a:r>
          </a:p>
        </p:txBody>
      </p:sp>
      <p:pic>
        <p:nvPicPr>
          <p:cNvPr id="2" name="Picture 1" descr="A graph of energy and energy&#10;&#10;Description automatically generated with low confidence">
            <a:extLst>
              <a:ext uri="{FF2B5EF4-FFF2-40B4-BE49-F238E27FC236}">
                <a16:creationId xmlns:a16="http://schemas.microsoft.com/office/drawing/2014/main" id="{BCFF1950-398D-BEC9-4F9F-524371125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149" y="1901622"/>
            <a:ext cx="397565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C1A1-72CF-B13D-AF99-0AE37FE9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9138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6F906-DF7E-C521-E35F-4297CBD17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707265"/>
            <a:ext cx="8372901" cy="374786"/>
          </a:xfrm>
        </p:spPr>
        <p:txBody>
          <a:bodyPr/>
          <a:lstStyle/>
          <a:p>
            <a:r>
              <a:rPr lang="en-US" dirty="0"/>
              <a:t>The Bottleneck Problem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E86B6-668A-1A94-F939-97F68C27114D}"/>
              </a:ext>
            </a:extLst>
          </p:cNvPr>
          <p:cNvSpPr txBox="1">
            <a:spLocks/>
          </p:cNvSpPr>
          <p:nvPr/>
        </p:nvSpPr>
        <p:spPr>
          <a:xfrm>
            <a:off x="1340604" y="2364850"/>
            <a:ext cx="3843579" cy="285045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face a lack of experimental cross section data for novel CN reactions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cross section measurement methods are time consuming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 cross section predications are unreliable for novel reactions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2EAB5-6A01-411B-11DD-20CFD6412472}"/>
              </a:ext>
            </a:extLst>
          </p:cNvPr>
          <p:cNvSpPr/>
          <p:nvPr/>
        </p:nvSpPr>
        <p:spPr>
          <a:xfrm>
            <a:off x="1340604" y="1252977"/>
            <a:ext cx="6338807" cy="75941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Compound-nucleus reaction cross section data is essential to the medical isotope pipeline</a:t>
            </a:r>
          </a:p>
        </p:txBody>
      </p:sp>
    </p:spTree>
    <p:extLst>
      <p:ext uri="{BB962C8B-B14F-4D97-AF65-F5344CB8AC3E}">
        <p14:creationId xmlns:p14="http://schemas.microsoft.com/office/powerpoint/2010/main" val="6590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C1A1-72CF-B13D-AF99-0AE37FE9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9138"/>
            <a:ext cx="8372901" cy="62171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6F906-DF7E-C521-E35F-4297CBD17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707265"/>
            <a:ext cx="8372901" cy="374786"/>
          </a:xfrm>
        </p:spPr>
        <p:txBody>
          <a:bodyPr/>
          <a:lstStyle/>
          <a:p>
            <a:r>
              <a:rPr lang="en-US" dirty="0"/>
              <a:t>The Bottleneck Solution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E86B6-668A-1A94-F939-97F68C27114D}"/>
              </a:ext>
            </a:extLst>
          </p:cNvPr>
          <p:cNvSpPr txBox="1">
            <a:spLocks/>
          </p:cNvSpPr>
          <p:nvPr/>
        </p:nvSpPr>
        <p:spPr>
          <a:xfrm>
            <a:off x="1340604" y="2364850"/>
            <a:ext cx="3843579" cy="285045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face a lack of experimental cross section data for novel CN reactions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cross section measurement methods are time consuming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 cross section predications are unreliable for novel reactions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2EAB5-6A01-411B-11DD-20CFD6412472}"/>
              </a:ext>
            </a:extLst>
          </p:cNvPr>
          <p:cNvSpPr/>
          <p:nvPr/>
        </p:nvSpPr>
        <p:spPr>
          <a:xfrm>
            <a:off x="1340604" y="1252977"/>
            <a:ext cx="6338807" cy="75941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Compound-nucleus reaction cross section data is essential to the medical isotope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BCF79-239B-8CE1-877B-A4B936F01F09}"/>
              </a:ext>
            </a:extLst>
          </p:cNvPr>
          <p:cNvSpPr txBox="1"/>
          <p:nvPr/>
        </p:nvSpPr>
        <p:spPr>
          <a:xfrm>
            <a:off x="5257800" y="2375411"/>
            <a:ext cx="279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 more cross sections of light-ion induced reactions!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6D9CB7-8DFC-0919-8B9E-52C5842C6643}"/>
              </a:ext>
            </a:extLst>
          </p:cNvPr>
          <p:cNvSpPr txBox="1"/>
          <p:nvPr/>
        </p:nvSpPr>
        <p:spPr>
          <a:xfrm>
            <a:off x="5257799" y="2950741"/>
            <a:ext cx="279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 a more efficient method for cross section measurement!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EAB0C-985E-D769-2B93-352F5C00F128}"/>
              </a:ext>
            </a:extLst>
          </p:cNvPr>
          <p:cNvSpPr txBox="1"/>
          <p:nvPr/>
        </p:nvSpPr>
        <p:spPr>
          <a:xfrm>
            <a:off x="5257799" y="3559243"/>
            <a:ext cx="3057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new cross section data to improve nuclear reaction code parameters!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163B1-A730-2010-7444-5B56DB9E711C}"/>
              </a:ext>
            </a:extLst>
          </p:cNvPr>
          <p:cNvCxnSpPr/>
          <p:nvPr/>
        </p:nvCxnSpPr>
        <p:spPr>
          <a:xfrm>
            <a:off x="5129939" y="2231756"/>
            <a:ext cx="0" cy="18907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2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C1A1-72CF-B13D-AF99-0AE37FE9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9138"/>
            <a:ext cx="8372901" cy="621711"/>
          </a:xfrm>
        </p:spPr>
        <p:txBody>
          <a:bodyPr/>
          <a:lstStyle/>
          <a:p>
            <a:r>
              <a:rPr lang="en-US" dirty="0" err="1"/>
              <a:t>MOtivation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6F906-DF7E-C521-E35F-4297CBD17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707265"/>
            <a:ext cx="8372901" cy="374786"/>
          </a:xfrm>
        </p:spPr>
        <p:txBody>
          <a:bodyPr/>
          <a:lstStyle/>
          <a:p>
            <a:r>
              <a:rPr lang="en-US" dirty="0"/>
              <a:t>What does </a:t>
            </a:r>
            <a:r>
              <a:rPr lang="en-US" dirty="0" err="1"/>
              <a:t>GammaSphere</a:t>
            </a:r>
            <a:r>
              <a:rPr lang="en-US" dirty="0"/>
              <a:t> Have to do with this??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A2A4B2-1F52-C603-949A-D255FB5BB547}"/>
              </a:ext>
            </a:extLst>
          </p:cNvPr>
          <p:cNvSpPr/>
          <p:nvPr/>
        </p:nvSpPr>
        <p:spPr>
          <a:xfrm>
            <a:off x="1623796" y="1600115"/>
            <a:ext cx="5990809" cy="225169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GammaSphere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1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rapid benchmark cross section data collection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compound-nucleus reactions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AB8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 nuclear reaction model parameters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expedite the isotope production stage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D20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get new isotopes to the clinic faster</a:t>
            </a:r>
          </a:p>
        </p:txBody>
      </p:sp>
    </p:spTree>
    <p:extLst>
      <p:ext uri="{BB962C8B-B14F-4D97-AF65-F5344CB8AC3E}">
        <p14:creationId xmlns:p14="http://schemas.microsoft.com/office/powerpoint/2010/main" val="27384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C1A1-72CF-B13D-AF99-0AE37FE9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208"/>
            <a:ext cx="8372901" cy="621711"/>
          </a:xfrm>
        </p:spPr>
        <p:txBody>
          <a:bodyPr/>
          <a:lstStyle/>
          <a:p>
            <a:r>
              <a:rPr lang="en-US" dirty="0" err="1"/>
              <a:t>Gammasphere</a:t>
            </a:r>
            <a:r>
              <a:rPr lang="en-US" dirty="0"/>
              <a:t>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6F906-DF7E-C521-E35F-4297CBD17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79793"/>
            <a:ext cx="8372901" cy="374786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GammaSphere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F770AF0-4742-4B08-A147-1ABEDE308C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456" y="1031428"/>
                <a:ext cx="4002504" cy="3317082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Powerful spectrometer for nuclear structure research</a:t>
                </a:r>
              </a:p>
              <a:p>
                <a:pPr marL="173038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HPGe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detectors with BGO Compton suppressors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48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high energy resolution </a:t>
                </a:r>
              </a:p>
              <a:p>
                <a:pPr marL="173038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Icosahedron geometry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48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high-fold coincidence capability</a:t>
                </a:r>
              </a:p>
              <a:p>
                <a:pPr marL="173038" marR="0" lvl="0" indent="-1730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In process of upgrading analogue electronics to digital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F770AF0-4742-4B08-A147-1ABEDE308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56" y="1031428"/>
                <a:ext cx="4002504" cy="3317082"/>
              </a:xfrm>
              <a:prstGeom prst="rect">
                <a:avLst/>
              </a:prstGeom>
              <a:blipFill>
                <a:blip r:embed="rId5"/>
                <a:stretch>
                  <a:fillRect l="-3165" t="-1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335343E-5AA3-321D-9F57-6064A6955C3D}"/>
              </a:ext>
            </a:extLst>
          </p:cNvPr>
          <p:cNvSpPr/>
          <p:nvPr/>
        </p:nvSpPr>
        <p:spPr>
          <a:xfrm>
            <a:off x="654622" y="3540039"/>
            <a:ext cx="3146960" cy="86663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Real-time measurement of evaporation residue isotope distributions following light-ion CN reactions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225E4E-A57A-0A8A-0949-37CA5B4682C5}"/>
              </a:ext>
            </a:extLst>
          </p:cNvPr>
          <p:cNvGrpSpPr/>
          <p:nvPr/>
        </p:nvGrpSpPr>
        <p:grpSpPr>
          <a:xfrm>
            <a:off x="4603210" y="408726"/>
            <a:ext cx="4466393" cy="4524559"/>
            <a:chOff x="4603210" y="408726"/>
            <a:chExt cx="4466393" cy="45245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E073E7-1A57-D6C4-2E2B-9F6849515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0319"/>
            <a:stretch/>
          </p:blipFill>
          <p:spPr>
            <a:xfrm>
              <a:off x="6786674" y="2046917"/>
              <a:ext cx="2282929" cy="22173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81ED91-1BA6-B50D-9205-0BAD36528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5677" y="2312191"/>
              <a:ext cx="2114790" cy="15826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C912BD-830E-D99E-335C-F5F3BB9224AC}"/>
                </a:ext>
              </a:extLst>
            </p:cNvPr>
            <p:cNvSpPr txBox="1"/>
            <p:nvPr/>
          </p:nvSpPr>
          <p:spPr>
            <a:xfrm>
              <a:off x="4665901" y="4348510"/>
              <a:ext cx="4369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Figure 4: Views of </a:t>
              </a: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GammaSphere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Kim Lister standing near the target chamber with the 2 hemispheres open (lower left) and the full sphere closed (upper right). Sketch of the </a:t>
              </a: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GammaSphere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detector system (B) and a single detector element (A). Bonus image of </a:t>
              </a: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GammaSphere’s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cameo in ‘The Hulk’ (2003).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CD166C-2B03-1674-5571-6620530D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3210" y="1286794"/>
              <a:ext cx="1561228" cy="901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8CDB7F-D45B-F21D-559C-020578D9C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1740" y="408726"/>
              <a:ext cx="2328361" cy="16744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AE3E45-B57C-2256-7804-168149C6A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06905" y="1562935"/>
              <a:ext cx="979034" cy="10377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8A1210-5555-CDD9-B0BF-A7A605589598}"/>
                </a:ext>
              </a:extLst>
            </p:cNvPr>
            <p:cNvSpPr txBox="1"/>
            <p:nvPr/>
          </p:nvSpPr>
          <p:spPr>
            <a:xfrm>
              <a:off x="4643651" y="1973105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9136E6-4F66-7DA8-2234-C51BCCDBDC53}"/>
                </a:ext>
              </a:extLst>
            </p:cNvPr>
            <p:cNvSpPr txBox="1"/>
            <p:nvPr/>
          </p:nvSpPr>
          <p:spPr>
            <a:xfrm>
              <a:off x="8674864" y="3973357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484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C1A1-72CF-B13D-AF99-0AE37FE9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Gammasphere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2E90B-AF7A-041B-2046-BD33F18D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1408346"/>
            <a:ext cx="6749998" cy="331708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GammaSphere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b="1" dirty="0">
                <a:solidFill>
                  <a:schemeClr val="tx1"/>
                </a:solidFill>
              </a:rPr>
              <a:t>measure beam-on prompt gamma cascades that populate ground states </a:t>
            </a:r>
            <a:r>
              <a:rPr lang="en-US" dirty="0">
                <a:solidFill>
                  <a:schemeClr val="tx1"/>
                </a:solidFill>
              </a:rPr>
              <a:t>following light-ion induced CN reactions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Reconstruct residue isotope excitation functions </a:t>
            </a:r>
            <a:r>
              <a:rPr lang="en-US" dirty="0">
                <a:solidFill>
                  <a:schemeClr val="tx1"/>
                </a:solidFill>
              </a:rPr>
              <a:t>from prompt gamma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Validate method by comparing to </a:t>
            </a:r>
            <a:r>
              <a:rPr lang="en-US" b="1" dirty="0">
                <a:solidFill>
                  <a:schemeClr val="tx1"/>
                </a:solidFill>
              </a:rPr>
              <a:t>beam-off residue isotope decay gammas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Use this new rapid cross section measurement method to </a:t>
            </a:r>
            <a:r>
              <a:rPr lang="en-US" b="1" dirty="0">
                <a:solidFill>
                  <a:schemeClr val="tx1"/>
                </a:solidFill>
              </a:rPr>
              <a:t>improve optical model and level density parameters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 nuclear reaction codes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6F906-DF7E-C521-E35F-4297CBD17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FBE-941B-AC22-C361-A0724AC01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cross section measurement Methodology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2" y="1009911"/>
            <a:ext cx="3025470" cy="1470895"/>
          </a:xfrm>
        </p:spPr>
        <p:txBody>
          <a:bodyPr/>
          <a:lstStyle/>
          <a:p>
            <a:r>
              <a:rPr lang="en-US" dirty="0"/>
              <a:t>Tb-155 energy level and decay gammas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6E4520-161A-D343-3D10-D3FFD0CC4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36" y="1853466"/>
            <a:ext cx="2151934" cy="394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8D1A7F-65CB-2D9A-A0FE-CF9B111C3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642904"/>
            <a:ext cx="3727996" cy="41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0CDCD-CECA-3D56-1078-B5A955D92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37" y="113339"/>
            <a:ext cx="8372901" cy="3317082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/>
              <a:t>Entered graduate school at Princeton 1961</a:t>
            </a:r>
          </a:p>
          <a:p>
            <a:pPr marL="0" indent="0">
              <a:buNone/>
            </a:pPr>
            <a:r>
              <a:rPr lang="en-US" sz="1000" dirty="0"/>
              <a:t>Met John and Marianne in 1964 – John on sabbatical to Princeton</a:t>
            </a:r>
          </a:p>
          <a:p>
            <a:pPr marL="0" indent="0">
              <a:buNone/>
            </a:pPr>
            <a:r>
              <a:rPr lang="en-US" sz="1000" dirty="0"/>
              <a:t>Gordon Conference 1964</a:t>
            </a:r>
          </a:p>
          <a:p>
            <a:pPr marL="0" indent="0">
              <a:buNone/>
            </a:pPr>
            <a:r>
              <a:rPr lang="en-US" sz="1000" dirty="0"/>
              <a:t>Bird watching with John and </a:t>
            </a:r>
            <a:r>
              <a:rPr lang="en-US" sz="1000" dirty="0" err="1"/>
              <a:t>Igal</a:t>
            </a:r>
            <a:r>
              <a:rPr lang="en-US" sz="1000" dirty="0"/>
              <a:t> </a:t>
            </a:r>
            <a:r>
              <a:rPr lang="en-US" sz="1000" dirty="0" err="1"/>
              <a:t>Talmi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(Celia born upon return to Argonne in 1964 in the same hospital as my second daughter during my post-doc at Argonne)</a:t>
            </a:r>
          </a:p>
          <a:p>
            <a:pPr marL="0" indent="0">
              <a:buNone/>
            </a:pPr>
            <a:r>
              <a:rPr lang="en-US" sz="1000" dirty="0"/>
              <a:t>Thesis: Direct reactions, target making, </a:t>
            </a:r>
            <a:r>
              <a:rPr lang="en-US" sz="1000" dirty="0" err="1"/>
              <a:t>ZnO</a:t>
            </a:r>
            <a:r>
              <a:rPr lang="en-US" sz="1000" dirty="0"/>
              <a:t> reduction </a:t>
            </a:r>
          </a:p>
          <a:p>
            <a:pPr marL="0" indent="0">
              <a:buNone/>
            </a:pPr>
            <a:r>
              <a:rPr lang="en-US" sz="1000" dirty="0"/>
              <a:t>Spectroscopic factors, nuclear structure Cu-67 energy levels – now making cu-67 for cancer therapy via photonuclear reactions</a:t>
            </a:r>
          </a:p>
          <a:p>
            <a:pPr marL="0" indent="0">
              <a:buNone/>
            </a:pPr>
            <a:r>
              <a:rPr lang="en-US" sz="1000" dirty="0"/>
              <a:t>Isobaric Spin Conference – my second conference, March, 1966</a:t>
            </a:r>
          </a:p>
          <a:p>
            <a:pPr marL="0" indent="0">
              <a:buNone/>
            </a:pPr>
            <a:r>
              <a:rPr lang="en-US" sz="1000" dirty="0"/>
              <a:t>John on 5 person organizing committee</a:t>
            </a:r>
          </a:p>
          <a:p>
            <a:pPr marL="0" indent="0">
              <a:buNone/>
            </a:pPr>
            <a:r>
              <a:rPr lang="en-US" sz="1000" dirty="0"/>
              <a:t>My job to ensure Eugene Wigner got there from Princeton to deliver his invited talk.</a:t>
            </a:r>
          </a:p>
          <a:p>
            <a:pPr marL="0" indent="0">
              <a:buNone/>
            </a:pPr>
            <a:r>
              <a:rPr lang="en-US" sz="1000" dirty="0"/>
              <a:t>Chose Argonne for post-doc – began in 1966</a:t>
            </a:r>
          </a:p>
          <a:p>
            <a:pPr marL="0" indent="0">
              <a:buNone/>
            </a:pPr>
            <a:r>
              <a:rPr lang="en-US" sz="1000" dirty="0"/>
              <a:t>Found John counting oil drops in G-wing looking for free quarks.</a:t>
            </a:r>
          </a:p>
          <a:p>
            <a:pPr marL="0" indent="0">
              <a:buNone/>
            </a:pPr>
            <a:r>
              <a:rPr lang="en-US" sz="1000" dirty="0"/>
              <a:t>Isospin &gt; Isobaric analog states &gt; Coulomb energy differences &gt; Coulomb energies ~ neutron radius &gt; Coulomb energy anomaly</a:t>
            </a:r>
          </a:p>
          <a:p>
            <a:pPr marL="0" indent="0">
              <a:buNone/>
            </a:pPr>
            <a:r>
              <a:rPr lang="en-US" sz="1000" dirty="0"/>
              <a:t>3He,p reactions (populates analogue states at high excitation energies.</a:t>
            </a:r>
          </a:p>
          <a:p>
            <a:pPr marL="0" indent="0">
              <a:buNone/>
            </a:pPr>
            <a:r>
              <a:rPr lang="en-US" sz="1000" dirty="0"/>
              <a:t>Went to MSU with emphasis on beam optics transition to SC cyclotrons while Argonne developing SC </a:t>
            </a:r>
            <a:r>
              <a:rPr lang="en-US" sz="1000" dirty="0" err="1"/>
              <a:t>linacs</a:t>
            </a:r>
            <a:r>
              <a:rPr lang="en-US" sz="1000" dirty="0"/>
              <a:t>. A1200 SC fragment separator – upfront.</a:t>
            </a:r>
          </a:p>
          <a:p>
            <a:pPr marL="0" indent="0">
              <a:buNone/>
            </a:pPr>
            <a:r>
              <a:rPr lang="en-US" sz="1000" dirty="0"/>
              <a:t>Went back to Argonne in 1992 – phone call from John to be technical director of ATLAS following Bollinger retirement</a:t>
            </a:r>
          </a:p>
          <a:p>
            <a:pPr marL="0" indent="0">
              <a:buNone/>
            </a:pPr>
            <a:r>
              <a:rPr lang="en-US" sz="1000" dirty="0"/>
              <a:t>Transition to medical isotope research ~ 2013 First isotope Cu-67 from a Zn-68 100-gram target Tried </a:t>
            </a:r>
            <a:r>
              <a:rPr lang="en-US" sz="1000" dirty="0" err="1"/>
              <a:t>ZnO</a:t>
            </a:r>
            <a:r>
              <a:rPr lang="en-US" sz="1000" dirty="0"/>
              <a:t> to Zn reduction w/magnesium – now switched to electroplating </a:t>
            </a:r>
          </a:p>
          <a:p>
            <a:pPr marL="0" indent="0">
              <a:buNone/>
            </a:pPr>
            <a:r>
              <a:rPr lang="en-US" sz="1000" dirty="0"/>
              <a:t>Discussion with John about treatment of skin cancer with short-range betas – he chose Mayo </a:t>
            </a:r>
            <a:r>
              <a:rPr lang="en-US" sz="1000" dirty="0" err="1"/>
              <a:t>Clinc</a:t>
            </a:r>
            <a:r>
              <a:rPr lang="en-US" sz="1000" dirty="0"/>
              <a:t> </a:t>
            </a:r>
          </a:p>
          <a:p>
            <a:pPr marL="0" indent="0">
              <a:buNone/>
            </a:pPr>
            <a:r>
              <a:rPr lang="en-US" sz="1000" dirty="0"/>
              <a:t>Next steps alpha emitters, then Auger emitters. Compound nucleus reactions 4He,2n etc. New use of Gammasphere – Amy’s thesis ~2023-2024</a:t>
            </a:r>
          </a:p>
          <a:p>
            <a:pPr marL="0" indent="0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474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Terbium-155 Case study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1" y="619693"/>
            <a:ext cx="8372901" cy="374786"/>
          </a:xfrm>
        </p:spPr>
        <p:txBody>
          <a:bodyPr/>
          <a:lstStyle/>
          <a:p>
            <a:r>
              <a:rPr lang="en-US" dirty="0"/>
              <a:t>Gamma rate calculations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6E4520-161A-D343-3D10-D3FFD0CC4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2" y="1044099"/>
            <a:ext cx="2151934" cy="394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92F3F-C572-B6B2-206A-517F55622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950191"/>
            <a:ext cx="2006789" cy="621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47F02-FCAE-E3E0-3646-35B70334A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382" y="1613687"/>
            <a:ext cx="3491709" cy="1018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1AA470-E421-6EF8-8C3C-5C241588C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872" y="3044427"/>
            <a:ext cx="2691050" cy="1094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FC4FD9-4C21-5A79-7470-94D87FCCC371}"/>
              </a:ext>
            </a:extLst>
          </p:cNvPr>
          <p:cNvSpPr txBox="1"/>
          <p:nvPr/>
        </p:nvSpPr>
        <p:spPr>
          <a:xfrm>
            <a:off x="457201" y="148832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Prompt Gammas Rate: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0DF4A3-D24F-BC0A-2832-01D32B71A05B}"/>
              </a:ext>
            </a:extLst>
          </p:cNvPr>
          <p:cNvSpPr/>
          <p:nvPr/>
        </p:nvSpPr>
        <p:spPr>
          <a:xfrm>
            <a:off x="512347" y="1950191"/>
            <a:ext cx="1951643" cy="681911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86476B-D41D-CB34-8861-AC891C409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72" y="3044427"/>
            <a:ext cx="4198698" cy="1100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C56901-D735-151F-F862-4A7E18DE3716}"/>
              </a:ext>
            </a:extLst>
          </p:cNvPr>
          <p:cNvSpPr txBox="1"/>
          <p:nvPr/>
        </p:nvSpPr>
        <p:spPr>
          <a:xfrm>
            <a:off x="457201" y="2748083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Decay Gammas Rate: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22D57F-08DE-8A27-8187-FBDEE7D3B0BF}"/>
              </a:ext>
            </a:extLst>
          </p:cNvPr>
          <p:cNvSpPr/>
          <p:nvPr/>
        </p:nvSpPr>
        <p:spPr>
          <a:xfrm>
            <a:off x="512347" y="3186919"/>
            <a:ext cx="4079123" cy="884904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D202C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0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Terbium-155 Case study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1" y="619693"/>
            <a:ext cx="8372901" cy="374786"/>
          </a:xfrm>
        </p:spPr>
        <p:txBody>
          <a:bodyPr/>
          <a:lstStyle/>
          <a:p>
            <a:r>
              <a:rPr lang="en-US" dirty="0"/>
              <a:t>Comparison of rates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8A35F-B515-7307-04E2-78E09C55A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404" y="1113182"/>
            <a:ext cx="4807920" cy="3132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28526-9243-5ACD-B831-4B4479323321}"/>
              </a:ext>
            </a:extLst>
          </p:cNvPr>
          <p:cNvSpPr txBox="1"/>
          <p:nvPr/>
        </p:nvSpPr>
        <p:spPr>
          <a:xfrm>
            <a:off x="457201" y="1113182"/>
            <a:ext cx="32322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peak production energy (26 MeV), a cross section measure-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using decay gamma analysis would require 185hrs to achieve the same rate achieved in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less than a second via prompt gamma methods.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F482-9C6C-7732-6BF1-17D74A07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5" y="36432"/>
            <a:ext cx="8372901" cy="41923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C3FE0-B990-FE6E-B82B-5396330C8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89" y="772657"/>
            <a:ext cx="8752622" cy="2564660"/>
          </a:xfrm>
        </p:spPr>
        <p:txBody>
          <a:bodyPr/>
          <a:lstStyle/>
          <a:p>
            <a:r>
              <a:rPr lang="en-US" sz="1400" dirty="0"/>
              <a:t>The compound nucleus fusion-evaporation reaction mechanism with light ion beams has not been fully utilized for the production of medical isotopes</a:t>
            </a:r>
          </a:p>
          <a:p>
            <a:r>
              <a:rPr lang="en-US" sz="1400" dirty="0"/>
              <a:t> It is very time consuming to optimize all the parameters for production of any given emerging isotope</a:t>
            </a:r>
          </a:p>
          <a:p>
            <a:r>
              <a:rPr lang="en-US" sz="1400" dirty="0"/>
              <a:t>We propose a new approach to this bottleneck using ATLAS plus GammaSphere</a:t>
            </a:r>
          </a:p>
          <a:p>
            <a:pPr lvl="1"/>
            <a:r>
              <a:rPr lang="en-US" sz="1400" dirty="0"/>
              <a:t>ATLAS can provide any light ion beam in the right energy range for these studies</a:t>
            </a:r>
          </a:p>
          <a:p>
            <a:pPr lvl="1"/>
            <a:r>
              <a:rPr lang="en-US" sz="1400" dirty="0"/>
              <a:t>Recently upgraded GammaSphere is the perfect instrument for these studies</a:t>
            </a:r>
          </a:p>
          <a:p>
            <a:pPr lvl="1"/>
            <a:r>
              <a:rPr lang="en-US" sz="1400" dirty="0"/>
              <a:t>The new approach we intend to validate is to measure the “direct to ground prompt gamma” selected from the high-rate gamma cascades in the compound nucleus.</a:t>
            </a:r>
          </a:p>
          <a:p>
            <a:pPr lvl="1"/>
            <a:r>
              <a:rPr lang="en-US" sz="1400" dirty="0"/>
              <a:t>This is a very fast, new way to measure thin target excitation functions vs the present thin target stack activation method</a:t>
            </a:r>
          </a:p>
          <a:p>
            <a:r>
              <a:rPr lang="en-US" sz="1400" dirty="0"/>
              <a:t>This new method is especially important in optimizing production of a large number of potentially useful Auger-Meitner electron emitters for cancer therapy</a:t>
            </a:r>
          </a:p>
          <a:p>
            <a:endParaRPr lang="en-US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6B6CF-FB44-CECF-DDAF-9552323E7C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228" y="437313"/>
            <a:ext cx="8372901" cy="374786"/>
          </a:xfrm>
        </p:spPr>
        <p:txBody>
          <a:bodyPr/>
          <a:lstStyle/>
          <a:p>
            <a:r>
              <a:rPr lang="en-US" dirty="0"/>
              <a:t>Why is this Project Relevant?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C27BC-5316-D31F-DBC8-1B0E1C2273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BE87D8-2769-0290-2B1F-A8CC97A1D2FF}"/>
              </a:ext>
            </a:extLst>
          </p:cNvPr>
          <p:cNvGrpSpPr/>
          <p:nvPr/>
        </p:nvGrpSpPr>
        <p:grpSpPr>
          <a:xfrm>
            <a:off x="1872094" y="3627738"/>
            <a:ext cx="1231900" cy="1174750"/>
            <a:chOff x="2870537" y="1873250"/>
            <a:chExt cx="1231900" cy="11747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33A7C3-E04A-E1B6-B885-287ACE1A05B7}"/>
                </a:ext>
              </a:extLst>
            </p:cNvPr>
            <p:cNvSpPr/>
            <p:nvPr/>
          </p:nvSpPr>
          <p:spPr>
            <a:xfrm>
              <a:off x="2870537" y="1873250"/>
              <a:ext cx="1231900" cy="11747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" name="Graphic 7" descr="Scientific Thought with solid fill">
              <a:extLst>
                <a:ext uri="{FF2B5EF4-FFF2-40B4-BE49-F238E27FC236}">
                  <a16:creationId xmlns:a16="http://schemas.microsoft.com/office/drawing/2014/main" id="{05EF183A-CE35-BC8D-237E-394327BF2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22331" y="2021733"/>
              <a:ext cx="813743" cy="8137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71D04F-AEBE-53B1-DE41-DC747F63E0C9}"/>
                </a:ext>
              </a:extLst>
            </p:cNvPr>
            <p:cNvSpPr txBox="1"/>
            <p:nvPr/>
          </p:nvSpPr>
          <p:spPr>
            <a:xfrm>
              <a:off x="2955969" y="2802409"/>
              <a:ext cx="1146468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Nuclear Physicist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A0DF09-AD70-BD20-625E-A5B461F41FA6}"/>
              </a:ext>
            </a:extLst>
          </p:cNvPr>
          <p:cNvGrpSpPr/>
          <p:nvPr/>
        </p:nvGrpSpPr>
        <p:grpSpPr>
          <a:xfrm>
            <a:off x="447965" y="3627738"/>
            <a:ext cx="1231900" cy="1174750"/>
            <a:chOff x="870017" y="1873250"/>
            <a:chExt cx="1231900" cy="11747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3946FA-01A3-2A78-FA9A-623294B17619}"/>
                </a:ext>
              </a:extLst>
            </p:cNvPr>
            <p:cNvSpPr/>
            <p:nvPr/>
          </p:nvSpPr>
          <p:spPr>
            <a:xfrm>
              <a:off x="870017" y="1873250"/>
              <a:ext cx="1231900" cy="11747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Graphic 11" descr="Doctor female outline">
              <a:extLst>
                <a:ext uri="{FF2B5EF4-FFF2-40B4-BE49-F238E27FC236}">
                  <a16:creationId xmlns:a16="http://schemas.microsoft.com/office/drawing/2014/main" id="{4B8F68CF-9585-6011-CF2F-A43E3C538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8217" y="2003425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72EF55-2467-16CD-1798-3C8CA97F6ABD}"/>
                </a:ext>
              </a:extLst>
            </p:cNvPr>
            <p:cNvSpPr txBox="1"/>
            <p:nvPr/>
          </p:nvSpPr>
          <p:spPr>
            <a:xfrm>
              <a:off x="951205" y="2817168"/>
              <a:ext cx="1146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Medical Physicist</a:t>
              </a:r>
            </a:p>
          </p:txBody>
        </p:sp>
        <p:pic>
          <p:nvPicPr>
            <p:cNvPr id="14" name="Graphic 13" descr="Radioactive with solid fill">
              <a:extLst>
                <a:ext uri="{FF2B5EF4-FFF2-40B4-BE49-F238E27FC236}">
                  <a16:creationId xmlns:a16="http://schemas.microsoft.com/office/drawing/2014/main" id="{18B75734-9188-FE15-0B11-35BC8B5DC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83865" y="1921598"/>
              <a:ext cx="374786" cy="37478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ED407B-CDEC-57A5-7C5E-F1D03AB70612}"/>
              </a:ext>
            </a:extLst>
          </p:cNvPr>
          <p:cNvGrpSpPr/>
          <p:nvPr/>
        </p:nvGrpSpPr>
        <p:grpSpPr>
          <a:xfrm>
            <a:off x="3296223" y="3627738"/>
            <a:ext cx="1231900" cy="1174750"/>
            <a:chOff x="4953337" y="1873250"/>
            <a:chExt cx="1231900" cy="117475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BC9FCD-C304-DF7C-9470-C0321162B1CF}"/>
                </a:ext>
              </a:extLst>
            </p:cNvPr>
            <p:cNvSpPr/>
            <p:nvPr/>
          </p:nvSpPr>
          <p:spPr>
            <a:xfrm>
              <a:off x="4953337" y="1873250"/>
              <a:ext cx="1231900" cy="11747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7" name="Graphic 16" descr="Production with solid fill">
              <a:extLst>
                <a:ext uri="{FF2B5EF4-FFF2-40B4-BE49-F238E27FC236}">
                  <a16:creationId xmlns:a16="http://schemas.microsoft.com/office/drawing/2014/main" id="{21D62F9B-2AE4-CD3D-1F07-322C9F0B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12087" y="1983633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17DA57-35C3-67F2-FBF6-AD6E34B8C7A6}"/>
                </a:ext>
              </a:extLst>
            </p:cNvPr>
            <p:cNvSpPr txBox="1"/>
            <p:nvPr/>
          </p:nvSpPr>
          <p:spPr>
            <a:xfrm>
              <a:off x="5198757" y="2802409"/>
              <a:ext cx="8078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Production</a:t>
              </a:r>
            </a:p>
          </p:txBody>
        </p:sp>
        <p:pic>
          <p:nvPicPr>
            <p:cNvPr id="19" name="Graphic 18" descr="Radioactive outline">
              <a:extLst>
                <a:ext uri="{FF2B5EF4-FFF2-40B4-BE49-F238E27FC236}">
                  <a16:creationId xmlns:a16="http://schemas.microsoft.com/office/drawing/2014/main" id="{B354C946-B9AC-929E-62B0-F4BBCDF70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472076">
              <a:off x="5891187" y="1971761"/>
              <a:ext cx="230833" cy="230833"/>
            </a:xfrm>
            <a:prstGeom prst="rect">
              <a:avLst/>
            </a:prstGeom>
          </p:spPr>
        </p:pic>
        <p:pic>
          <p:nvPicPr>
            <p:cNvPr id="20" name="Graphic 19" descr="Radioactive outline">
              <a:extLst>
                <a:ext uri="{FF2B5EF4-FFF2-40B4-BE49-F238E27FC236}">
                  <a16:creationId xmlns:a16="http://schemas.microsoft.com/office/drawing/2014/main" id="{9B85AB73-7121-3E3A-17C3-F20FAF68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0415440">
              <a:off x="5646872" y="2135538"/>
              <a:ext cx="230833" cy="230833"/>
            </a:xfrm>
            <a:prstGeom prst="rect">
              <a:avLst/>
            </a:prstGeom>
          </p:spPr>
        </p:pic>
        <p:pic>
          <p:nvPicPr>
            <p:cNvPr id="21" name="Graphic 20" descr="Radioactive outline">
              <a:extLst>
                <a:ext uri="{FF2B5EF4-FFF2-40B4-BE49-F238E27FC236}">
                  <a16:creationId xmlns:a16="http://schemas.microsoft.com/office/drawing/2014/main" id="{8278006A-33F0-EFF5-5992-DD229B6ED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96488" y="2292633"/>
              <a:ext cx="230833" cy="23083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059B23-22A6-0B54-E4D7-8DE858344C1F}"/>
              </a:ext>
            </a:extLst>
          </p:cNvPr>
          <p:cNvGrpSpPr/>
          <p:nvPr/>
        </p:nvGrpSpPr>
        <p:grpSpPr>
          <a:xfrm>
            <a:off x="4720352" y="3627738"/>
            <a:ext cx="1309518" cy="1174750"/>
            <a:chOff x="5285824" y="1875683"/>
            <a:chExt cx="1309518" cy="11747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F9850D7-C0D6-60D4-1596-66E483251FAA}"/>
                </a:ext>
              </a:extLst>
            </p:cNvPr>
            <p:cNvGrpSpPr/>
            <p:nvPr/>
          </p:nvGrpSpPr>
          <p:grpSpPr>
            <a:xfrm>
              <a:off x="5285824" y="1875683"/>
              <a:ext cx="1309518" cy="1174750"/>
              <a:chOff x="2870537" y="1873250"/>
              <a:chExt cx="1309518" cy="117475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1F8AA9E-8586-3A19-7496-D8D3B7AC698A}"/>
                  </a:ext>
                </a:extLst>
              </p:cNvPr>
              <p:cNvSpPr/>
              <p:nvPr/>
            </p:nvSpPr>
            <p:spPr>
              <a:xfrm>
                <a:off x="2870537" y="1873250"/>
                <a:ext cx="1231900" cy="11747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2EB9F-B403-9BF6-1162-418865084A2D}"/>
                  </a:ext>
                </a:extLst>
              </p:cNvPr>
              <p:cNvSpPr txBox="1"/>
              <p:nvPr/>
            </p:nvSpPr>
            <p:spPr>
              <a:xfrm>
                <a:off x="3033587" y="2808385"/>
                <a:ext cx="114646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Radiochemist</a:t>
                </a:r>
              </a:p>
            </p:txBody>
          </p:sp>
        </p:grpSp>
        <p:pic>
          <p:nvPicPr>
            <p:cNvPr id="24" name="Graphic 23" descr="Radioactive with solid fill">
              <a:extLst>
                <a:ext uri="{FF2B5EF4-FFF2-40B4-BE49-F238E27FC236}">
                  <a16:creationId xmlns:a16="http://schemas.microsoft.com/office/drawing/2014/main" id="{567C9942-B8EE-26FF-E7F8-74044A34B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18341" y="2635250"/>
              <a:ext cx="103060" cy="103060"/>
            </a:xfrm>
            <a:prstGeom prst="rect">
              <a:avLst/>
            </a:prstGeom>
          </p:spPr>
        </p:pic>
        <p:pic>
          <p:nvPicPr>
            <p:cNvPr id="25" name="Graphic 24" descr="Germ outline">
              <a:extLst>
                <a:ext uri="{FF2B5EF4-FFF2-40B4-BE49-F238E27FC236}">
                  <a16:creationId xmlns:a16="http://schemas.microsoft.com/office/drawing/2014/main" id="{AE4A3151-2057-704F-C1F6-42C7E3392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79571" y="1922516"/>
              <a:ext cx="280490" cy="280490"/>
            </a:xfrm>
            <a:prstGeom prst="rect">
              <a:avLst/>
            </a:prstGeom>
          </p:spPr>
        </p:pic>
        <p:pic>
          <p:nvPicPr>
            <p:cNvPr id="26" name="Graphic 25" descr="Scientist female outline">
              <a:extLst>
                <a:ext uri="{FF2B5EF4-FFF2-40B4-BE49-F238E27FC236}">
                  <a16:creationId xmlns:a16="http://schemas.microsoft.com/office/drawing/2014/main" id="{6A0B10D5-F8B2-DDD9-5C5D-A548AA6F4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507786" y="1952052"/>
              <a:ext cx="914400" cy="9144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A321FC-E15F-54DC-7CB4-6268356BFE70}"/>
              </a:ext>
            </a:extLst>
          </p:cNvPr>
          <p:cNvGrpSpPr/>
          <p:nvPr/>
        </p:nvGrpSpPr>
        <p:grpSpPr>
          <a:xfrm>
            <a:off x="6222099" y="3627738"/>
            <a:ext cx="1231900" cy="1174750"/>
            <a:chOff x="6716059" y="1873250"/>
            <a:chExt cx="1231900" cy="1174750"/>
          </a:xfrm>
        </p:grpSpPr>
        <p:pic>
          <p:nvPicPr>
            <p:cNvPr id="30" name="Graphic 29" descr="Radioactive with solid fill">
              <a:extLst>
                <a:ext uri="{FF2B5EF4-FFF2-40B4-BE49-F238E27FC236}">
                  <a16:creationId xmlns:a16="http://schemas.microsoft.com/office/drawing/2014/main" id="{8640787B-72BA-A46F-FC4B-BCBF49EC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836381" y="1983633"/>
              <a:ext cx="374786" cy="374786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4374D2-DA85-7500-D8EE-82C574BA7530}"/>
                </a:ext>
              </a:extLst>
            </p:cNvPr>
            <p:cNvGrpSpPr/>
            <p:nvPr/>
          </p:nvGrpSpPr>
          <p:grpSpPr>
            <a:xfrm>
              <a:off x="6716059" y="1873250"/>
              <a:ext cx="1231900" cy="1174750"/>
              <a:chOff x="2870537" y="1873250"/>
              <a:chExt cx="1231900" cy="117475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981C871-E4BD-A1DD-BB70-DB5D6E918032}"/>
                  </a:ext>
                </a:extLst>
              </p:cNvPr>
              <p:cNvSpPr/>
              <p:nvPr/>
            </p:nvSpPr>
            <p:spPr>
              <a:xfrm>
                <a:off x="2870537" y="1873250"/>
                <a:ext cx="1231900" cy="117475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FB165F-F821-2FDB-3F5D-5CCD2521FBCA}"/>
                  </a:ext>
                </a:extLst>
              </p:cNvPr>
              <p:cNvSpPr txBox="1"/>
              <p:nvPr/>
            </p:nvSpPr>
            <p:spPr>
              <a:xfrm>
                <a:off x="3142962" y="2800969"/>
                <a:ext cx="68705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Biologist</a:t>
                </a:r>
              </a:p>
            </p:txBody>
          </p:sp>
        </p:grpSp>
        <p:pic>
          <p:nvPicPr>
            <p:cNvPr id="32" name="Graphic 31" descr="DNA with solid fill">
              <a:extLst>
                <a:ext uri="{FF2B5EF4-FFF2-40B4-BE49-F238E27FC236}">
                  <a16:creationId xmlns:a16="http://schemas.microsoft.com/office/drawing/2014/main" id="{3AF40052-97D3-7371-130E-82F797395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69413" y="1923075"/>
              <a:ext cx="374787" cy="374787"/>
            </a:xfrm>
            <a:prstGeom prst="rect">
              <a:avLst/>
            </a:prstGeom>
          </p:spPr>
        </p:pic>
        <p:pic>
          <p:nvPicPr>
            <p:cNvPr id="33" name="Graphic 32" descr="Scientist male outline">
              <a:extLst>
                <a:ext uri="{FF2B5EF4-FFF2-40B4-BE49-F238E27FC236}">
                  <a16:creationId xmlns:a16="http://schemas.microsoft.com/office/drawing/2014/main" id="{C8CCA1C6-8E29-A058-ECC0-395F876D0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74289" y="1998495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Radioactive with solid fill">
              <a:extLst>
                <a:ext uri="{FF2B5EF4-FFF2-40B4-BE49-F238E27FC236}">
                  <a16:creationId xmlns:a16="http://schemas.microsoft.com/office/drawing/2014/main" id="{977C616E-8161-7AC8-BC9A-FA26014DC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88484" y="2682063"/>
              <a:ext cx="103060" cy="10306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CC0DCB-0F52-2698-3337-49DC8520AF7E}"/>
              </a:ext>
            </a:extLst>
          </p:cNvPr>
          <p:cNvGrpSpPr/>
          <p:nvPr/>
        </p:nvGrpSpPr>
        <p:grpSpPr>
          <a:xfrm>
            <a:off x="7646229" y="3627738"/>
            <a:ext cx="1231900" cy="1174750"/>
            <a:chOff x="7674356" y="1844010"/>
            <a:chExt cx="1231900" cy="1174750"/>
          </a:xfrm>
        </p:grpSpPr>
        <p:pic>
          <p:nvPicPr>
            <p:cNvPr id="38" name="Graphic 37" descr="Radioactive with solid fill">
              <a:extLst>
                <a:ext uri="{FF2B5EF4-FFF2-40B4-BE49-F238E27FC236}">
                  <a16:creationId xmlns:a16="http://schemas.microsoft.com/office/drawing/2014/main" id="{0F6AB14B-FDED-977C-DEEA-A24C5E931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94678" y="1954393"/>
              <a:ext cx="374786" cy="374786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C7CC4F-7B4B-27B7-A1DE-A30D62E842D3}"/>
                </a:ext>
              </a:extLst>
            </p:cNvPr>
            <p:cNvSpPr/>
            <p:nvPr/>
          </p:nvSpPr>
          <p:spPr>
            <a:xfrm>
              <a:off x="7674356" y="1844010"/>
              <a:ext cx="1231900" cy="11747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190C0D3-B2A1-8886-3F91-549CD55E5040}"/>
                </a:ext>
              </a:extLst>
            </p:cNvPr>
            <p:cNvSpPr txBox="1"/>
            <p:nvPr/>
          </p:nvSpPr>
          <p:spPr>
            <a:xfrm>
              <a:off x="7796362" y="2778669"/>
              <a:ext cx="10554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Clinical Studies</a:t>
              </a:r>
            </a:p>
          </p:txBody>
        </p:sp>
        <p:pic>
          <p:nvPicPr>
            <p:cNvPr id="41" name="Graphic 40" descr="Group of people outline">
              <a:extLst>
                <a:ext uri="{FF2B5EF4-FFF2-40B4-BE49-F238E27FC236}">
                  <a16:creationId xmlns:a16="http://schemas.microsoft.com/office/drawing/2014/main" id="{BF19C2A6-35D8-70D8-FFB4-31611E9D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695161" y="1895757"/>
              <a:ext cx="573819" cy="573819"/>
            </a:xfrm>
            <a:prstGeom prst="rect">
              <a:avLst/>
            </a:prstGeom>
          </p:spPr>
        </p:pic>
        <p:pic>
          <p:nvPicPr>
            <p:cNvPr id="42" name="Graphic 41" descr="Doctor male outline">
              <a:extLst>
                <a:ext uri="{FF2B5EF4-FFF2-40B4-BE49-F238E27FC236}">
                  <a16:creationId xmlns:a16="http://schemas.microsoft.com/office/drawing/2014/main" id="{8C0967DF-731F-7416-B192-95A7DE95E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106297" y="2061926"/>
              <a:ext cx="774270" cy="774270"/>
            </a:xfrm>
            <a:prstGeom prst="rect">
              <a:avLst/>
            </a:prstGeom>
          </p:spPr>
        </p:pic>
        <p:pic>
          <p:nvPicPr>
            <p:cNvPr id="43" name="Graphic 42" descr="Clipboard outline">
              <a:extLst>
                <a:ext uri="{FF2B5EF4-FFF2-40B4-BE49-F238E27FC236}">
                  <a16:creationId xmlns:a16="http://schemas.microsoft.com/office/drawing/2014/main" id="{15FC3548-72F1-EF5B-14ED-9AB352F4B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891817" y="2447251"/>
              <a:ext cx="329139" cy="329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28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EE0E-5DC3-56DF-5B38-E0519EB5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1" y="-7074"/>
            <a:ext cx="8372901" cy="554464"/>
          </a:xfrm>
        </p:spPr>
        <p:txBody>
          <a:bodyPr/>
          <a:lstStyle/>
          <a:p>
            <a:r>
              <a:rPr lang="en-US" dirty="0"/>
              <a:t>My first conference other than APS</a:t>
            </a:r>
          </a:p>
        </p:txBody>
      </p:sp>
      <p:pic>
        <p:nvPicPr>
          <p:cNvPr id="8" name="Content Placeholder 7" descr="A screenshot of a website&#10;&#10;Description automatically generated">
            <a:extLst>
              <a:ext uri="{FF2B5EF4-FFF2-40B4-BE49-F238E27FC236}">
                <a16:creationId xmlns:a16="http://schemas.microsoft.com/office/drawing/2014/main" id="{94F49C22-2975-A2A0-7963-5DA01B1A3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723" y="1402423"/>
            <a:ext cx="7662184" cy="329023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C7B4F-AA3B-A7E3-B36C-5EA2AE9544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6927" y="660591"/>
            <a:ext cx="8372901" cy="374786"/>
          </a:xfrm>
        </p:spPr>
        <p:txBody>
          <a:bodyPr/>
          <a:lstStyle/>
          <a:p>
            <a:r>
              <a:rPr lang="en-US" dirty="0"/>
              <a:t>Very inspiring</a:t>
            </a:r>
          </a:p>
          <a:p>
            <a:r>
              <a:rPr lang="en-US" dirty="0"/>
              <a:t>Most vivid memory: Bird watching with John and </a:t>
            </a:r>
            <a:r>
              <a:rPr lang="en-US" dirty="0" err="1"/>
              <a:t>Igal</a:t>
            </a:r>
            <a:r>
              <a:rPr lang="en-US" dirty="0"/>
              <a:t> </a:t>
            </a:r>
            <a:r>
              <a:rPr lang="en-US" dirty="0" err="1"/>
              <a:t>Talmi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EE0E-5DC3-56DF-5B38-E0519EB5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8155"/>
            <a:ext cx="8372901" cy="490966"/>
          </a:xfrm>
        </p:spPr>
        <p:txBody>
          <a:bodyPr/>
          <a:lstStyle/>
          <a:p>
            <a:r>
              <a:rPr lang="en-US" dirty="0"/>
              <a:t>The era of direct reactions – 1960’</a:t>
            </a:r>
            <a:r>
              <a:rPr lang="en-US" cap="none" dirty="0"/>
              <a:t>s</a:t>
            </a:r>
            <a:endParaRPr lang="en-US" dirty="0"/>
          </a:p>
        </p:txBody>
      </p:sp>
      <p:pic>
        <p:nvPicPr>
          <p:cNvPr id="6" name="Content Placeholder 5" descr="A close-up of a black text&#10;&#10;Description automatically generated">
            <a:extLst>
              <a:ext uri="{FF2B5EF4-FFF2-40B4-BE49-F238E27FC236}">
                <a16:creationId xmlns:a16="http://schemas.microsoft.com/office/drawing/2014/main" id="{3675EC1B-11AC-7EC7-A8E3-92BD38E60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225" y="1095559"/>
            <a:ext cx="7162852" cy="117158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C7B4F-AA3B-A7E3-B36C-5EA2AE9544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688" y="720773"/>
            <a:ext cx="8639814" cy="374786"/>
          </a:xfrm>
        </p:spPr>
        <p:txBody>
          <a:bodyPr/>
          <a:lstStyle/>
          <a:p>
            <a:r>
              <a:rPr lang="en-US" dirty="0"/>
              <a:t>“Lee and Schiffer” studies of spin-dependence in angular distributions</a:t>
            </a:r>
          </a:p>
        </p:txBody>
      </p:sp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4AA43B87-045A-4278-58CF-87FB1D45F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8" y="1387864"/>
            <a:ext cx="2514758" cy="3360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7B0455-2C9E-33DF-13D5-5CF457E2003C}"/>
              </a:ext>
            </a:extLst>
          </p:cNvPr>
          <p:cNvSpPr txBox="1"/>
          <p:nvPr/>
        </p:nvSpPr>
        <p:spPr>
          <a:xfrm>
            <a:off x="2872639" y="2421715"/>
            <a:ext cx="58116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Direct reaction angular distributions are forward peaked, unlike compound nuclear reactions which are ~isotropic in CM. They are characteristic of angular momentum transfer, i.e. L= 1, 2, 3. </a:t>
            </a:r>
          </a:p>
          <a:p>
            <a:endParaRPr lang="en-US" sz="1400" dirty="0"/>
          </a:p>
          <a:p>
            <a:r>
              <a:rPr lang="en-US" sz="1400" dirty="0"/>
              <a:t>John and Linwood discovered that a characteristic “dip” occurred at back angles in (</a:t>
            </a:r>
            <a:r>
              <a:rPr lang="en-US" sz="1400" dirty="0" err="1"/>
              <a:t>d,p</a:t>
            </a:r>
            <a:r>
              <a:rPr lang="en-US" sz="1400" dirty="0"/>
              <a:t>) reactions. The systematics made spin assignments possible. (Phys Rev Letter in 1964.</a:t>
            </a:r>
          </a:p>
        </p:txBody>
      </p:sp>
    </p:spTree>
    <p:extLst>
      <p:ext uri="{BB962C8B-B14F-4D97-AF65-F5344CB8AC3E}">
        <p14:creationId xmlns:p14="http://schemas.microsoft.com/office/powerpoint/2010/main" val="6307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EE0E-5DC3-56DF-5B38-E0519EB5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89138"/>
            <a:ext cx="8372901" cy="328934"/>
          </a:xfrm>
        </p:spPr>
        <p:txBody>
          <a:bodyPr/>
          <a:lstStyle/>
          <a:p>
            <a:r>
              <a:rPr lang="en-US" sz="1600" dirty="0"/>
              <a:t>Following John’s lead we looked for j-dependence in (</a:t>
            </a:r>
            <a:r>
              <a:rPr lang="en-US" sz="1600" cap="none" dirty="0"/>
              <a:t>p,</a:t>
            </a:r>
            <a:r>
              <a:rPr lang="en-US" sz="1600" cap="none" baseline="30000" dirty="0"/>
              <a:t>4</a:t>
            </a:r>
            <a:r>
              <a:rPr lang="en-US" sz="1600" cap="none" dirty="0"/>
              <a:t>He</a:t>
            </a:r>
            <a:r>
              <a:rPr lang="en-US" sz="1600" dirty="0"/>
              <a:t>) reactions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A3B62-DF4F-0CED-2799-FF221BA2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" y="733750"/>
            <a:ext cx="4114799" cy="2243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5284C5-8988-765F-104C-705FB1746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41" y="491535"/>
            <a:ext cx="2272627" cy="456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6E9A-0210-12E0-DE2F-CB340AA77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0"/>
            <a:ext cx="8372901" cy="509037"/>
          </a:xfrm>
        </p:spPr>
        <p:txBody>
          <a:bodyPr/>
          <a:lstStyle/>
          <a:p>
            <a:r>
              <a:rPr lang="en-US" dirty="0"/>
              <a:t>Isospin and isobaric analogue states</a:t>
            </a:r>
          </a:p>
        </p:txBody>
      </p:sp>
      <p:pic>
        <p:nvPicPr>
          <p:cNvPr id="6" name="Content Placeholder 5" descr="A green book cover with white text&#10;&#10;Description automatically generated">
            <a:extLst>
              <a:ext uri="{FF2B5EF4-FFF2-40B4-BE49-F238E27FC236}">
                <a16:creationId xmlns:a16="http://schemas.microsoft.com/office/drawing/2014/main" id="{FB4EF683-1958-49CF-AEFA-69244852E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1419" y="569612"/>
            <a:ext cx="2811292" cy="414816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B4587-F7A6-6346-EFD5-FF920ECFFC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9" y="688268"/>
            <a:ext cx="5635757" cy="374786"/>
          </a:xfrm>
        </p:spPr>
        <p:txBody>
          <a:bodyPr/>
          <a:lstStyle/>
          <a:p>
            <a:r>
              <a:rPr lang="en-US" dirty="0"/>
              <a:t>March, 1966: First conference on isospin in nuclear physics: led to the emphasis on Coulomb energies – working with John during my post-doc years at Argonne: “Coulomb energy anomaly” 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0FA5D34-CC9A-4869-2E72-2A52A9E6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1" y="2175766"/>
            <a:ext cx="2856343" cy="1208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7D2035-C053-AD7D-A1C8-97A0F1599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746" y="1834435"/>
            <a:ext cx="2072754" cy="20150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530DB0-3ACA-C355-9980-DA53BAB88360}"/>
              </a:ext>
            </a:extLst>
          </p:cNvPr>
          <p:cNvSpPr txBox="1"/>
          <p:nvPr/>
        </p:nvSpPr>
        <p:spPr>
          <a:xfrm>
            <a:off x="252089" y="3849467"/>
            <a:ext cx="5725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Coulomb energy shift should be a measure of the rms radius of the valence neutron wave function: ~10% discrepancy; implies rms neutron radii are smaller than predicted.</a:t>
            </a:r>
          </a:p>
        </p:txBody>
      </p:sp>
    </p:spTree>
    <p:extLst>
      <p:ext uri="{BB962C8B-B14F-4D97-AF65-F5344CB8AC3E}">
        <p14:creationId xmlns:p14="http://schemas.microsoft.com/office/powerpoint/2010/main" val="16037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7D3A-FBF0-F0E5-499D-5B2CA18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21" y="1908"/>
            <a:ext cx="8372901" cy="433689"/>
          </a:xfrm>
        </p:spPr>
        <p:txBody>
          <a:bodyPr/>
          <a:lstStyle/>
          <a:p>
            <a:r>
              <a:rPr lang="en-US" dirty="0">
                <a:solidFill>
                  <a:srgbClr val="47484A"/>
                </a:solidFill>
              </a:rPr>
              <a:t>Transition to medical isotopes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43DA0-2612-A490-CADB-3F33314465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432171"/>
            <a:ext cx="8372901" cy="374786"/>
          </a:xfrm>
        </p:spPr>
        <p:txBody>
          <a:bodyPr/>
          <a:lstStyle/>
          <a:p>
            <a:r>
              <a:rPr lang="en-US" dirty="0"/>
              <a:t>Back to Cu-67 but for cancer therapy rather than nuclear structure: 100 gram Zn-68 target rather than 1 mg Zn-68 target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A21C9-B8C3-1D0C-B2DF-17BD4E378279}"/>
              </a:ext>
            </a:extLst>
          </p:cNvPr>
          <p:cNvSpPr/>
          <p:nvPr/>
        </p:nvSpPr>
        <p:spPr>
          <a:xfrm>
            <a:off x="457202" y="1488942"/>
            <a:ext cx="2695698" cy="3162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18872" rIns="137160" bIns="13716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Mo-99 crisis, 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NNSA funded Argonne R&amp;D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Impacts: average people,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security, economic competitiveness, good of the nation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DOE-SC launched an R&amp;D program at LEAF on Cu-67 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cancer detection 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treatment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Radioisotopes identified 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Strategic Initiative in Argonne’s Annual Lab Plan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A63CB3-F975-A56A-ACF6-F766FFFFE3AC}"/>
              </a:ext>
            </a:extLst>
          </p:cNvPr>
          <p:cNvSpPr/>
          <p:nvPr/>
        </p:nvSpPr>
        <p:spPr>
          <a:xfrm>
            <a:off x="3224152" y="1488942"/>
            <a:ext cx="2695698" cy="3162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18872" rIns="137160" bIns="13716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R2P2 optimizing reliability 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quality of Cu-67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R2P2 working on several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additional therapeutic isotopes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>
                <a:tab pos="1020763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YEAR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DOE-IP participating in 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Long-Range Plans of Nuclear Physics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(DOE-NP and NSF)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Nuclear Data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(NNSA and DOE-NP)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VISION</a:t>
            </a:r>
            <a:b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Updated facilities with expanded capabilities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6FD0F-0230-CB9C-DAAE-854D77CE4FB4}"/>
              </a:ext>
            </a:extLst>
          </p:cNvPr>
          <p:cNvSpPr txBox="1"/>
          <p:nvPr/>
        </p:nvSpPr>
        <p:spPr>
          <a:xfrm>
            <a:off x="6121260" y="3712522"/>
            <a:ext cx="2810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study describes the ground breaking results of a first-in-human study of targeted alpha therapy of metastatic castration-resistant prostate cancer in 42 patients using 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225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Ac-PSMA617.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650EA2-1427-6DE1-0C20-1EF471B4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793" y="1055355"/>
            <a:ext cx="2899510" cy="255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972331-A0AD-4096-BFE7-216D0AD48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155" y="1786675"/>
            <a:ext cx="6567737" cy="3115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4759CC-F42D-4B2E-AE13-82A6D63E5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16" y="0"/>
            <a:ext cx="6229314" cy="766659"/>
          </a:xfrm>
        </p:spPr>
        <p:txBody>
          <a:bodyPr/>
          <a:lstStyle/>
          <a:p>
            <a:pPr algn="ctr"/>
            <a:r>
              <a:rPr lang="en-US" sz="2400" dirty="0"/>
              <a:t>Argonne’s Radioisotope Research and Production Program (R2P2)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D94E0-2BF3-4449-9BEC-DE53919BD8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386" y="801647"/>
            <a:ext cx="8715237" cy="621256"/>
          </a:xfrm>
        </p:spPr>
        <p:txBody>
          <a:bodyPr/>
          <a:lstStyle/>
          <a:p>
            <a:r>
              <a:rPr lang="en-US" dirty="0"/>
              <a:t>The dominant theme is the development of medical isotopes &amp; related technologies primarily applied to cancer and immune system therapy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45519-81A1-4E7B-970F-B570032CF5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77632-E2D3-4C28-AB36-195FCB5872C3}"/>
              </a:ext>
            </a:extLst>
          </p:cNvPr>
          <p:cNvSpPr txBox="1"/>
          <p:nvPr/>
        </p:nvSpPr>
        <p:spPr>
          <a:xfrm>
            <a:off x="245767" y="1457892"/>
            <a:ext cx="1879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Radio-assisted chemotherapy and advanced applications of Auger emitters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B8D38-752C-4DE4-BFA5-FD9F929459C2}"/>
              </a:ext>
            </a:extLst>
          </p:cNvPr>
          <p:cNvSpPr txBox="1"/>
          <p:nvPr/>
        </p:nvSpPr>
        <p:spPr>
          <a:xfrm>
            <a:off x="5503140" y="4089432"/>
            <a:ext cx="2731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Isotopes for targeted alpha therapy: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CA9B4-11C2-4E3B-898A-3B0B2F5A0FEC}"/>
              </a:ext>
            </a:extLst>
          </p:cNvPr>
          <p:cNvSpPr txBox="1"/>
          <p:nvPr/>
        </p:nvSpPr>
        <p:spPr>
          <a:xfrm>
            <a:off x="6020165" y="1327058"/>
            <a:ext cx="31238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 of production &amp; delivery methods of emerging beta emitters, e.g.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Cu,  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212C31-AA32-94F3-EFE1-7EC9ED57067A}"/>
              </a:ext>
            </a:extLst>
          </p:cNvPr>
          <p:cNvSpPr/>
          <p:nvPr/>
        </p:nvSpPr>
        <p:spPr>
          <a:xfrm>
            <a:off x="7503331" y="2144745"/>
            <a:ext cx="644012" cy="382642"/>
          </a:xfrm>
          <a:prstGeom prst="ellipse">
            <a:avLst/>
          </a:prstGeom>
          <a:solidFill>
            <a:srgbClr val="FFFF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D6AA2E-5D24-EF49-B697-2F22B38AE1E7}"/>
              </a:ext>
            </a:extLst>
          </p:cNvPr>
          <p:cNvSpPr/>
          <p:nvPr/>
        </p:nvSpPr>
        <p:spPr>
          <a:xfrm>
            <a:off x="8234555" y="2144745"/>
            <a:ext cx="625062" cy="382642"/>
          </a:xfrm>
          <a:prstGeom prst="ellipse">
            <a:avLst/>
          </a:prstGeom>
          <a:solidFill>
            <a:srgbClr val="FFFF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CA2C13-5017-4C42-CDB1-560E791AADC6}"/>
              </a:ext>
            </a:extLst>
          </p:cNvPr>
          <p:cNvSpPr/>
          <p:nvPr/>
        </p:nvSpPr>
        <p:spPr>
          <a:xfrm>
            <a:off x="5989539" y="4630120"/>
            <a:ext cx="682518" cy="382642"/>
          </a:xfrm>
          <a:prstGeom prst="ellipse">
            <a:avLst/>
          </a:prstGeom>
          <a:solidFill>
            <a:srgbClr val="FFFF00">
              <a:alpha val="5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52F0FE-E635-D3BF-0054-F843D13A14F5}"/>
              </a:ext>
            </a:extLst>
          </p:cNvPr>
          <p:cNvCxnSpPr>
            <a:cxnSpLocks/>
          </p:cNvCxnSpPr>
          <p:nvPr/>
        </p:nvCxnSpPr>
        <p:spPr>
          <a:xfrm flipH="1">
            <a:off x="6628306" y="4040392"/>
            <a:ext cx="1413035" cy="6716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3014F8-DEB4-F4CD-05D9-3A3F89883FC9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7879862" y="2517592"/>
            <a:ext cx="0" cy="55604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32FDB4A-703F-3DF9-C877-26B04DAE84EB}"/>
              </a:ext>
            </a:extLst>
          </p:cNvPr>
          <p:cNvSpPr txBox="1"/>
          <p:nvPr/>
        </p:nvSpPr>
        <p:spPr>
          <a:xfrm>
            <a:off x="7389984" y="307363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D5678D-EB43-36AF-7344-755C353F4920}"/>
              </a:ext>
            </a:extLst>
          </p:cNvPr>
          <p:cNvSpPr txBox="1"/>
          <p:nvPr/>
        </p:nvSpPr>
        <p:spPr>
          <a:xfrm>
            <a:off x="7879862" y="367805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B6C0FA-E253-6F70-0918-AC9529560D7C}"/>
              </a:ext>
            </a:extLst>
          </p:cNvPr>
          <p:cNvCxnSpPr>
            <a:cxnSpLocks/>
            <a:stCxn id="24" idx="0"/>
            <a:endCxn id="10" idx="4"/>
          </p:cNvCxnSpPr>
          <p:nvPr/>
        </p:nvCxnSpPr>
        <p:spPr>
          <a:xfrm flipV="1">
            <a:off x="8465920" y="2527387"/>
            <a:ext cx="81166" cy="115067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E44E3C-ACB0-DCCC-85AB-6B98AB1D5964}"/>
              </a:ext>
            </a:extLst>
          </p:cNvPr>
          <p:cNvGrpSpPr/>
          <p:nvPr/>
        </p:nvGrpSpPr>
        <p:grpSpPr>
          <a:xfrm>
            <a:off x="245766" y="2571750"/>
            <a:ext cx="1771163" cy="1148545"/>
            <a:chOff x="245766" y="2571750"/>
            <a:chExt cx="1771163" cy="11485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857DCC5-ED44-A819-1F73-A77CF385BE35}"/>
                </a:ext>
              </a:extLst>
            </p:cNvPr>
            <p:cNvSpPr/>
            <p:nvPr/>
          </p:nvSpPr>
          <p:spPr>
            <a:xfrm>
              <a:off x="245766" y="2571750"/>
              <a:ext cx="1771163" cy="382642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B43E92E-3D01-799A-07B2-2E2651AF9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108" y="2935220"/>
              <a:ext cx="0" cy="4091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7A06EA-5A90-7178-5C49-329BD55EE599}"/>
                </a:ext>
              </a:extLst>
            </p:cNvPr>
            <p:cNvSpPr txBox="1"/>
            <p:nvPr/>
          </p:nvSpPr>
          <p:spPr>
            <a:xfrm>
              <a:off x="480805" y="335096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24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2F7C8D-62C1-A61E-3CAF-B2C55B0EB0B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8118" y="186231"/>
            <a:ext cx="6365141" cy="3397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Compound nucleus reactions rather than direct reactions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12A906-E4B8-1B5E-8790-63F19509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6825"/>
            <a:ext cx="5175503" cy="2029968"/>
          </a:xfrm>
        </p:spPr>
        <p:txBody>
          <a:bodyPr>
            <a:normAutofit/>
          </a:bodyPr>
          <a:lstStyle/>
          <a:p>
            <a:r>
              <a:rPr lang="en-US" b="1" i="0" dirty="0">
                <a:effectLst/>
              </a:rPr>
              <a:t>New </a:t>
            </a:r>
            <a:r>
              <a:rPr lang="en-US" b="1" i="0" dirty="0" err="1">
                <a:effectLst/>
              </a:rPr>
              <a:t>GammaSphere</a:t>
            </a:r>
            <a:r>
              <a:rPr lang="en-US" b="1" i="0" dirty="0">
                <a:effectLst/>
              </a:rPr>
              <a:t> Applications in Medical Isotope Cross Section Data Benchmarking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3A54D-B520-ABB2-5EDB-FB5431A5BF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3D56B7-60D4-3A2F-829A-E7C08FA25B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Amy Renné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57A2C1-5C86-6FC6-8DC8-EBC7304FCA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12116" y="4406088"/>
            <a:ext cx="2692872" cy="386558"/>
          </a:xfrm>
        </p:spPr>
        <p:txBody>
          <a:bodyPr/>
          <a:lstStyle/>
          <a:p>
            <a:r>
              <a:rPr lang="en-US" dirty="0"/>
              <a:t>June, 2023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169E2D8-3DAF-F440-2DB3-9305022B7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Argonne National Laboratory</a:t>
            </a:r>
          </a:p>
          <a:p>
            <a:r>
              <a:rPr lang="en-US" dirty="0"/>
              <a:t>University of Chicago</a:t>
            </a:r>
          </a:p>
          <a:p>
            <a:r>
              <a:rPr lang="en-US" dirty="0"/>
              <a:t>Medical Physics Doctoral Candidate</a:t>
            </a:r>
          </a:p>
        </p:txBody>
      </p:sp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EFB092E6-14BA-4F06-CCB5-773C7DD5DE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17011" b="1701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9510DDC1-9906-0B42-BDE2-A9805BE72160}" vid="{53B3EEEF-5B1A-9B47-86BB-FE2E484EEC35}"/>
    </a:ext>
  </a:extLst>
</a:theme>
</file>

<file path=ppt/theme/theme2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9510DDC1-9906-0B42-BDE2-A9805BE72160}" vid="{53B3EEEF-5B1A-9B47-86BB-FE2E484EEC35}"/>
    </a:ext>
  </a:extLst>
</a:theme>
</file>

<file path=ppt/theme/theme3.xml><?xml version="1.0" encoding="utf-8"?>
<a:theme xmlns:a="http://schemas.openxmlformats.org/drawingml/2006/main" name="2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4.xml><?xml version="1.0" encoding="utf-8"?>
<a:theme xmlns:a="http://schemas.openxmlformats.org/drawingml/2006/main" name="3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9510DDC1-9906-0B42-BDE2-A9805BE72160}" vid="{53B3EEEF-5B1A-9B47-86BB-FE2E484EEC35}"/>
    </a:ext>
  </a:extLst>
</a:theme>
</file>

<file path=ppt/theme/theme5.xml><?xml version="1.0" encoding="utf-8"?>
<a:theme xmlns:a="http://schemas.openxmlformats.org/drawingml/2006/main" name="4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9c3c8d-aef7-4413-9a08-f500355c430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39239188EEDF4FBC842FB4CABD60C1" ma:contentTypeVersion="3" ma:contentTypeDescription="Create a new document." ma:contentTypeScope="" ma:versionID="f86e727a7067480bbdfadb122a348b54">
  <xsd:schema xmlns:xsd="http://www.w3.org/2001/XMLSchema" xmlns:xs="http://www.w3.org/2001/XMLSchema" xmlns:p="http://schemas.microsoft.com/office/2006/metadata/properties" xmlns:ns3="a19c3c8d-aef7-4413-9a08-f500355c4309" targetNamespace="http://schemas.microsoft.com/office/2006/metadata/properties" ma:root="true" ma:fieldsID="137bc87aef5a6456751876bb30ba4345" ns3:_="">
    <xsd:import namespace="a19c3c8d-aef7-4413-9a08-f500355c43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c3c8d-aef7-4413-9a08-f500355c43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ACF5C4-F25C-4D77-AE55-7DFD91F06448}">
  <ds:schemaRefs>
    <ds:schemaRef ds:uri="http://schemas.microsoft.com/office/infopath/2007/PartnerControls"/>
    <ds:schemaRef ds:uri="a19c3c8d-aef7-4413-9a08-f500355c4309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61C690E-C2E1-4D57-8EC3-358866FDE8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9c3c8d-aef7-4413-9a08-f500355c43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8CDF3A-8F1B-4DB5-B5DF-2066DB1255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5312</TotalTime>
  <Words>1656</Words>
  <Application>Microsoft Office PowerPoint</Application>
  <PresentationFormat>On-screen Show (16:9)</PresentationFormat>
  <Paragraphs>179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 Math</vt:lpstr>
      <vt:lpstr>Wingdings</vt:lpstr>
      <vt:lpstr>presentation_16x9</vt:lpstr>
      <vt:lpstr>1_presentation_16x9</vt:lpstr>
      <vt:lpstr>2_presentation_16x9</vt:lpstr>
      <vt:lpstr>3_presentation_16x9</vt:lpstr>
      <vt:lpstr>4_presentation_16x9</vt:lpstr>
      <vt:lpstr>Nuclear reactions in the 1960s to medical isotopes                               in the 2020s</vt:lpstr>
      <vt:lpstr>PowerPoint Presentation</vt:lpstr>
      <vt:lpstr>My first conference other than APS</vt:lpstr>
      <vt:lpstr>The era of direct reactions – 1960’s</vt:lpstr>
      <vt:lpstr>Following John’s lead we looked for j-dependence in (p,4He) reactions</vt:lpstr>
      <vt:lpstr>Isospin and isobaric analogue states</vt:lpstr>
      <vt:lpstr>Transition to medical isotopes</vt:lpstr>
      <vt:lpstr>Argonne’s Radioisotope Research and Production Program (R2P2)</vt:lpstr>
      <vt:lpstr>New GammaSphere Applications in Medical Isotope Cross Section Data Benchmarking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Gammasphere project</vt:lpstr>
      <vt:lpstr>Gammasphere project</vt:lpstr>
      <vt:lpstr>Novel cross section measurement Methodology</vt:lpstr>
      <vt:lpstr>Terbium-155 Case study  </vt:lpstr>
      <vt:lpstr>Terbium-155 Case study 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Jerry</cp:lastModifiedBy>
  <cp:revision>658</cp:revision>
  <cp:lastPrinted>2018-01-26T13:55:17Z</cp:lastPrinted>
  <dcterms:created xsi:type="dcterms:W3CDTF">2017-11-30T15:44:06Z</dcterms:created>
  <dcterms:modified xsi:type="dcterms:W3CDTF">2023-07-10T17:45:13Z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0x0101007139239188EEDF4FBC842FB4CABD60C1</vt:lpwstr>
  </property>
</Properties>
</file>