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2"/>
  </p:notesMasterIdLst>
  <p:sldIdLst>
    <p:sldId id="305" r:id="rId3"/>
    <p:sldId id="300" r:id="rId4"/>
    <p:sldId id="273" r:id="rId5"/>
    <p:sldId id="275" r:id="rId6"/>
    <p:sldId id="276" r:id="rId7"/>
    <p:sldId id="310" r:id="rId8"/>
    <p:sldId id="311" r:id="rId9"/>
    <p:sldId id="312" r:id="rId10"/>
    <p:sldId id="277" r:id="rId11"/>
    <p:sldId id="313" r:id="rId12"/>
    <p:sldId id="278" r:id="rId13"/>
    <p:sldId id="280" r:id="rId14"/>
    <p:sldId id="315" r:id="rId15"/>
    <p:sldId id="299" r:id="rId16"/>
    <p:sldId id="327" r:id="rId17"/>
    <p:sldId id="262" r:id="rId18"/>
    <p:sldId id="298" r:id="rId19"/>
    <p:sldId id="329" r:id="rId20"/>
    <p:sldId id="333" r:id="rId21"/>
    <p:sldId id="330" r:id="rId22"/>
    <p:sldId id="288" r:id="rId23"/>
    <p:sldId id="318" r:id="rId24"/>
    <p:sldId id="308" r:id="rId25"/>
    <p:sldId id="326" r:id="rId26"/>
    <p:sldId id="303" r:id="rId27"/>
    <p:sldId id="331" r:id="rId28"/>
    <p:sldId id="323" r:id="rId29"/>
    <p:sldId id="320" r:id="rId30"/>
    <p:sldId id="296" r:id="rId31"/>
    <p:sldId id="338" r:id="rId32"/>
    <p:sldId id="334" r:id="rId33"/>
    <p:sldId id="335" r:id="rId34"/>
    <p:sldId id="281" r:id="rId35"/>
    <p:sldId id="284" r:id="rId36"/>
    <p:sldId id="285" r:id="rId37"/>
    <p:sldId id="287" r:id="rId38"/>
    <p:sldId id="353" r:id="rId39"/>
    <p:sldId id="339" r:id="rId40"/>
    <p:sldId id="354" r:id="rId41"/>
    <p:sldId id="357" r:id="rId42"/>
    <p:sldId id="283" r:id="rId43"/>
    <p:sldId id="346" r:id="rId44"/>
    <p:sldId id="358" r:id="rId45"/>
    <p:sldId id="343" r:id="rId46"/>
    <p:sldId id="344" r:id="rId47"/>
    <p:sldId id="345" r:id="rId48"/>
    <p:sldId id="349" r:id="rId49"/>
    <p:sldId id="359" r:id="rId50"/>
    <p:sldId id="352" r:id="rId5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71C"/>
    <a:srgbClr val="E8BA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94" autoAdjust="0"/>
    <p:restoredTop sz="86458" autoAdjust="0"/>
  </p:normalViewPr>
  <p:slideViewPr>
    <p:cSldViewPr snapToGrid="0">
      <p:cViewPr varScale="1">
        <p:scale>
          <a:sx n="63" d="100"/>
          <a:sy n="63" d="100"/>
        </p:scale>
        <p:origin x="-42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F362-F4DF-467A-9C22-FF25DB3E33F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5DF7-B581-483F-90BA-60A62A90F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733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21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21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82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17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85DF7-B581-483F-90BA-60A62A90F0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60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430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85DF7-B581-483F-90BA-60A62A90F0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02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07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85DF7-B581-483F-90BA-60A62A90F07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21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48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489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27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844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5730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96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2302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40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44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4682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87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6503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571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573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1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98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22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06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364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07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53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032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6D5E1-F751-4302-B202-00BA4C9CA0D6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2864-A53D-4C06-9332-D4DB2F6F1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747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815D5-51FC-4BB7-9799-13984AA794E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B63D0-9E81-4CC1-8921-37BBC56F5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1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456" t="17684" r="19605" b="70073"/>
          <a:stretch>
            <a:fillRect/>
          </a:stretch>
        </p:blipFill>
        <p:spPr bwMode="auto">
          <a:xfrm>
            <a:off x="1524000" y="757989"/>
            <a:ext cx="9144000" cy="1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7476" t="46252" r="38050" b="6137"/>
          <a:stretch>
            <a:fillRect/>
          </a:stretch>
        </p:blipFill>
        <p:spPr bwMode="auto">
          <a:xfrm>
            <a:off x="7848600" y="2378238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3845" y="3632847"/>
            <a:ext cx="54527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Early Years,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Moessbauer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Effect,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and Inverse Reactions with RIBs</a:t>
            </a: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	   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Walter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F. Henning</a:t>
            </a:r>
          </a:p>
        </p:txBody>
      </p:sp>
    </p:spTree>
    <p:extLst>
      <p:ext uri="{BB962C8B-B14F-4D97-AF65-F5344CB8AC3E}">
        <p14:creationId xmlns:p14="http://schemas.microsoft.com/office/powerpoint/2010/main" xmlns="" val="19348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853" y="58714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Rice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19197640">
            <a:off x="4000708" y="4776095"/>
            <a:ext cx="1710576" cy="556072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197640">
            <a:off x="5187071" y="3838371"/>
            <a:ext cx="1415951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rot="10315877">
            <a:off x="4564557" y="3126650"/>
            <a:ext cx="1615620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08186" y="2058301"/>
            <a:ext cx="3225291" cy="1612646"/>
            <a:chOff x="1308186" y="2058301"/>
            <a:chExt cx="3225291" cy="16126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186" y="2058301"/>
              <a:ext cx="3225291" cy="16126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09597" y="2449025"/>
              <a:ext cx="249953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1956 - 2022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Argonne National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Laboratory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02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853" y="58714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Rice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19197640">
            <a:off x="4000708" y="4776095"/>
            <a:ext cx="1710576" cy="556072"/>
          </a:xfrm>
          <a:prstGeom prst="curvedUpArrow">
            <a:avLst/>
          </a:prstGeom>
          <a:solidFill>
            <a:srgbClr val="DEA71C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197640">
            <a:off x="5187071" y="3838371"/>
            <a:ext cx="1415951" cy="508170"/>
          </a:xfrm>
          <a:prstGeom prst="curvedUpArrow">
            <a:avLst/>
          </a:prstGeom>
          <a:solidFill>
            <a:srgbClr val="DEA71C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rot="10315877">
            <a:off x="4564557" y="3126650"/>
            <a:ext cx="1615620" cy="508170"/>
          </a:xfrm>
          <a:prstGeom prst="curvedUpArrow">
            <a:avLst/>
          </a:prstGeom>
          <a:solidFill>
            <a:srgbClr val="DEA71C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11599" y="2054362"/>
            <a:ext cx="3225291" cy="1612646"/>
            <a:chOff x="1308186" y="2058301"/>
            <a:chExt cx="3225291" cy="16126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186" y="2058301"/>
              <a:ext cx="3225291" cy="161264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09597" y="2465067"/>
              <a:ext cx="249953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1956 - 2022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Argonne National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Laboratory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29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853" y="58714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Rice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19197640">
            <a:off x="4000708" y="4776095"/>
            <a:ext cx="1710576" cy="556072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197640">
            <a:off x="5187071" y="3838371"/>
            <a:ext cx="1415951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rot="10315877">
            <a:off x="4564557" y="3126650"/>
            <a:ext cx="1615620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08186" y="2058301"/>
            <a:ext cx="3225291" cy="1612646"/>
            <a:chOff x="1308186" y="2058301"/>
            <a:chExt cx="3225291" cy="16126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186" y="2058301"/>
              <a:ext cx="3225291" cy="16126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09597" y="2449025"/>
              <a:ext cx="249953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1956 - 2022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Argonne National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Laboratory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1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456" t="17684" r="19605" b="70073"/>
          <a:stretch>
            <a:fillRect/>
          </a:stretch>
        </p:blipFill>
        <p:spPr bwMode="auto">
          <a:xfrm>
            <a:off x="1524000" y="757989"/>
            <a:ext cx="9144000" cy="1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7476" t="46252" r="38050" b="6137"/>
          <a:stretch>
            <a:fillRect/>
          </a:stretch>
        </p:blipFill>
        <p:spPr bwMode="auto">
          <a:xfrm>
            <a:off x="8185482" y="2378238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3845" y="2397601"/>
            <a:ext cx="563282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Early Years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Moessbauer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Effect,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and Inverse Reactions with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RIBs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3903709"/>
            <a:ext cx="6481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1951-1959 time period with Yale, Rice, and Argonne, which I chose to call the early years, was very exciting. It is impossible to do justice to John’s many publications and scientific achievements during this time. </a:t>
            </a:r>
            <a:r>
              <a:rPr lang="en-US" sz="2400" kern="0" dirty="0" smtClean="0">
                <a:solidFill>
                  <a:prstClr val="black"/>
                </a:solidFill>
              </a:rPr>
              <a:t>But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let me briefly discuss one example.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9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483" y="952246"/>
            <a:ext cx="103827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The example: </a:t>
            </a:r>
            <a:r>
              <a:rPr lang="en-US" sz="2800" dirty="0" smtClean="0">
                <a:solidFill>
                  <a:srgbClr val="FF0000"/>
                </a:solidFill>
              </a:rPr>
              <a:t>Proton strength functions. 4 Remarks: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/>
              <a:t>1.    A topic which John addressed at 2 sites, Rice University and Argonne.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And, typical for John, always recognizing new opportunities when they open up.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Here the idea </a:t>
            </a:r>
            <a:r>
              <a:rPr lang="en-US" sz="2400" dirty="0">
                <a:solidFill>
                  <a:prstClr val="black"/>
                </a:solidFill>
              </a:rPr>
              <a:t>to use neutron detectors (long counters) </a:t>
            </a:r>
            <a:r>
              <a:rPr lang="en-US" sz="2400" dirty="0" smtClean="0">
                <a:solidFill>
                  <a:prstClr val="black"/>
                </a:solidFill>
              </a:rPr>
              <a:t>available from developments and research at the Argonne Reactor, </a:t>
            </a:r>
            <a:r>
              <a:rPr lang="en-US" sz="2400" dirty="0" smtClean="0"/>
              <a:t>for </a:t>
            </a:r>
            <a:r>
              <a:rPr lang="en-US" sz="2400" dirty="0"/>
              <a:t>integral </a:t>
            </a:r>
            <a:r>
              <a:rPr lang="en-US" sz="2400" dirty="0" smtClean="0"/>
              <a:t>thick-target </a:t>
            </a:r>
            <a:r>
              <a:rPr lang="en-US" sz="2400" dirty="0"/>
              <a:t>measurements of the (</a:t>
            </a:r>
            <a:r>
              <a:rPr lang="en-US" sz="2400" dirty="0" err="1"/>
              <a:t>p,n</a:t>
            </a:r>
            <a:r>
              <a:rPr lang="en-US" sz="2400" dirty="0"/>
              <a:t>) yields on essentially all </a:t>
            </a:r>
            <a:r>
              <a:rPr lang="en-US" sz="2400" dirty="0" smtClean="0"/>
              <a:t>elements, </a:t>
            </a:r>
            <a:r>
              <a:rPr lang="en-US" sz="2400" dirty="0"/>
              <a:t>and </a:t>
            </a:r>
            <a:r>
              <a:rPr lang="en-US" sz="2400" dirty="0" smtClean="0"/>
              <a:t>extract from </a:t>
            </a:r>
            <a:r>
              <a:rPr lang="en-US" sz="2400" dirty="0"/>
              <a:t>the yields </a:t>
            </a:r>
            <a:r>
              <a:rPr lang="en-US" sz="2400" dirty="0" smtClean="0"/>
              <a:t>the </a:t>
            </a:r>
            <a:r>
              <a:rPr lang="en-US" sz="2400" dirty="0"/>
              <a:t>proton strength </a:t>
            </a:r>
            <a:r>
              <a:rPr lang="en-US" sz="2400" dirty="0" smtClean="0"/>
              <a:t>(</a:t>
            </a:r>
            <a:r>
              <a:rPr lang="en-US" sz="2400" dirty="0"/>
              <a:t>rather than from </a:t>
            </a:r>
            <a:r>
              <a:rPr lang="en-US" sz="2400" dirty="0" smtClean="0"/>
              <a:t>painstakingly </a:t>
            </a:r>
            <a:r>
              <a:rPr lang="en-US" sz="2400" dirty="0"/>
              <a:t>characterizing resonances in inelastic scattering). </a:t>
            </a:r>
            <a:endParaRPr lang="en-US" sz="2400" dirty="0" smtClean="0"/>
          </a:p>
          <a:p>
            <a:endParaRPr lang="en-US" sz="1000" dirty="0"/>
          </a:p>
          <a:p>
            <a:pPr marL="457200" indent="-457200"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paper </a:t>
            </a:r>
            <a:r>
              <a:rPr lang="en-US" sz="2400" dirty="0" smtClean="0"/>
              <a:t>(PR Letter) was immediately followed </a:t>
            </a:r>
            <a:r>
              <a:rPr lang="en-US" sz="2400" dirty="0"/>
              <a:t>by 2 </a:t>
            </a:r>
            <a:r>
              <a:rPr lang="en-US" sz="2400" dirty="0" smtClean="0"/>
              <a:t>theoretical publications; one (PR Letter by V. R. </a:t>
            </a:r>
            <a:r>
              <a:rPr lang="en-US" sz="2400" dirty="0" err="1" smtClean="0"/>
              <a:t>Weisskopf</a:t>
            </a:r>
            <a:r>
              <a:rPr lang="en-US" sz="2400" dirty="0" smtClean="0"/>
              <a:t>) right next to John’s Letter. </a:t>
            </a:r>
          </a:p>
          <a:p>
            <a:endParaRPr lang="en-US" sz="1000" dirty="0" smtClean="0"/>
          </a:p>
          <a:p>
            <a:r>
              <a:rPr lang="en-US" sz="2400" dirty="0" smtClean="0"/>
              <a:t>3.   This </a:t>
            </a:r>
            <a:r>
              <a:rPr lang="en-US" sz="2400" dirty="0"/>
              <a:t>was John’s first “Letter</a:t>
            </a:r>
            <a:r>
              <a:rPr lang="en-US" sz="2400" dirty="0" smtClean="0"/>
              <a:t>” publication.</a:t>
            </a:r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4.   Times have changed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789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483" y="952246"/>
            <a:ext cx="103827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The example: </a:t>
            </a:r>
            <a:r>
              <a:rPr lang="en-US" sz="2800" dirty="0" smtClean="0">
                <a:solidFill>
                  <a:srgbClr val="FF0000"/>
                </a:solidFill>
              </a:rPr>
              <a:t>Proton strength functions. 4 Remarks: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</a:rPr>
              <a:t>1.    </a:t>
            </a:r>
            <a:r>
              <a:rPr lang="en-US" sz="2400" dirty="0" smtClean="0">
                <a:solidFill>
                  <a:prstClr val="black"/>
                </a:solidFill>
              </a:rPr>
              <a:t>A topic which </a:t>
            </a:r>
            <a:r>
              <a:rPr lang="en-US" sz="2400" dirty="0" smtClean="0">
                <a:solidFill>
                  <a:srgbClr val="FF0000"/>
                </a:solidFill>
              </a:rPr>
              <a:t>John addressed at 2 sites, Rice University and Argonne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And, typical for John, </a:t>
            </a:r>
            <a:r>
              <a:rPr lang="en-US" sz="2400" dirty="0" smtClean="0">
                <a:solidFill>
                  <a:srgbClr val="FF0000"/>
                </a:solidFill>
              </a:rPr>
              <a:t>always recognizing new opportunities when they open up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Here the idea </a:t>
            </a:r>
            <a:r>
              <a:rPr lang="en-US" sz="2400" dirty="0">
                <a:solidFill>
                  <a:prstClr val="black"/>
                </a:solidFill>
              </a:rPr>
              <a:t>to use neutron detectors (long counters) </a:t>
            </a:r>
            <a:r>
              <a:rPr lang="en-US" sz="2400" dirty="0" smtClean="0">
                <a:solidFill>
                  <a:prstClr val="black"/>
                </a:solidFill>
              </a:rPr>
              <a:t>available from developments and research at the Argonne Reactor, </a:t>
            </a:r>
            <a:r>
              <a:rPr lang="en-US" sz="2400" dirty="0" smtClean="0"/>
              <a:t>for </a:t>
            </a:r>
            <a:r>
              <a:rPr lang="en-US" sz="2400" dirty="0"/>
              <a:t>integral </a:t>
            </a:r>
            <a:r>
              <a:rPr lang="en-US" sz="2400" dirty="0" smtClean="0"/>
              <a:t>thick-target </a:t>
            </a:r>
            <a:r>
              <a:rPr lang="en-US" sz="2400" dirty="0"/>
              <a:t>measurements of the (</a:t>
            </a:r>
            <a:r>
              <a:rPr lang="en-US" sz="2400" dirty="0" err="1"/>
              <a:t>p,n</a:t>
            </a:r>
            <a:r>
              <a:rPr lang="en-US" sz="2400" dirty="0"/>
              <a:t>) yields on essentially all </a:t>
            </a:r>
            <a:r>
              <a:rPr lang="en-US" sz="2400" dirty="0" smtClean="0"/>
              <a:t>elements, </a:t>
            </a:r>
            <a:r>
              <a:rPr lang="en-US" sz="2400" dirty="0"/>
              <a:t>and </a:t>
            </a:r>
            <a:r>
              <a:rPr lang="en-US" sz="2400" dirty="0" smtClean="0"/>
              <a:t>extract from </a:t>
            </a:r>
            <a:r>
              <a:rPr lang="en-US" sz="2400" dirty="0"/>
              <a:t>the yields </a:t>
            </a:r>
            <a:r>
              <a:rPr lang="en-US" sz="2400" dirty="0" smtClean="0"/>
              <a:t>the </a:t>
            </a:r>
            <a:r>
              <a:rPr lang="en-US" sz="2400" dirty="0"/>
              <a:t>proton strength  (rather than from </a:t>
            </a:r>
            <a:r>
              <a:rPr lang="en-US" sz="2400" dirty="0" smtClean="0"/>
              <a:t>painstakingly </a:t>
            </a:r>
            <a:r>
              <a:rPr lang="en-US" sz="2400" dirty="0"/>
              <a:t>characterizing resonances in inelastic scattering). </a:t>
            </a:r>
            <a:endParaRPr lang="en-US" sz="2400" dirty="0" smtClean="0"/>
          </a:p>
          <a:p>
            <a:endParaRPr lang="en-US" sz="1000" dirty="0"/>
          </a:p>
          <a:p>
            <a:pPr marL="457200" indent="-457200"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paper </a:t>
            </a:r>
            <a:r>
              <a:rPr lang="en-US" sz="2400" dirty="0" smtClean="0"/>
              <a:t>(PR Letter) was immediately followed </a:t>
            </a:r>
            <a:r>
              <a:rPr lang="en-US" sz="2400" dirty="0"/>
              <a:t>by 2 </a:t>
            </a:r>
            <a:r>
              <a:rPr lang="en-US" sz="2400" dirty="0" smtClean="0"/>
              <a:t>theoretical publications; one (PR Letter by V. R. </a:t>
            </a:r>
            <a:r>
              <a:rPr lang="en-US" sz="2400" dirty="0" err="1" smtClean="0"/>
              <a:t>Weisskopf</a:t>
            </a:r>
            <a:r>
              <a:rPr lang="en-US" sz="2400" dirty="0" smtClean="0"/>
              <a:t>) right next to John’s Letter. </a:t>
            </a:r>
          </a:p>
          <a:p>
            <a:endParaRPr lang="en-US" sz="1000" dirty="0" smtClean="0"/>
          </a:p>
          <a:p>
            <a:r>
              <a:rPr lang="en-US" sz="2400" dirty="0" smtClean="0"/>
              <a:t>3.   This </a:t>
            </a:r>
            <a:r>
              <a:rPr lang="en-US" sz="2400" dirty="0"/>
              <a:t>was John’s first “Letter</a:t>
            </a:r>
            <a:r>
              <a:rPr lang="en-US" sz="2400" dirty="0" smtClean="0"/>
              <a:t>” publication.</a:t>
            </a:r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4.   Times have changed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468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8977"/>
          <a:stretch/>
        </p:blipFill>
        <p:spPr>
          <a:xfrm>
            <a:off x="685806" y="356547"/>
            <a:ext cx="10700076" cy="6092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83064" y="278968"/>
            <a:ext cx="4029560" cy="635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30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289" y="218148"/>
            <a:ext cx="4887007" cy="6639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899" y="218148"/>
            <a:ext cx="4840644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1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483" y="952246"/>
            <a:ext cx="103827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The example: </a:t>
            </a:r>
            <a:r>
              <a:rPr lang="en-US" sz="2800" dirty="0" smtClean="0">
                <a:solidFill>
                  <a:srgbClr val="FF0000"/>
                </a:solidFill>
              </a:rPr>
              <a:t>Proton strength functions. 4 Remarks: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/>
              <a:t>1.    A topic which John addressed at 2 sites, Rice University and Argonne.</a:t>
            </a:r>
          </a:p>
          <a:p>
            <a:pPr lvl="0"/>
            <a:r>
              <a:rPr lang="en-US" sz="2400" dirty="0" smtClean="0"/>
              <a:t>And, typical for John, always recognizing new opportunities when they open up.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Here the idea </a:t>
            </a:r>
            <a:r>
              <a:rPr lang="en-US" sz="2400" dirty="0">
                <a:solidFill>
                  <a:prstClr val="black"/>
                </a:solidFill>
              </a:rPr>
              <a:t>to use neutron detectors (long counters) </a:t>
            </a:r>
            <a:r>
              <a:rPr lang="en-US" sz="2400" dirty="0" smtClean="0">
                <a:solidFill>
                  <a:prstClr val="black"/>
                </a:solidFill>
              </a:rPr>
              <a:t>available from developments and research at the Argonne Reactor, </a:t>
            </a:r>
            <a:r>
              <a:rPr lang="en-US" sz="2400" dirty="0" smtClean="0"/>
              <a:t>for </a:t>
            </a:r>
            <a:r>
              <a:rPr lang="en-US" sz="2400" dirty="0"/>
              <a:t>integral </a:t>
            </a:r>
            <a:r>
              <a:rPr lang="en-US" sz="2400" dirty="0" smtClean="0"/>
              <a:t>thick-target </a:t>
            </a:r>
            <a:r>
              <a:rPr lang="en-US" sz="2400" dirty="0"/>
              <a:t>measurements of the (</a:t>
            </a:r>
            <a:r>
              <a:rPr lang="en-US" sz="2400" dirty="0" err="1"/>
              <a:t>p,n</a:t>
            </a:r>
            <a:r>
              <a:rPr lang="en-US" sz="2400" dirty="0"/>
              <a:t>) yields on essentially all </a:t>
            </a:r>
            <a:r>
              <a:rPr lang="en-US" sz="2400" dirty="0" smtClean="0"/>
              <a:t>elements, </a:t>
            </a:r>
            <a:r>
              <a:rPr lang="en-US" sz="2400" dirty="0"/>
              <a:t>and </a:t>
            </a:r>
            <a:r>
              <a:rPr lang="en-US" sz="2400" dirty="0" smtClean="0"/>
              <a:t>extract from </a:t>
            </a:r>
            <a:r>
              <a:rPr lang="en-US" sz="2400" dirty="0"/>
              <a:t>the yields </a:t>
            </a:r>
            <a:r>
              <a:rPr lang="en-US" sz="2400" dirty="0" smtClean="0"/>
              <a:t>the </a:t>
            </a:r>
            <a:r>
              <a:rPr lang="en-US" sz="2400" dirty="0"/>
              <a:t>proton strength  (rather than from </a:t>
            </a:r>
            <a:r>
              <a:rPr lang="en-US" sz="2400" dirty="0" smtClean="0"/>
              <a:t>painstakingly </a:t>
            </a:r>
            <a:r>
              <a:rPr lang="en-US" sz="2400" dirty="0"/>
              <a:t>characterizing resonances in inelastic scattering). </a:t>
            </a:r>
            <a:endParaRPr lang="en-US" sz="2400" dirty="0" smtClean="0"/>
          </a:p>
          <a:p>
            <a:endParaRPr lang="en-US" sz="1000" dirty="0"/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paper </a:t>
            </a:r>
            <a:r>
              <a:rPr lang="en-US" sz="2400" dirty="0" smtClean="0">
                <a:solidFill>
                  <a:srgbClr val="FF0000"/>
                </a:solidFill>
              </a:rPr>
              <a:t>(PR Letter) was immediately followed </a:t>
            </a:r>
            <a:r>
              <a:rPr lang="en-US" sz="2400" dirty="0">
                <a:solidFill>
                  <a:srgbClr val="FF0000"/>
                </a:solidFill>
              </a:rPr>
              <a:t>by 2 </a:t>
            </a:r>
            <a:r>
              <a:rPr lang="en-US" sz="2400" dirty="0" smtClean="0">
                <a:solidFill>
                  <a:srgbClr val="FF0000"/>
                </a:solidFill>
              </a:rPr>
              <a:t>theoretical publications; one (PR Letter by V. R. </a:t>
            </a:r>
            <a:r>
              <a:rPr lang="en-US" sz="2400" dirty="0" err="1" smtClean="0">
                <a:solidFill>
                  <a:srgbClr val="FF0000"/>
                </a:solidFill>
              </a:rPr>
              <a:t>Weisskopf</a:t>
            </a:r>
            <a:r>
              <a:rPr lang="en-US" sz="2400" dirty="0" smtClean="0">
                <a:solidFill>
                  <a:srgbClr val="FF0000"/>
                </a:solidFill>
              </a:rPr>
              <a:t>) right next to John’s Letter. </a:t>
            </a:r>
          </a:p>
          <a:p>
            <a:endParaRPr lang="en-US" sz="1000" dirty="0" smtClean="0"/>
          </a:p>
          <a:p>
            <a:r>
              <a:rPr lang="en-US" sz="2400" dirty="0" smtClean="0"/>
              <a:t>3.   This </a:t>
            </a:r>
            <a:r>
              <a:rPr lang="en-US" sz="2400" dirty="0"/>
              <a:t>was John’s first “Letter</a:t>
            </a:r>
            <a:r>
              <a:rPr lang="en-US" sz="2400" dirty="0" smtClean="0"/>
              <a:t>” publication.</a:t>
            </a:r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4.   Times have changed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040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483" y="952246"/>
            <a:ext cx="103827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The example: </a:t>
            </a:r>
            <a:r>
              <a:rPr lang="en-US" sz="2800" dirty="0" smtClean="0">
                <a:solidFill>
                  <a:srgbClr val="FF0000"/>
                </a:solidFill>
              </a:rPr>
              <a:t>Proton strength functions. 4 Remarks: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/>
              <a:t>1.    A topic which John addressed at 2 sites, Rice University and Argonne.</a:t>
            </a:r>
          </a:p>
          <a:p>
            <a:pPr lvl="0"/>
            <a:r>
              <a:rPr lang="en-US" sz="2400" dirty="0" smtClean="0"/>
              <a:t>And, typical for John, always recognizing new opportunities when they open up.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Here the idea </a:t>
            </a:r>
            <a:r>
              <a:rPr lang="en-US" sz="2400" dirty="0">
                <a:solidFill>
                  <a:prstClr val="black"/>
                </a:solidFill>
              </a:rPr>
              <a:t>to use neutron detectors (long counters) </a:t>
            </a:r>
            <a:r>
              <a:rPr lang="en-US" sz="2400" dirty="0" smtClean="0">
                <a:solidFill>
                  <a:prstClr val="black"/>
                </a:solidFill>
              </a:rPr>
              <a:t>available from developments and research at the Argonne Reactor, </a:t>
            </a:r>
            <a:r>
              <a:rPr lang="en-US" sz="2400" dirty="0" smtClean="0"/>
              <a:t>for </a:t>
            </a:r>
            <a:r>
              <a:rPr lang="en-US" sz="2400" dirty="0"/>
              <a:t>integral </a:t>
            </a:r>
            <a:r>
              <a:rPr lang="en-US" sz="2400" dirty="0" smtClean="0"/>
              <a:t>thick-target </a:t>
            </a:r>
            <a:r>
              <a:rPr lang="en-US" sz="2400" dirty="0"/>
              <a:t>measurements of the (</a:t>
            </a:r>
            <a:r>
              <a:rPr lang="en-US" sz="2400" dirty="0" err="1"/>
              <a:t>p,n</a:t>
            </a:r>
            <a:r>
              <a:rPr lang="en-US" sz="2400" dirty="0"/>
              <a:t>) yields on essentially all </a:t>
            </a:r>
            <a:r>
              <a:rPr lang="en-US" sz="2400" dirty="0" smtClean="0"/>
              <a:t>elements, </a:t>
            </a:r>
            <a:r>
              <a:rPr lang="en-US" sz="2400" dirty="0"/>
              <a:t>and </a:t>
            </a:r>
            <a:r>
              <a:rPr lang="en-US" sz="2400" dirty="0" smtClean="0"/>
              <a:t>extract from </a:t>
            </a:r>
            <a:r>
              <a:rPr lang="en-US" sz="2400" dirty="0"/>
              <a:t>the yields </a:t>
            </a:r>
            <a:r>
              <a:rPr lang="en-US" sz="2400" dirty="0" smtClean="0"/>
              <a:t>the </a:t>
            </a:r>
            <a:r>
              <a:rPr lang="en-US" sz="2400" dirty="0"/>
              <a:t>proton strength  (rather than from </a:t>
            </a:r>
            <a:r>
              <a:rPr lang="en-US" sz="2400" dirty="0" smtClean="0"/>
              <a:t>painstakingly </a:t>
            </a:r>
            <a:r>
              <a:rPr lang="en-US" sz="2400" dirty="0"/>
              <a:t>characterizing resonances in inelastic scattering). </a:t>
            </a:r>
            <a:endParaRPr lang="en-US" sz="2400" dirty="0" smtClean="0"/>
          </a:p>
          <a:p>
            <a:endParaRPr lang="en-US" sz="1000" dirty="0"/>
          </a:p>
          <a:p>
            <a:pPr marL="457200" indent="-457200"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paper </a:t>
            </a:r>
            <a:r>
              <a:rPr lang="en-US" sz="2400" dirty="0" smtClean="0"/>
              <a:t>(PR Letter) was immediately followed </a:t>
            </a:r>
            <a:r>
              <a:rPr lang="en-US" sz="2400" dirty="0"/>
              <a:t>by 2 </a:t>
            </a:r>
            <a:r>
              <a:rPr lang="en-US" sz="2400" dirty="0" smtClean="0"/>
              <a:t>theoretical publications; one (PR Letter by V. R. </a:t>
            </a:r>
            <a:r>
              <a:rPr lang="en-US" sz="2400" dirty="0" err="1" smtClean="0"/>
              <a:t>Weisskopf</a:t>
            </a:r>
            <a:r>
              <a:rPr lang="en-US" sz="2400" dirty="0" smtClean="0"/>
              <a:t>) right next to John’s Letter. </a:t>
            </a:r>
          </a:p>
          <a:p>
            <a:endParaRPr lang="en-US" sz="10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3.   This </a:t>
            </a:r>
            <a:r>
              <a:rPr lang="en-US" sz="2400" dirty="0">
                <a:solidFill>
                  <a:srgbClr val="FF0000"/>
                </a:solidFill>
              </a:rPr>
              <a:t>was John’s first “Letter</a:t>
            </a:r>
            <a:r>
              <a:rPr lang="en-US" sz="2400" dirty="0" smtClean="0">
                <a:solidFill>
                  <a:srgbClr val="FF0000"/>
                </a:solidFill>
              </a:rPr>
              <a:t>” publication.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1000" dirty="0" smtClean="0"/>
          </a:p>
          <a:p>
            <a:r>
              <a:rPr lang="en-US" sz="2400" dirty="0" smtClean="0"/>
              <a:t>4.   Times have changed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175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140" y="1692302"/>
            <a:ext cx="962444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John was born on November 22, 1930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in </a:t>
            </a:r>
            <a:r>
              <a:rPr lang="en-US" sz="2800" dirty="0">
                <a:solidFill>
                  <a:prstClr val="black"/>
                </a:solidFill>
              </a:rPr>
              <a:t>Budapest, the Capital of </a:t>
            </a:r>
            <a:r>
              <a:rPr lang="en-US" sz="2800" dirty="0" smtClean="0">
                <a:solidFill>
                  <a:prstClr val="black"/>
                </a:solidFill>
              </a:rPr>
              <a:t>Hungary.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According to John h</a:t>
            </a:r>
            <a:r>
              <a:rPr lang="en-US" sz="2800" dirty="0" smtClean="0">
                <a:solidFill>
                  <a:prstClr val="black"/>
                </a:solidFill>
              </a:rPr>
              <a:t>is father, </a:t>
            </a:r>
            <a:r>
              <a:rPr lang="en-US" sz="2800" dirty="0">
                <a:solidFill>
                  <a:prstClr val="black"/>
                </a:solidFill>
              </a:rPr>
              <a:t>a </a:t>
            </a:r>
            <a:r>
              <a:rPr lang="en-US" sz="2800" dirty="0" smtClean="0">
                <a:solidFill>
                  <a:prstClr val="black"/>
                </a:solidFill>
              </a:rPr>
              <a:t>medical 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doctor, was fascinated </a:t>
            </a:r>
            <a:r>
              <a:rPr lang="en-US" sz="2800" dirty="0">
                <a:solidFill>
                  <a:prstClr val="black"/>
                </a:solidFill>
              </a:rPr>
              <a:t>by physics: </a:t>
            </a:r>
            <a:r>
              <a:rPr lang="en-US" sz="2800" dirty="0" smtClean="0">
                <a:solidFill>
                  <a:prstClr val="black"/>
                </a:solidFill>
              </a:rPr>
              <a:t>as a radiologist he cooled </a:t>
            </a:r>
            <a:r>
              <a:rPr lang="en-US" sz="2800" dirty="0">
                <a:solidFill>
                  <a:prstClr val="black"/>
                </a:solidFill>
              </a:rPr>
              <a:t>x-ray tubes, used and tested filters, </a:t>
            </a:r>
            <a:r>
              <a:rPr lang="en-US" sz="2800" dirty="0" smtClean="0">
                <a:solidFill>
                  <a:prstClr val="black"/>
                </a:solidFill>
              </a:rPr>
              <a:t>and experimented </a:t>
            </a:r>
            <a:r>
              <a:rPr lang="en-US" sz="2800" dirty="0">
                <a:solidFill>
                  <a:prstClr val="black"/>
                </a:solidFill>
              </a:rPr>
              <a:t>with x-ray </a:t>
            </a:r>
            <a:r>
              <a:rPr lang="en-US" sz="2800" dirty="0" smtClean="0">
                <a:solidFill>
                  <a:prstClr val="black"/>
                </a:solidFill>
              </a:rPr>
              <a:t>dyes.</a:t>
            </a: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John started secondary school (Gymnasium) at the age of 10. </a:t>
            </a:r>
            <a:r>
              <a:rPr lang="en-US" sz="2800" dirty="0" smtClean="0">
                <a:solidFill>
                  <a:prstClr val="black"/>
                </a:solidFill>
              </a:rPr>
              <a:t>The school </a:t>
            </a:r>
            <a:r>
              <a:rPr lang="en-US" sz="2800" dirty="0">
                <a:solidFill>
                  <a:prstClr val="black"/>
                </a:solidFill>
              </a:rPr>
              <a:t>was known for </a:t>
            </a:r>
            <a:r>
              <a:rPr lang="en-US" sz="2800" dirty="0" smtClean="0">
                <a:solidFill>
                  <a:prstClr val="black"/>
                </a:solidFill>
              </a:rPr>
              <a:t>being good </a:t>
            </a:r>
            <a:r>
              <a:rPr lang="en-US" sz="2800" dirty="0">
                <a:solidFill>
                  <a:prstClr val="black"/>
                </a:solidFill>
              </a:rPr>
              <a:t>in </a:t>
            </a:r>
            <a:r>
              <a:rPr lang="en-US" sz="2800" dirty="0" smtClean="0">
                <a:solidFill>
                  <a:prstClr val="black"/>
                </a:solidFill>
              </a:rPr>
              <a:t>mathematics </a:t>
            </a:r>
            <a:r>
              <a:rPr lang="en-US" sz="2800" dirty="0">
                <a:solidFill>
                  <a:prstClr val="black"/>
                </a:solidFill>
              </a:rPr>
              <a:t>and sciences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John </a:t>
            </a:r>
            <a:r>
              <a:rPr lang="en-US" sz="2800" dirty="0">
                <a:solidFill>
                  <a:prstClr val="black"/>
                </a:solidFill>
              </a:rPr>
              <a:t>learned later that famous physicists, Eugene Wigner and John von Neumann, had been students </a:t>
            </a:r>
            <a:r>
              <a:rPr lang="en-US" sz="2800" dirty="0" smtClean="0">
                <a:solidFill>
                  <a:prstClr val="black"/>
                </a:solidFill>
              </a:rPr>
              <a:t>there.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49978" y="658727"/>
            <a:ext cx="4110586" cy="2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483" y="952246"/>
            <a:ext cx="103827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The example: </a:t>
            </a:r>
            <a:r>
              <a:rPr lang="en-US" sz="2800" dirty="0" smtClean="0">
                <a:solidFill>
                  <a:srgbClr val="FF0000"/>
                </a:solidFill>
              </a:rPr>
              <a:t>Proton strength functions. 4 Remarks: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/>
              <a:t>1.    A topic which John addressed at 2 sites, Rice University and Argonne.</a:t>
            </a:r>
          </a:p>
          <a:p>
            <a:pPr lvl="0"/>
            <a:r>
              <a:rPr lang="en-US" sz="2400" dirty="0" smtClean="0"/>
              <a:t>And, typical for John, always recognizing new opportunities when they open up.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Here the idea </a:t>
            </a:r>
            <a:r>
              <a:rPr lang="en-US" sz="2400" dirty="0">
                <a:solidFill>
                  <a:prstClr val="black"/>
                </a:solidFill>
              </a:rPr>
              <a:t>to use neutron detectors (long counters) </a:t>
            </a:r>
            <a:r>
              <a:rPr lang="en-US" sz="2400" dirty="0" smtClean="0">
                <a:solidFill>
                  <a:prstClr val="black"/>
                </a:solidFill>
              </a:rPr>
              <a:t>available from developments and research at the Argonne Reactor, </a:t>
            </a:r>
            <a:r>
              <a:rPr lang="en-US" sz="2400" dirty="0" smtClean="0"/>
              <a:t>for </a:t>
            </a:r>
            <a:r>
              <a:rPr lang="en-US" sz="2400" dirty="0"/>
              <a:t>integral </a:t>
            </a:r>
            <a:r>
              <a:rPr lang="en-US" sz="2400" dirty="0" smtClean="0"/>
              <a:t>thick-target </a:t>
            </a:r>
            <a:r>
              <a:rPr lang="en-US" sz="2400" dirty="0"/>
              <a:t>measurements of the (</a:t>
            </a:r>
            <a:r>
              <a:rPr lang="en-US" sz="2400" dirty="0" err="1"/>
              <a:t>p,n</a:t>
            </a:r>
            <a:r>
              <a:rPr lang="en-US" sz="2400" dirty="0"/>
              <a:t>) yields on essentially all </a:t>
            </a:r>
            <a:r>
              <a:rPr lang="en-US" sz="2400" dirty="0" smtClean="0"/>
              <a:t>elements, </a:t>
            </a:r>
            <a:r>
              <a:rPr lang="en-US" sz="2400" dirty="0"/>
              <a:t>and </a:t>
            </a:r>
            <a:r>
              <a:rPr lang="en-US" sz="2400" dirty="0" smtClean="0"/>
              <a:t>extract from </a:t>
            </a:r>
            <a:r>
              <a:rPr lang="en-US" sz="2400" dirty="0"/>
              <a:t>the yields </a:t>
            </a:r>
            <a:r>
              <a:rPr lang="en-US" sz="2400" dirty="0" smtClean="0"/>
              <a:t>the </a:t>
            </a:r>
            <a:r>
              <a:rPr lang="en-US" sz="2400" dirty="0"/>
              <a:t>proton strength  (rather than from </a:t>
            </a:r>
            <a:r>
              <a:rPr lang="en-US" sz="2400" dirty="0" smtClean="0"/>
              <a:t>painstakingly </a:t>
            </a:r>
            <a:r>
              <a:rPr lang="en-US" sz="2400" dirty="0"/>
              <a:t>characterizing resonances in inelastic scattering). </a:t>
            </a:r>
            <a:endParaRPr lang="en-US" sz="2400" dirty="0" smtClean="0"/>
          </a:p>
          <a:p>
            <a:endParaRPr lang="en-US" sz="1000" dirty="0"/>
          </a:p>
          <a:p>
            <a:pPr marL="457200" indent="-457200"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paper </a:t>
            </a:r>
            <a:r>
              <a:rPr lang="en-US" sz="2400" dirty="0" smtClean="0"/>
              <a:t>(PR Letter) was immediately followed </a:t>
            </a:r>
            <a:r>
              <a:rPr lang="en-US" sz="2400" dirty="0"/>
              <a:t>by 2 </a:t>
            </a:r>
            <a:r>
              <a:rPr lang="en-US" sz="2400" dirty="0" smtClean="0"/>
              <a:t>theoretical publications; one (PR Letter by V. R. </a:t>
            </a:r>
            <a:r>
              <a:rPr lang="en-US" sz="2400" dirty="0" err="1" smtClean="0"/>
              <a:t>Weisskopf</a:t>
            </a:r>
            <a:r>
              <a:rPr lang="en-US" sz="2400" dirty="0" smtClean="0"/>
              <a:t>) right next to John’s Letter. </a:t>
            </a:r>
          </a:p>
          <a:p>
            <a:endParaRPr lang="en-US" sz="10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3.   This </a:t>
            </a:r>
            <a:r>
              <a:rPr lang="en-US" sz="2400" dirty="0">
                <a:solidFill>
                  <a:srgbClr val="FF0000"/>
                </a:solidFill>
              </a:rPr>
              <a:t>was John’s first “Letter</a:t>
            </a:r>
            <a:r>
              <a:rPr lang="en-US" sz="2400" dirty="0" smtClean="0">
                <a:solidFill>
                  <a:srgbClr val="FF0000"/>
                </a:solidFill>
              </a:rPr>
              <a:t>” publication.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10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4.   Times have changed 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3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6" y="216568"/>
            <a:ext cx="11806988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3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6" y="216568"/>
            <a:ext cx="11806988" cy="6641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056" t="40348" r="43083" b="22213"/>
          <a:stretch/>
        </p:blipFill>
        <p:spPr>
          <a:xfrm>
            <a:off x="6137990" y="1844298"/>
            <a:ext cx="4679827" cy="2293749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Down Arrow 3"/>
          <p:cNvSpPr/>
          <p:nvPr/>
        </p:nvSpPr>
        <p:spPr>
          <a:xfrm rot="2988487">
            <a:off x="6653391" y="2743222"/>
            <a:ext cx="198196" cy="2502878"/>
          </a:xfrm>
          <a:prstGeom prst="downArrow">
            <a:avLst>
              <a:gd name="adj1" fmla="val 28056"/>
              <a:gd name="adj2" fmla="val 7058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3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2704" y="0"/>
            <a:ext cx="1096969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Moving on: In 1957-58 a new concept of accelerators was approaching reality: the tandem Van de </a:t>
            </a:r>
            <a:r>
              <a:rPr lang="en-US" sz="2800" dirty="0" err="1" smtClean="0">
                <a:solidFill>
                  <a:prstClr val="black"/>
                </a:solidFill>
              </a:rPr>
              <a:t>Graaff</a:t>
            </a:r>
            <a:r>
              <a:rPr lang="en-US" sz="2800" dirty="0" smtClean="0">
                <a:solidFill>
                  <a:prstClr val="black"/>
                </a:solidFill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John was eager to have such an accelerator at Argonne; doubling p and d energies!  But other labs were ahead. One was to be completed in 1959 </a:t>
            </a:r>
            <a:r>
              <a:rPr lang="en-US" sz="2800" dirty="0" smtClean="0">
                <a:solidFill>
                  <a:prstClr val="black"/>
                </a:solidFill>
              </a:rPr>
              <a:t>at Harwell; </a:t>
            </a:r>
            <a:r>
              <a:rPr lang="en-US" sz="2800" dirty="0" smtClean="0">
                <a:solidFill>
                  <a:prstClr val="black"/>
                </a:solidFill>
              </a:rPr>
              <a:t>~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16 miles South of Oxford. </a:t>
            </a:r>
            <a:r>
              <a:rPr lang="en-US" sz="2800" dirty="0" smtClean="0">
                <a:solidFill>
                  <a:prstClr val="black"/>
                </a:solidFill>
              </a:rPr>
              <a:t>He applied </a:t>
            </a:r>
            <a:r>
              <a:rPr lang="en-US" sz="2800" dirty="0" smtClean="0">
                <a:solidFill>
                  <a:prstClr val="black"/>
                </a:solidFill>
              </a:rPr>
              <a:t>for, and </a:t>
            </a:r>
            <a:r>
              <a:rPr lang="en-US" sz="2800" dirty="0" smtClean="0">
                <a:solidFill>
                  <a:prstClr val="black"/>
                </a:solidFill>
              </a:rPr>
              <a:t>received, </a:t>
            </a:r>
            <a:r>
              <a:rPr lang="en-US" sz="2800" dirty="0">
                <a:solidFill>
                  <a:prstClr val="black"/>
                </a:solidFill>
              </a:rPr>
              <a:t>a (prestigious) Guggenheim </a:t>
            </a:r>
            <a:r>
              <a:rPr lang="en-US" sz="2800" dirty="0" smtClean="0">
                <a:solidFill>
                  <a:prstClr val="black"/>
                </a:solidFill>
              </a:rPr>
              <a:t>fellow-ship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And </a:t>
            </a:r>
            <a:r>
              <a:rPr lang="en-US" sz="2800" dirty="0">
                <a:solidFill>
                  <a:prstClr val="black"/>
                </a:solidFill>
              </a:rPr>
              <a:t>planned to start the Harwell stay in the summer of 1959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n-US" sz="1600" dirty="0">
              <a:solidFill>
                <a:prstClr val="black"/>
              </a:solidFill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But then </a:t>
            </a:r>
            <a:r>
              <a:rPr lang="en-US" sz="2800" dirty="0" smtClean="0">
                <a:solidFill>
                  <a:prstClr val="black"/>
                </a:solidFill>
              </a:rPr>
              <a:t>something happened that caught his interests. </a:t>
            </a:r>
            <a:r>
              <a:rPr lang="en-US" sz="2800" dirty="0">
                <a:solidFill>
                  <a:prstClr val="black"/>
                </a:solidFill>
              </a:rPr>
              <a:t>Giving a seminar in Los Alamos, somebody mentioned </a:t>
            </a:r>
            <a:r>
              <a:rPr lang="en-US" sz="2800" dirty="0" smtClean="0">
                <a:solidFill>
                  <a:prstClr val="black"/>
                </a:solidFill>
              </a:rPr>
              <a:t>this </a:t>
            </a:r>
            <a:r>
              <a:rPr lang="en-US" sz="2800" dirty="0">
                <a:solidFill>
                  <a:prstClr val="black"/>
                </a:solidFill>
              </a:rPr>
              <a:t>“strange effect” that was published in an obscure German journal: </a:t>
            </a:r>
            <a:r>
              <a:rPr lang="en-US" sz="2800" dirty="0" smtClean="0">
                <a:solidFill>
                  <a:prstClr val="black"/>
                </a:solidFill>
              </a:rPr>
              <a:t>Resonant </a:t>
            </a:r>
            <a:r>
              <a:rPr lang="en-US" sz="2800" dirty="0">
                <a:solidFill>
                  <a:prstClr val="black"/>
                </a:solidFill>
              </a:rPr>
              <a:t>gamma-ray absorption when the absorbing material was cooled. The </a:t>
            </a:r>
            <a:r>
              <a:rPr lang="en-US" sz="2800" dirty="0" err="1">
                <a:solidFill>
                  <a:prstClr val="black"/>
                </a:solidFill>
              </a:rPr>
              <a:t>Moessbauer</a:t>
            </a:r>
            <a:r>
              <a:rPr lang="en-US" sz="2800" dirty="0">
                <a:solidFill>
                  <a:prstClr val="black"/>
                </a:solidFill>
              </a:rPr>
              <a:t> Effect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Back at Argonne, John checked the </a:t>
            </a:r>
            <a:r>
              <a:rPr lang="en-US" sz="2800" dirty="0" smtClean="0">
                <a:solidFill>
                  <a:prstClr val="black"/>
                </a:solidFill>
              </a:rPr>
              <a:t>journal </a:t>
            </a:r>
            <a:r>
              <a:rPr lang="en-US" sz="2800" dirty="0">
                <a:solidFill>
                  <a:prstClr val="black"/>
                </a:solidFill>
              </a:rPr>
              <a:t>and read the text in German (</a:t>
            </a:r>
            <a:r>
              <a:rPr lang="en-US" sz="2800" dirty="0" smtClean="0">
                <a:solidFill>
                  <a:prstClr val="black"/>
                </a:solidFill>
              </a:rPr>
              <a:t>with </a:t>
            </a:r>
            <a:r>
              <a:rPr lang="en-US" sz="2800" dirty="0">
                <a:solidFill>
                  <a:prstClr val="black"/>
                </a:solidFill>
              </a:rPr>
              <a:t>knowledge </a:t>
            </a:r>
            <a:r>
              <a:rPr lang="en-US" sz="2800" dirty="0" smtClean="0">
                <a:solidFill>
                  <a:prstClr val="black"/>
                </a:solidFill>
              </a:rPr>
              <a:t>of the language dating </a:t>
            </a:r>
            <a:r>
              <a:rPr lang="en-US" sz="2800" dirty="0">
                <a:solidFill>
                  <a:prstClr val="black"/>
                </a:solidFill>
              </a:rPr>
              <a:t>back to his childhood). </a:t>
            </a:r>
          </a:p>
        </p:txBody>
      </p:sp>
    </p:spTree>
    <p:extLst>
      <p:ext uri="{BB962C8B-B14F-4D97-AF65-F5344CB8AC3E}">
        <p14:creationId xmlns:p14="http://schemas.microsoft.com/office/powerpoint/2010/main" xmlns="" val="1587547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456" t="17684" r="19605" b="70073"/>
          <a:stretch>
            <a:fillRect/>
          </a:stretch>
        </p:blipFill>
        <p:spPr bwMode="auto">
          <a:xfrm>
            <a:off x="1524000" y="757989"/>
            <a:ext cx="9144000" cy="1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7476" t="46252" r="38050" b="6137"/>
          <a:stretch>
            <a:fillRect/>
          </a:stretch>
        </p:blipFill>
        <p:spPr bwMode="auto">
          <a:xfrm>
            <a:off x="8185482" y="2378238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3845" y="2397601"/>
            <a:ext cx="54527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Early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Years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Moessbauer</a:t>
            </a:r>
            <a:r>
              <a:rPr kumimoji="0" lang="en-US" sz="320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Effect,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Inverse Reactions with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8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1" y="391080"/>
            <a:ext cx="6575328" cy="5672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401" t="1" r="44759" b="16879"/>
          <a:stretch/>
        </p:blipFill>
        <p:spPr>
          <a:xfrm>
            <a:off x="6854078" y="404151"/>
            <a:ext cx="4395442" cy="54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1" y="391080"/>
            <a:ext cx="6575328" cy="5672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401" t="1" r="44759" b="16879"/>
          <a:stretch/>
        </p:blipFill>
        <p:spPr>
          <a:xfrm>
            <a:off x="6854078" y="404151"/>
            <a:ext cx="4395442" cy="5431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6095">
            <a:off x="1647464" y="3175893"/>
            <a:ext cx="7027016" cy="17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4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402"/>
          <a:stretch/>
        </p:blipFill>
        <p:spPr>
          <a:xfrm>
            <a:off x="256674" y="271210"/>
            <a:ext cx="5727031" cy="420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4" y="385010"/>
            <a:ext cx="5373573" cy="64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8" b="-18"/>
          <a:stretch/>
        </p:blipFill>
        <p:spPr>
          <a:xfrm>
            <a:off x="97273" y="2406317"/>
            <a:ext cx="5886432" cy="4451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4842" y="271212"/>
            <a:ext cx="2438400" cy="54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5114" y="2194989"/>
            <a:ext cx="5077327" cy="981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8989" y="1443789"/>
            <a:ext cx="333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Verifying </a:t>
            </a:r>
            <a:r>
              <a:rPr lang="en-US" dirty="0" err="1" smtClean="0">
                <a:solidFill>
                  <a:srgbClr val="FF0000"/>
                </a:solidFill>
              </a:rPr>
              <a:t>Moessbauer’s</a:t>
            </a:r>
            <a:r>
              <a:rPr lang="en-US" dirty="0" smtClean="0">
                <a:solidFill>
                  <a:srgbClr val="FF0000"/>
                </a:solidFill>
              </a:rPr>
              <a:t> Discovery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4842" y="271210"/>
            <a:ext cx="2438400" cy="54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12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4" y="333375"/>
            <a:ext cx="5788783" cy="619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40"/>
          <a:stretch/>
        </p:blipFill>
        <p:spPr>
          <a:xfrm>
            <a:off x="5988967" y="349096"/>
            <a:ext cx="6027654" cy="5955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6011" y="333375"/>
            <a:ext cx="3572245" cy="4331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8967" y="3777914"/>
            <a:ext cx="5788783" cy="745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725" y="3785936"/>
            <a:ext cx="4186989" cy="866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39789" y="333375"/>
            <a:ext cx="3304674" cy="4331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5469" y="333375"/>
            <a:ext cx="3572245" cy="4331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62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42" y="192504"/>
            <a:ext cx="5454315" cy="6665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634" y="144378"/>
            <a:ext cx="4015503" cy="1086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9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78042" y="1287932"/>
            <a:ext cx="10503382" cy="4584032"/>
            <a:chOff x="778042" y="1287932"/>
            <a:chExt cx="10503382" cy="4584032"/>
          </a:xfrm>
        </p:grpSpPr>
        <p:grpSp>
          <p:nvGrpSpPr>
            <p:cNvPr id="6" name="Group 5"/>
            <p:cNvGrpSpPr/>
            <p:nvPr/>
          </p:nvGrpSpPr>
          <p:grpSpPr>
            <a:xfrm>
              <a:off x="778042" y="1287932"/>
              <a:ext cx="10503382" cy="4584032"/>
              <a:chOff x="810126" y="914284"/>
              <a:chExt cx="10503382" cy="458403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21114" t="38077" r="12548" b="20294"/>
              <a:stretch/>
            </p:blipFill>
            <p:spPr>
              <a:xfrm>
                <a:off x="810126" y="914284"/>
                <a:ext cx="5979172" cy="4584032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6018428" y="914284"/>
                <a:ext cx="5295080" cy="4584032"/>
                <a:chOff x="6018428" y="914284"/>
                <a:chExt cx="5295080" cy="458403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87" t="1941" r="2311" b="2753"/>
                <a:stretch/>
              </p:blipFill>
              <p:spPr>
                <a:xfrm>
                  <a:off x="7502366" y="914284"/>
                  <a:ext cx="3811142" cy="4584032"/>
                </a:xfrm>
                <a:prstGeom prst="rect">
                  <a:avLst/>
                </a:prstGeom>
              </p:spPr>
            </p:pic>
            <p:sp>
              <p:nvSpPr>
                <p:cNvPr id="4" name="Curved Right Arrow 3"/>
                <p:cNvSpPr/>
                <p:nvPr/>
              </p:nvSpPr>
              <p:spPr>
                <a:xfrm rot="6245325">
                  <a:off x="7755142" y="1029861"/>
                  <a:ext cx="731520" cy="4204948"/>
                </a:xfrm>
                <a:prstGeom prst="curvedRightArrow">
                  <a:avLst>
                    <a:gd name="adj1" fmla="val 30259"/>
                    <a:gd name="adj2" fmla="val 50000"/>
                    <a:gd name="adj3" fmla="val 25001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3599395" y="1746879"/>
              <a:ext cx="6058966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In 1947 John leaves Hungary for New York,</a:t>
              </a:r>
            </a:p>
            <a:p>
              <a:r>
                <a:rPr lang="en-US" sz="2600" dirty="0"/>
                <a:t>w</a:t>
              </a:r>
              <a:r>
                <a:rPr lang="en-US" sz="2600" dirty="0" smtClean="0"/>
                <a:t>here his father’s brother lives</a:t>
              </a:r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242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42" y="192504"/>
            <a:ext cx="5454315" cy="6665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634" y="144378"/>
            <a:ext cx="4015503" cy="1086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502" y="318833"/>
            <a:ext cx="4820730" cy="63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9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42" y="192504"/>
            <a:ext cx="5454315" cy="6665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634" y="144378"/>
            <a:ext cx="4015503" cy="1086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390"/>
          <a:stretch/>
        </p:blipFill>
        <p:spPr>
          <a:xfrm>
            <a:off x="6443949" y="192505"/>
            <a:ext cx="5206838" cy="2684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9769" y="1002631"/>
            <a:ext cx="4374464" cy="8261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32294" y="128336"/>
            <a:ext cx="2481495" cy="3027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5046" b="49173"/>
          <a:stretch/>
        </p:blipFill>
        <p:spPr>
          <a:xfrm>
            <a:off x="6443949" y="3448054"/>
            <a:ext cx="493818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73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42" y="192504"/>
            <a:ext cx="5454315" cy="6665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634" y="144378"/>
            <a:ext cx="4015503" cy="1086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390"/>
          <a:stretch/>
        </p:blipFill>
        <p:spPr>
          <a:xfrm>
            <a:off x="6443949" y="192505"/>
            <a:ext cx="5206838" cy="2684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9769" y="1002631"/>
            <a:ext cx="4374464" cy="8261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32294" y="128336"/>
            <a:ext cx="2481495" cy="3027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5046" b="49173"/>
          <a:stretch/>
        </p:blipFill>
        <p:spPr>
          <a:xfrm>
            <a:off x="6443949" y="3448054"/>
            <a:ext cx="4938188" cy="3162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869" y="3040985"/>
            <a:ext cx="91143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9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853" y="58714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Rice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19197640">
            <a:off x="4000708" y="4776095"/>
            <a:ext cx="1710576" cy="556072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197640">
            <a:off x="5187071" y="3838371"/>
            <a:ext cx="1415951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rot="10315877">
            <a:off x="4564557" y="3126650"/>
            <a:ext cx="1615620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5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853" y="58714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Rice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19197640">
            <a:off x="4000708" y="4776095"/>
            <a:ext cx="1710576" cy="556072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197640">
            <a:off x="5187071" y="3838371"/>
            <a:ext cx="1415951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rot="10315877">
            <a:off x="4564557" y="3126650"/>
            <a:ext cx="1615620" cy="50817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817877">
            <a:off x="4741176" y="2144752"/>
            <a:ext cx="4566616" cy="2044346"/>
          </a:xfrm>
          <a:prstGeom prst="curvedDownArrow">
            <a:avLst>
              <a:gd name="adj1" fmla="val 14170"/>
              <a:gd name="adj2" fmla="val 15566"/>
              <a:gd name="adj3" fmla="val 8273"/>
            </a:avLst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473" y="628408"/>
            <a:ext cx="887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0000"/>
                  </a:solidFill>
                </a:ln>
                <a:latin typeface="Calibri Light" panose="020F0302020204030204" pitchFamily="34" charset="0"/>
                <a:cs typeface="Calibri Light" panose="020F0302020204030204" pitchFamily="34" charset="0"/>
              </a:rPr>
              <a:t>1958: John crossing the Atlantic Ocean for the first time in an airplane</a:t>
            </a:r>
            <a:endParaRPr lang="en-US" sz="2400" dirty="0">
              <a:ln>
                <a:solidFill>
                  <a:srgbClr val="FF0000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23" t="39131" r="21927" b="22277"/>
          <a:stretch/>
        </p:blipFill>
        <p:spPr>
          <a:xfrm>
            <a:off x="2358188" y="497501"/>
            <a:ext cx="7170821" cy="6071742"/>
          </a:xfrm>
          <a:prstGeom prst="rect">
            <a:avLst/>
          </a:prstGeom>
        </p:spPr>
      </p:pic>
      <p:sp>
        <p:nvSpPr>
          <p:cNvPr id="3" name="Curved Down Arrow 2"/>
          <p:cNvSpPr/>
          <p:nvPr/>
        </p:nvSpPr>
        <p:spPr>
          <a:xfrm rot="1512693">
            <a:off x="203889" y="2449216"/>
            <a:ext cx="4425103" cy="972778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253" y="400138"/>
            <a:ext cx="2320187" cy="2450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26" y="3578653"/>
            <a:ext cx="2852677" cy="1749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826182"/>
            <a:ext cx="10516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Louvre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977" y="3378166"/>
            <a:ext cx="28570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Int. Conf. Paris 1958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50104" y="4247162"/>
            <a:ext cx="198061" cy="1964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83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093" y="400138"/>
            <a:ext cx="2320187" cy="2450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23" t="39131" r="21927" b="22277"/>
          <a:stretch/>
        </p:blipFill>
        <p:spPr>
          <a:xfrm>
            <a:off x="2356280" y="488364"/>
            <a:ext cx="7170821" cy="6071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26" y="3578653"/>
            <a:ext cx="2852677" cy="1749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826182"/>
            <a:ext cx="1051635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Louvre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977" y="3378166"/>
            <a:ext cx="285700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Int. Conf. Paris 1958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50104" y="4247162"/>
            <a:ext cx="198061" cy="1964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078709" y="4223098"/>
            <a:ext cx="359632" cy="2285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50918" y="4475738"/>
            <a:ext cx="97898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Saclay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9864" y="2582781"/>
            <a:ext cx="115134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Utrecht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6648" y="2097506"/>
            <a:ext cx="151926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Groningen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3717315" y="3411616"/>
            <a:ext cx="1614311" cy="2629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Down Arrow 2"/>
          <p:cNvSpPr/>
          <p:nvPr/>
        </p:nvSpPr>
        <p:spPr>
          <a:xfrm rot="1512693">
            <a:off x="203889" y="2449216"/>
            <a:ext cx="4425103" cy="972778"/>
          </a:xfrm>
          <a:prstGeom prst="curvedDown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6386" y="1577705"/>
            <a:ext cx="136248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Hamburg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3471915">
            <a:off x="5193645" y="2053407"/>
            <a:ext cx="359632" cy="2285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40287">
            <a:off x="5168917" y="2330109"/>
            <a:ext cx="295072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57560" y="3316707"/>
            <a:ext cx="85311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Bonn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9500701">
            <a:off x="5491448" y="3244532"/>
            <a:ext cx="359632" cy="2285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5607378" y="1661929"/>
            <a:ext cx="284057" cy="1498209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75452" y="1171076"/>
            <a:ext cx="177952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Copenhagen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rot="5951574">
            <a:off x="4193708" y="3003712"/>
            <a:ext cx="3486849" cy="65099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7748330" y="4562186"/>
            <a:ext cx="198920" cy="23083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93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456" t="17684" r="19605" b="70073"/>
          <a:stretch>
            <a:fillRect/>
          </a:stretch>
        </p:blipFill>
        <p:spPr bwMode="auto">
          <a:xfrm>
            <a:off x="1524000" y="757989"/>
            <a:ext cx="9144000" cy="1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7476" t="46252" r="38050" b="6137"/>
          <a:stretch>
            <a:fillRect/>
          </a:stretch>
        </p:blipFill>
        <p:spPr bwMode="auto">
          <a:xfrm>
            <a:off x="8185482" y="2378238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3845" y="3730458"/>
            <a:ext cx="5452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Years,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Moessbauer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Effect,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Inverse Reactions with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4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874" r="52000" b="67278"/>
          <a:stretch/>
        </p:blipFill>
        <p:spPr>
          <a:xfrm>
            <a:off x="0" y="1255363"/>
            <a:ext cx="11623727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28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99" t="42701" r="52001"/>
          <a:stretch/>
        </p:blipFill>
        <p:spPr>
          <a:xfrm>
            <a:off x="821406" y="155031"/>
            <a:ext cx="4819974" cy="661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558" y="155031"/>
            <a:ext cx="3871296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775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7100" y="1284525"/>
            <a:ext cx="10503382" cy="4584032"/>
            <a:chOff x="810126" y="914284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10126" y="914284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8428" y="914284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Lightning Bolt 7"/>
          <p:cNvSpPr/>
          <p:nvPr/>
        </p:nvSpPr>
        <p:spPr>
          <a:xfrm rot="1071974" flipH="1">
            <a:off x="5310579" y="3300970"/>
            <a:ext cx="809716" cy="428948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137" t="13084" r="11586"/>
          <a:stretch/>
        </p:blipFill>
        <p:spPr>
          <a:xfrm>
            <a:off x="3619729" y="3817171"/>
            <a:ext cx="2952264" cy="1684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492" y="4574900"/>
            <a:ext cx="2140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Oberlin College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1948-1951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9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99" t="42701" r="52001"/>
          <a:stretch/>
        </p:blipFill>
        <p:spPr>
          <a:xfrm>
            <a:off x="821406" y="155031"/>
            <a:ext cx="4819974" cy="661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558" y="155031"/>
            <a:ext cx="3871296" cy="6523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82" y="1952786"/>
            <a:ext cx="7835995" cy="26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360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18" b="61291"/>
          <a:stretch/>
        </p:blipFill>
        <p:spPr>
          <a:xfrm>
            <a:off x="92993" y="108486"/>
            <a:ext cx="5917857" cy="3223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1731" t="24151" r="25985" b="26245"/>
          <a:stretch/>
        </p:blipFill>
        <p:spPr>
          <a:xfrm>
            <a:off x="8414398" y="2723168"/>
            <a:ext cx="3302320" cy="4134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3778" t="16869" r="24019" b="58005"/>
          <a:stretch/>
        </p:blipFill>
        <p:spPr>
          <a:xfrm>
            <a:off x="92993" y="3936564"/>
            <a:ext cx="4202187" cy="2675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180" t="16869" r="52887" b="26130"/>
          <a:stretch/>
        </p:blipFill>
        <p:spPr>
          <a:xfrm>
            <a:off x="4664990" y="1472339"/>
            <a:ext cx="3098479" cy="5539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47748" b="47623"/>
          <a:stretch/>
        </p:blipFill>
        <p:spPr>
          <a:xfrm>
            <a:off x="7685979" y="244583"/>
            <a:ext cx="4153552" cy="26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58" y="170887"/>
            <a:ext cx="8818535" cy="65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8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5739"/>
          <a:stretch/>
        </p:blipFill>
        <p:spPr>
          <a:xfrm>
            <a:off x="339205" y="974587"/>
            <a:ext cx="4868227" cy="4862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7139"/>
          <a:stretch/>
        </p:blipFill>
        <p:spPr>
          <a:xfrm>
            <a:off x="-170481" y="8016228"/>
            <a:ext cx="11187118" cy="38280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93414" y="1031169"/>
            <a:ext cx="6075335" cy="4680493"/>
            <a:chOff x="4571998" y="1937292"/>
            <a:chExt cx="5478982" cy="38280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53380" t="27139"/>
            <a:stretch/>
          </p:blipFill>
          <p:spPr>
            <a:xfrm>
              <a:off x="4835470" y="1937292"/>
              <a:ext cx="5215510" cy="382808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1998" y="3642102"/>
              <a:ext cx="1642821" cy="1534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905612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567" b="3540"/>
          <a:stretch/>
        </p:blipFill>
        <p:spPr>
          <a:xfrm>
            <a:off x="1456841" y="299704"/>
            <a:ext cx="8586061" cy="62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4975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37" y="159682"/>
            <a:ext cx="8849533" cy="62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4594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024"/>
          <a:stretch/>
        </p:blipFill>
        <p:spPr>
          <a:xfrm>
            <a:off x="1554027" y="218051"/>
            <a:ext cx="8669845" cy="2261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212"/>
          <a:stretch/>
        </p:blipFill>
        <p:spPr>
          <a:xfrm>
            <a:off x="1210481" y="2495226"/>
            <a:ext cx="9013391" cy="41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242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891"/>
          <a:stretch/>
        </p:blipFill>
        <p:spPr>
          <a:xfrm>
            <a:off x="707574" y="247978"/>
            <a:ext cx="10559694" cy="60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490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456" t="17684" r="19605" b="70073"/>
          <a:stretch>
            <a:fillRect/>
          </a:stretch>
        </p:blipFill>
        <p:spPr bwMode="auto">
          <a:xfrm>
            <a:off x="1524000" y="757989"/>
            <a:ext cx="9144000" cy="1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7476" t="46252" r="38050" b="6137"/>
          <a:stretch>
            <a:fillRect/>
          </a:stretch>
        </p:blipFill>
        <p:spPr bwMode="auto">
          <a:xfrm>
            <a:off x="7848600" y="2378238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63845" y="2398407"/>
            <a:ext cx="5452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Early Years,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Moessbauer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Effect,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and Inverse Reactions with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RIBs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5040" y="4114800"/>
            <a:ext cx="380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Thank you, John!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8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720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57310" y="1464999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053" y="932350"/>
            <a:ext cx="4091908" cy="1978120"/>
          </a:xfrm>
          <a:prstGeom prst="rect">
            <a:avLst/>
          </a:prstGeom>
        </p:spPr>
      </p:pic>
      <p:sp useBgFill="1">
        <p:nvSpPr>
          <p:cNvPr id="9" name="Rectangle 8"/>
          <p:cNvSpPr/>
          <p:nvPr/>
        </p:nvSpPr>
        <p:spPr>
          <a:xfrm>
            <a:off x="434498" y="4386901"/>
            <a:ext cx="9367228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In 1951 John </a:t>
            </a:r>
            <a:r>
              <a:rPr lang="en-US" sz="2400" dirty="0">
                <a:solidFill>
                  <a:prstClr val="black"/>
                </a:solidFill>
              </a:rPr>
              <a:t>enters graduate </a:t>
            </a:r>
            <a:r>
              <a:rPr lang="en-US" sz="2400" dirty="0" smtClean="0">
                <a:solidFill>
                  <a:prstClr val="black"/>
                </a:solidFill>
              </a:rPr>
              <a:t>school at Yale, at </a:t>
            </a:r>
            <a:r>
              <a:rPr lang="en-US" sz="2400" dirty="0">
                <a:solidFill>
                  <a:prstClr val="black"/>
                </a:solidFill>
              </a:rPr>
              <a:t>the age of 20.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endParaRPr lang="en-US" sz="1000" dirty="0" smtClean="0">
              <a:solidFill>
                <a:prstClr val="black"/>
              </a:solidFill>
            </a:endParaRPr>
          </a:p>
          <a:p>
            <a:pPr lvl="0"/>
            <a:endParaRPr lang="en-US" sz="10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 </a:t>
            </a:r>
            <a:r>
              <a:rPr lang="en-US" sz="2400" dirty="0">
                <a:solidFill>
                  <a:prstClr val="black"/>
                </a:solidFill>
              </a:rPr>
              <a:t>year </a:t>
            </a:r>
            <a:r>
              <a:rPr lang="en-US" sz="2400" dirty="0" smtClean="0">
                <a:solidFill>
                  <a:prstClr val="black"/>
                </a:solidFill>
              </a:rPr>
              <a:t>later </a:t>
            </a:r>
            <a:r>
              <a:rPr lang="en-US" sz="2400" dirty="0">
                <a:solidFill>
                  <a:prstClr val="black"/>
                </a:solidFill>
              </a:rPr>
              <a:t>John wants to become a </a:t>
            </a:r>
            <a:r>
              <a:rPr lang="en-US" sz="2400" dirty="0" smtClean="0">
                <a:solidFill>
                  <a:prstClr val="black"/>
                </a:solidFill>
              </a:rPr>
              <a:t>theorist.</a:t>
            </a:r>
          </a:p>
          <a:p>
            <a:pPr lvl="0"/>
            <a:endParaRPr lang="en-US" sz="10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sks Gregory </a:t>
            </a:r>
            <a:r>
              <a:rPr lang="en-US" sz="2400" dirty="0" err="1">
                <a:solidFill>
                  <a:prstClr val="black"/>
                </a:solidFill>
              </a:rPr>
              <a:t>Breit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for </a:t>
            </a:r>
            <a:r>
              <a:rPr lang="en-US" sz="2400" dirty="0">
                <a:solidFill>
                  <a:prstClr val="black"/>
                </a:solidFill>
              </a:rPr>
              <a:t>a research assistance </a:t>
            </a:r>
            <a:r>
              <a:rPr lang="en-US" sz="2400" dirty="0" smtClean="0">
                <a:solidFill>
                  <a:prstClr val="black"/>
                </a:solidFill>
              </a:rPr>
              <a:t>ship.</a:t>
            </a: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2400" dirty="0" err="1" smtClean="0">
                <a:solidFill>
                  <a:prstClr val="black"/>
                </a:solidFill>
              </a:rPr>
              <a:t>Breit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says </a:t>
            </a:r>
            <a:r>
              <a:rPr lang="en-US" sz="2400" dirty="0" smtClean="0">
                <a:solidFill>
                  <a:prstClr val="black"/>
                </a:solidFill>
              </a:rPr>
              <a:t>“no”, because of “only </a:t>
            </a:r>
            <a:r>
              <a:rPr lang="en-US" sz="2400" dirty="0">
                <a:solidFill>
                  <a:prstClr val="black"/>
                </a:solidFill>
              </a:rPr>
              <a:t>a B+” in </a:t>
            </a:r>
            <a:r>
              <a:rPr lang="en-US" sz="2400" dirty="0" smtClean="0">
                <a:solidFill>
                  <a:prstClr val="black"/>
                </a:solidFill>
              </a:rPr>
              <a:t>Introductory  </a:t>
            </a:r>
            <a:r>
              <a:rPr lang="en-US" sz="2400" dirty="0">
                <a:solidFill>
                  <a:prstClr val="black"/>
                </a:solidFill>
              </a:rPr>
              <a:t>Theoretical Physics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6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57310" y="1448957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053" y="932350"/>
            <a:ext cx="4091908" cy="1978120"/>
          </a:xfrm>
          <a:prstGeom prst="rect">
            <a:avLst/>
          </a:prstGeom>
        </p:spPr>
      </p:pic>
      <p:sp useBgFill="1">
        <p:nvSpPr>
          <p:cNvPr id="12" name="Rectangle 11"/>
          <p:cNvSpPr/>
          <p:nvPr/>
        </p:nvSpPr>
        <p:spPr>
          <a:xfrm>
            <a:off x="1171069" y="4184189"/>
            <a:ext cx="8213558" cy="17235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Ernie Pollard, in charge of the Yale </a:t>
            </a:r>
            <a:r>
              <a:rPr lang="en-US" sz="2400" dirty="0">
                <a:solidFill>
                  <a:prstClr val="black"/>
                </a:solidFill>
              </a:rPr>
              <a:t>cyclotron contract </a:t>
            </a:r>
            <a:r>
              <a:rPr lang="en-US" sz="2400" dirty="0" smtClean="0">
                <a:solidFill>
                  <a:prstClr val="black"/>
                </a:solidFill>
              </a:rPr>
              <a:t>with </a:t>
            </a:r>
            <a:r>
              <a:rPr lang="en-US" sz="2400" dirty="0">
                <a:solidFill>
                  <a:prstClr val="black"/>
                </a:solidFill>
              </a:rPr>
              <a:t>A.E.C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accepts </a:t>
            </a:r>
            <a:r>
              <a:rPr lang="en-US" sz="2400" dirty="0">
                <a:solidFill>
                  <a:prstClr val="black"/>
                </a:solidFill>
              </a:rPr>
              <a:t>John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n-US" sz="10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John’s first </a:t>
            </a:r>
            <a:r>
              <a:rPr lang="en-US" sz="2400" dirty="0">
                <a:solidFill>
                  <a:prstClr val="black"/>
                </a:solidFill>
              </a:rPr>
              <a:t>job: to paint the cyclotron blue. 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Needs 2 </a:t>
            </a:r>
            <a:r>
              <a:rPr lang="en-US" sz="2400" dirty="0">
                <a:solidFill>
                  <a:prstClr val="black"/>
                </a:solidFill>
              </a:rPr>
              <a:t>attempts: First time not </a:t>
            </a:r>
            <a:r>
              <a:rPr lang="en-US" sz="2400" dirty="0" smtClean="0">
                <a:solidFill>
                  <a:prstClr val="black"/>
                </a:solidFill>
              </a:rPr>
              <a:t>a true “Yale </a:t>
            </a:r>
            <a:r>
              <a:rPr lang="en-US" sz="2400" dirty="0">
                <a:solidFill>
                  <a:prstClr val="black"/>
                </a:solidFill>
              </a:rPr>
              <a:t>blue”. </a:t>
            </a:r>
          </a:p>
        </p:txBody>
      </p:sp>
    </p:spTree>
    <p:extLst>
      <p:ext uri="{BB962C8B-B14F-4D97-AF65-F5344CB8AC3E}">
        <p14:creationId xmlns:p14="http://schemas.microsoft.com/office/powerpoint/2010/main" xmlns="" val="7886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57310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053" y="932350"/>
            <a:ext cx="4091908" cy="1978120"/>
          </a:xfrm>
          <a:prstGeom prst="rect">
            <a:avLst/>
          </a:prstGeom>
        </p:spPr>
      </p:pic>
      <p:sp useBgFill="1">
        <p:nvSpPr>
          <p:cNvPr id="11" name="Rectangle 10"/>
          <p:cNvSpPr/>
          <p:nvPr/>
        </p:nvSpPr>
        <p:spPr>
          <a:xfrm>
            <a:off x="23723" y="4167683"/>
            <a:ext cx="9431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dirty="0">
              <a:solidFill>
                <a:prstClr val="black"/>
              </a:solidFill>
            </a:endParaRPr>
          </a:p>
        </p:txBody>
      </p:sp>
      <p:sp useBgFill="1">
        <p:nvSpPr>
          <p:cNvPr id="12" name="Rectangle 11"/>
          <p:cNvSpPr/>
          <p:nvPr/>
        </p:nvSpPr>
        <p:spPr>
          <a:xfrm>
            <a:off x="160420" y="3895433"/>
            <a:ext cx="9111917" cy="24929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In </a:t>
            </a:r>
            <a:r>
              <a:rPr lang="en-US" sz="2400" dirty="0">
                <a:solidFill>
                  <a:prstClr val="black"/>
                </a:solidFill>
              </a:rPr>
              <a:t>his biography John writes</a:t>
            </a:r>
            <a:r>
              <a:rPr lang="en-US" sz="2400" dirty="0" smtClean="0">
                <a:solidFill>
                  <a:prstClr val="black"/>
                </a:solidFill>
              </a:rPr>
              <a:t>: “</a:t>
            </a:r>
            <a:r>
              <a:rPr lang="en-US" sz="2400" dirty="0">
                <a:solidFill>
                  <a:prstClr val="black"/>
                </a:solidFill>
              </a:rPr>
              <a:t>Running on a cyclotron then, was much different from running on an accelerator today: The person whose experiment it was, had to operate the accelerator, the detectors, and keep the log book. Signing up </a:t>
            </a:r>
            <a:r>
              <a:rPr lang="en-US" sz="2400" dirty="0" smtClean="0">
                <a:solidFill>
                  <a:prstClr val="black"/>
                </a:solidFill>
              </a:rPr>
              <a:t>for 4 </a:t>
            </a:r>
            <a:r>
              <a:rPr lang="en-US" sz="2400" dirty="0">
                <a:solidFill>
                  <a:prstClr val="black"/>
                </a:solidFill>
              </a:rPr>
              <a:t>days of beam time meant running 24hours, sleep for 12, then run </a:t>
            </a:r>
            <a:r>
              <a:rPr lang="en-US" sz="2400" dirty="0" smtClean="0">
                <a:solidFill>
                  <a:prstClr val="black"/>
                </a:solidFill>
              </a:rPr>
              <a:t>another 24 hours,….</a:t>
            </a:r>
          </a:p>
          <a:p>
            <a:pPr lvl="0"/>
            <a:endParaRPr lang="en-US" sz="12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John </a:t>
            </a:r>
            <a:r>
              <a:rPr lang="en-US" sz="2400" dirty="0" smtClean="0">
                <a:solidFill>
                  <a:prstClr val="black"/>
                </a:solidFill>
              </a:rPr>
              <a:t>gets </a:t>
            </a:r>
            <a:r>
              <a:rPr lang="en-US" sz="2400" dirty="0">
                <a:solidFill>
                  <a:prstClr val="black"/>
                </a:solidFill>
              </a:rPr>
              <a:t>his PhD in 3 years, in </a:t>
            </a:r>
            <a:r>
              <a:rPr lang="en-US" sz="2400" dirty="0" smtClean="0">
                <a:solidFill>
                  <a:prstClr val="black"/>
                </a:solidFill>
              </a:rPr>
              <a:t>1954.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185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88687" y="4681089"/>
            <a:ext cx="3880491" cy="1651985"/>
            <a:chOff x="4188688" y="4855699"/>
            <a:chExt cx="3571348" cy="14773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4057" b="20732"/>
            <a:stretch/>
          </p:blipFill>
          <p:spPr>
            <a:xfrm>
              <a:off x="4188688" y="4855699"/>
              <a:ext cx="3571348" cy="14322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96853" y="5871409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Rice University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22971" y="340214"/>
            <a:ext cx="8877213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John writes some </a:t>
            </a:r>
            <a:r>
              <a:rPr lang="en-US" sz="2400" dirty="0">
                <a:solidFill>
                  <a:prstClr val="black"/>
                </a:solidFill>
              </a:rPr>
              <a:t>50 letters for a job: to universities, companies, </a:t>
            </a:r>
            <a:r>
              <a:rPr lang="en-US" sz="2400" dirty="0" smtClean="0">
                <a:solidFill>
                  <a:prstClr val="black"/>
                </a:solidFill>
              </a:rPr>
              <a:t>labs.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Accepts a postdoc </a:t>
            </a:r>
            <a:r>
              <a:rPr lang="en-US" sz="2400" dirty="0">
                <a:solidFill>
                  <a:prstClr val="black"/>
                </a:solidFill>
              </a:rPr>
              <a:t>position at Rice University at Houston. 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The 6MV </a:t>
            </a:r>
            <a:r>
              <a:rPr lang="en-US" sz="2400" dirty="0">
                <a:solidFill>
                  <a:prstClr val="black"/>
                </a:solidFill>
              </a:rPr>
              <a:t>Van de </a:t>
            </a:r>
            <a:r>
              <a:rPr lang="en-US" sz="2400" dirty="0" err="1">
                <a:solidFill>
                  <a:prstClr val="black"/>
                </a:solidFill>
              </a:rPr>
              <a:t>Graaff</a:t>
            </a:r>
            <a:r>
              <a:rPr lang="en-US" sz="2400" dirty="0">
                <a:solidFill>
                  <a:prstClr val="black"/>
                </a:solidFill>
              </a:rPr>
              <a:t> from High Voltage </a:t>
            </a:r>
            <a:r>
              <a:rPr lang="en-US" sz="2400" dirty="0" smtClean="0">
                <a:solidFill>
                  <a:prstClr val="black"/>
                </a:solidFill>
              </a:rPr>
              <a:t>Engineering provides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precise </a:t>
            </a:r>
            <a:r>
              <a:rPr lang="en-US" sz="2400" dirty="0">
                <a:solidFill>
                  <a:prstClr val="black"/>
                </a:solidFill>
              </a:rPr>
              <a:t>energy and the fact that the energy could easily be varied. 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 </a:t>
            </a:r>
            <a:r>
              <a:rPr lang="en-US" sz="2400" dirty="0">
                <a:solidFill>
                  <a:prstClr val="black"/>
                </a:solidFill>
              </a:rPr>
              <a:t>lot of exciting experiments and </a:t>
            </a:r>
            <a:r>
              <a:rPr lang="en-US" sz="2400" dirty="0" smtClean="0">
                <a:solidFill>
                  <a:prstClr val="black"/>
                </a:solidFill>
              </a:rPr>
              <a:t>results over the next few years.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In </a:t>
            </a:r>
            <a:r>
              <a:rPr lang="en-US" sz="2400" dirty="0">
                <a:solidFill>
                  <a:prstClr val="black"/>
                </a:solidFill>
              </a:rPr>
              <a:t>John’s own words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“</a:t>
            </a:r>
            <a:r>
              <a:rPr lang="en-US" sz="2400" dirty="0">
                <a:solidFill>
                  <a:srgbClr val="C00000"/>
                </a:solidFill>
              </a:rPr>
              <a:t>My real training in physics came at Rice”.</a:t>
            </a:r>
          </a:p>
        </p:txBody>
      </p:sp>
    </p:spTree>
    <p:extLst>
      <p:ext uri="{BB962C8B-B14F-4D97-AF65-F5344CB8AC3E}">
        <p14:creationId xmlns:p14="http://schemas.microsoft.com/office/powerpoint/2010/main" xmlns="" val="25942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0473" y="1513125"/>
            <a:ext cx="10503382" cy="4584032"/>
            <a:chOff x="809184" y="1380777"/>
            <a:chExt cx="10503382" cy="4584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114" t="38077" r="12548" b="20294"/>
            <a:stretch/>
          </p:blipFill>
          <p:spPr>
            <a:xfrm>
              <a:off x="809184" y="1380777"/>
              <a:ext cx="5979172" cy="458403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017486" y="1380777"/>
              <a:ext cx="5295080" cy="4584032"/>
              <a:chOff x="6018428" y="914284"/>
              <a:chExt cx="5295080" cy="4584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987" t="1941" r="2311" b="2753"/>
              <a:stretch/>
            </p:blipFill>
            <p:spPr>
              <a:xfrm>
                <a:off x="7502366" y="914284"/>
                <a:ext cx="3811142" cy="4584032"/>
              </a:xfrm>
              <a:prstGeom prst="rect">
                <a:avLst/>
              </a:prstGeom>
            </p:spPr>
          </p:pic>
          <p:sp>
            <p:nvSpPr>
              <p:cNvPr id="4" name="Curved Right Arrow 3"/>
              <p:cNvSpPr/>
              <p:nvPr/>
            </p:nvSpPr>
            <p:spPr>
              <a:xfrm rot="6245325">
                <a:off x="7755142" y="1029861"/>
                <a:ext cx="731520" cy="4204948"/>
              </a:xfrm>
              <a:prstGeom prst="curvedRightArrow">
                <a:avLst>
                  <a:gd name="adj1" fmla="val 30259"/>
                  <a:gd name="adj2" fmla="val 50000"/>
                  <a:gd name="adj3" fmla="val 25001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Lightning Bolt 7"/>
            <p:cNvSpPr/>
            <p:nvPr/>
          </p:nvSpPr>
          <p:spPr>
            <a:xfrm rot="800196" flipH="1">
              <a:off x="5318581" y="3366855"/>
              <a:ext cx="809716" cy="3003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" name="Curved Down Arrow 14"/>
          <p:cNvSpPr/>
          <p:nvPr/>
        </p:nvSpPr>
        <p:spPr>
          <a:xfrm rot="20336796">
            <a:off x="5245771" y="3164318"/>
            <a:ext cx="1216152" cy="31282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2899295">
            <a:off x="4467960" y="2245663"/>
            <a:ext cx="914737" cy="3403243"/>
          </a:xfrm>
          <a:prstGeom prst="curvedRightArrow">
            <a:avLst>
              <a:gd name="adj1" fmla="val 13676"/>
              <a:gd name="adj2" fmla="val 25292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88688" y="4855699"/>
            <a:ext cx="3571348" cy="1477375"/>
            <a:chOff x="4188688" y="4855699"/>
            <a:chExt cx="3571348" cy="14773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4057" b="20732"/>
            <a:stretch/>
          </p:blipFill>
          <p:spPr>
            <a:xfrm>
              <a:off x="4188688" y="4855699"/>
              <a:ext cx="3571348" cy="14322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96853" y="5871409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Rice University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89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1422</Words>
  <Application>Microsoft Office PowerPoint</Application>
  <PresentationFormat>Custom</PresentationFormat>
  <Paragraphs>149</Paragraphs>
  <Slides>49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1_Office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Henning, Walter F.</dc:creator>
  <cp:lastModifiedBy>wfhenning</cp:lastModifiedBy>
  <cp:revision>198</cp:revision>
  <cp:lastPrinted>2023-06-26T18:14:48Z</cp:lastPrinted>
  <dcterms:created xsi:type="dcterms:W3CDTF">2023-06-23T23:30:57Z</dcterms:created>
  <dcterms:modified xsi:type="dcterms:W3CDTF">2023-07-09T22:47:38Z</dcterms:modified>
</cp:coreProperties>
</file>