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335" r:id="rId4"/>
    <p:sldId id="337" r:id="rId5"/>
    <p:sldId id="302" r:id="rId6"/>
    <p:sldId id="317" r:id="rId7"/>
    <p:sldId id="309" r:id="rId8"/>
    <p:sldId id="316" r:id="rId9"/>
    <p:sldId id="266" r:id="rId10"/>
    <p:sldId id="346" r:id="rId11"/>
    <p:sldId id="305" r:id="rId12"/>
    <p:sldId id="318" r:id="rId13"/>
    <p:sldId id="319" r:id="rId14"/>
    <p:sldId id="308" r:id="rId15"/>
    <p:sldId id="321" r:id="rId16"/>
    <p:sldId id="322" r:id="rId17"/>
    <p:sldId id="323" r:id="rId18"/>
    <p:sldId id="347" r:id="rId19"/>
    <p:sldId id="310" r:id="rId20"/>
    <p:sldId id="329" r:id="rId21"/>
    <p:sldId id="330" r:id="rId22"/>
    <p:sldId id="331" r:id="rId23"/>
    <p:sldId id="332" r:id="rId24"/>
    <p:sldId id="333" r:id="rId25"/>
    <p:sldId id="348" r:id="rId26"/>
    <p:sldId id="314" r:id="rId27"/>
    <p:sldId id="341" r:id="rId28"/>
    <p:sldId id="342" r:id="rId29"/>
    <p:sldId id="343" r:id="rId30"/>
    <p:sldId id="307" r:id="rId31"/>
    <p:sldId id="345" r:id="rId32"/>
    <p:sldId id="338" r:id="rId33"/>
    <p:sldId id="339" r:id="rId34"/>
    <p:sldId id="340" r:id="rId35"/>
    <p:sldId id="344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T" lastIdx="1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00B0F0"/>
    <a:srgbClr val="FF7C80"/>
    <a:srgbClr val="FBE5D6"/>
    <a:srgbClr val="FFCC66"/>
    <a:srgbClr val="99FF66"/>
    <a:srgbClr val="FFFF99"/>
    <a:srgbClr val="F8F8F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3741" autoAdjust="0"/>
  </p:normalViewPr>
  <p:slideViewPr>
    <p:cSldViewPr snapToGrid="0">
      <p:cViewPr varScale="1">
        <p:scale>
          <a:sx n="66" d="100"/>
          <a:sy n="66" d="100"/>
        </p:scale>
        <p:origin x="52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0" y="-13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EC4F-549F-49AE-A3FF-3A193B6BA7FA}" type="datetimeFigureOut">
              <a:rPr kumimoji="1" lang="ja-JP" altLang="en-US" smtClean="0"/>
              <a:t>2023/11/27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04A9-4807-458A-968D-B8899C7D4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44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FA20C2B-03C2-5490-F252-03A821BFB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35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36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6265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89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193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99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0915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/>
              <a:t>Three sigma difference between 2012 and 2016 data</a:t>
            </a:r>
          </a:p>
          <a:p>
            <a:r>
              <a:rPr lang="en-US" altLang="ja-JP" dirty="0"/>
              <a:t>same experimental condition  with the beam</a:t>
            </a:r>
          </a:p>
          <a:p>
            <a:r>
              <a:rPr lang="en-US" altLang="ja-JP" dirty="0"/>
              <a:t>more advanced analysis with 2016 data</a:t>
            </a:r>
          </a:p>
          <a:p>
            <a:r>
              <a:rPr lang="en-US" altLang="ja-JP" dirty="0"/>
              <a:t>pi0 contamination with different thresholds</a:t>
            </a:r>
          </a:p>
          <a:p>
            <a:r>
              <a:rPr lang="en-US" altLang="ja-JP" dirty="0"/>
              <a:t>binning with 3 variables(t, Q2,nu) or 4 variables (t, phi, Q2,nu)</a:t>
            </a:r>
          </a:p>
          <a:p>
            <a:r>
              <a:rPr lang="en-US" altLang="ja-JP" dirty="0"/>
              <a:t>different binning in t</a:t>
            </a:r>
          </a:p>
          <a:p>
            <a:r>
              <a:rPr lang="en-US" altLang="ja-JP" dirty="0"/>
              <a:t>better description in nu</a:t>
            </a:r>
          </a:p>
          <a:p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59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14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310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287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2120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3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6475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9523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5829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5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492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6567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4916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651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771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0196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86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888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366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369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30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898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027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/>
              <a:t>In DVCS the experimentally accessible quantity is a Compton Form Factor </a:t>
            </a:r>
          </a:p>
          <a:p>
            <a:r>
              <a:rPr lang="en-US" altLang="ja-JP" dirty="0"/>
              <a:t>as defined here. </a:t>
            </a:r>
          </a:p>
          <a:p>
            <a:r>
              <a:rPr lang="en-US" altLang="ja-JP" dirty="0"/>
              <a:t>The imaginary part of the CFF provides information on the  transverse imaging of the nucleon.</a:t>
            </a:r>
          </a:p>
          <a:p>
            <a:r>
              <a:rPr lang="en-US" altLang="ja-JP" dirty="0"/>
              <a:t>dispersion relations connect the real and the imaginary parts of CFFs: </a:t>
            </a:r>
          </a:p>
          <a:p>
            <a:r>
              <a:rPr lang="en-US" altLang="ja-JP" dirty="0"/>
              <a:t>the residual term D(t) is related to the pressure distribution inside the nucleon.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4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FA850E8-0932-58CA-C248-39D576E4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99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5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6913" y="1143000"/>
            <a:ext cx="5486400" cy="30861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A04A9-4807-458A-968D-B8899C7D450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3330788-7969-FBB3-CCDD-0F2B6038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375" y="4400550"/>
            <a:ext cx="5486400" cy="3600450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253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F336BA-8731-9647-0465-D9262467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D058D6-5260-9F71-0893-C75212C8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6D724-FF18-C3FB-C114-AE208B39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8BBD0-5525-B141-5C04-14A0DAF0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CE3098-6A56-B267-1F27-CDDAA9EA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9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64BAA2-85FB-DCEA-10F6-72D3529A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124227-8F36-01A1-C51F-0410FF0F0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44019A-9BD1-04B8-2ABC-DDF39967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028E07-89D3-B8FB-6D88-17F475D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38FB7-265B-4FD5-C6F8-C2B211C0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01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AC7380-0A30-F2E7-E1DA-0207B78C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64252A-B328-1E08-5BBC-25AEB317D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745F39-76A8-CF94-832A-0D40BD4F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EBACEF-06ED-2E5B-C760-2E2F2CCC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C3F213-55DE-FB2F-D7EC-8AF4D042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16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CE49B-716C-53FA-C021-26C22C61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A7379D-2148-E59C-FC3F-668CEB1E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A6A35D-D72D-DEE0-582F-EE4B2DB3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25635A-906C-C848-DC2A-29CFE05A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62585B-C233-BEA1-7892-4F55BD57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5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C18E6-A04F-E155-C4FF-D540A2AD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81537D-E06E-955A-F408-52DD3E5E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B74739-C3E0-FB43-EF92-3DD078C3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9737DC-3226-3478-D78A-788E9705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3BAAB4-6405-3657-1D93-987030BF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2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D8E0BA-C935-BF41-C3A7-7BCD73D0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810020-4633-3645-8C00-4420FE9C3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DABD97-7B42-3C22-2891-1CE110D1B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4DE1DD-FB4D-338E-66C8-0A2F739A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1C6C3A-5319-4A91-203A-3302F368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E66F84-5445-B48B-EDC4-FD4B833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1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017DC4-1DAD-04A2-A4D8-4BF10C20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0E2BEF-85D1-8C28-BFD5-C6AF0842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29E8C0-B43E-3DBF-E9EF-4CC63447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D1225A-685D-DAF9-5F01-29F72AE77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1D17D5-DAE0-9EDF-7803-2A5471CA9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80D7C8-84D1-C183-8139-6DA22718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847739-3A1C-7527-C668-B9FAF1AD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360C9F-58AF-102B-A657-F9ACD9AA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8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CC15C-4BFE-D728-EEC0-29E66A75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5DBDB5-E9A6-D86D-5F52-F6C40054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A3D13-5836-A77E-3B64-C30F419C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DB49FF-6E20-C55A-3015-A39C8360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77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9A6F84-15D7-B0C5-6BAE-E1ED3499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CF54BC1-3C28-7426-9FB1-BCE3E0FF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B7E26B-440E-97DA-B5D9-F7533B37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42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3EE12-AA66-65AE-E061-6AAB9E42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475-7B3A-181A-5E5E-31E7CC21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B04E97-2B49-DB27-759C-BCD94FD63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1E8C8A-9B76-9C16-3872-31358CB8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267280-E433-947B-6D89-F944667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795D9-E4A6-0867-9127-1FD29E6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58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B596A-6733-37DC-3435-9958B70A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A5FB5D-89E9-1E7F-D8DB-57DA20216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73FE90-D2D9-8E13-3EFE-5F2D1BAD7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05700E-8FAC-3B07-2DE3-EC1AD7A5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A73E3B-A395-46E7-D1DC-688892B7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3F3FCC-B98C-42B4-02BB-1E385BFA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7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FD81F3-0FFF-82E7-F945-47F79598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29BD0C-91A7-C226-3979-371508A9C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76668-D0DE-AC93-D8B8-F156D07D8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E0D0D1-BF7C-DDCD-5A86-19287AD36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9AD8F0-432C-3593-4AD5-7337B6C5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04DA1-70CD-4228-88B7-E40279D98F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image" Target="../media/image49.png"/><Relationship Id="rId5" Type="http://schemas.openxmlformats.org/officeDocument/2006/relationships/image" Target="../media/image31.emf"/><Relationship Id="rId1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30.emf"/><Relationship Id="rId9" Type="http://schemas.openxmlformats.org/officeDocument/2006/relationships/image" Target="../media/image34.emf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5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png"/><Relationship Id="rId4" Type="http://schemas.openxmlformats.org/officeDocument/2006/relationships/image" Target="../media/image36.emf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1.png"/><Relationship Id="rId3" Type="http://schemas.openxmlformats.org/officeDocument/2006/relationships/image" Target="../media/image40.png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openxmlformats.org/officeDocument/2006/relationships/image" Target="../media/image42.png"/><Relationship Id="rId5" Type="http://schemas.openxmlformats.org/officeDocument/2006/relationships/image" Target="../media/image38.emf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37.emf"/><Relationship Id="rId9" Type="http://schemas.openxmlformats.org/officeDocument/2006/relationships/image" Target="../media/image400.png"/><Relationship Id="rId1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430.png"/><Relationship Id="rId7" Type="http://schemas.openxmlformats.org/officeDocument/2006/relationships/image" Target="../media/image510.png"/><Relationship Id="rId12" Type="http://schemas.openxmlformats.org/officeDocument/2006/relationships/image" Target="../media/image50.emf"/><Relationship Id="rId17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11" Type="http://schemas.openxmlformats.org/officeDocument/2006/relationships/image" Target="../media/image49.emf"/><Relationship Id="rId5" Type="http://schemas.openxmlformats.org/officeDocument/2006/relationships/image" Target="../media/image45.emf"/><Relationship Id="rId15" Type="http://schemas.openxmlformats.org/officeDocument/2006/relationships/image" Target="../media/image42.emf"/><Relationship Id="rId10" Type="http://schemas.openxmlformats.org/officeDocument/2006/relationships/image" Target="../media/image48.emf"/><Relationship Id="rId4" Type="http://schemas.openxmlformats.org/officeDocument/2006/relationships/image" Target="../media/image44.emf"/><Relationship Id="rId9" Type="http://schemas.openxmlformats.org/officeDocument/2006/relationships/image" Target="../media/image47.emf"/><Relationship Id="rId1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1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2.png"/><Relationship Id="rId5" Type="http://schemas.openxmlformats.org/officeDocument/2006/relationships/image" Target="../media/image53.emf"/><Relationship Id="rId10" Type="http://schemas.openxmlformats.org/officeDocument/2006/relationships/image" Target="../media/image54.emf"/><Relationship Id="rId4" Type="http://schemas.openxmlformats.org/officeDocument/2006/relationships/image" Target="../media/image52.emf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59.emf"/><Relationship Id="rId3" Type="http://schemas.openxmlformats.org/officeDocument/2006/relationships/image" Target="../media/image58.png"/><Relationship Id="rId7" Type="http://schemas.openxmlformats.org/officeDocument/2006/relationships/image" Target="../media/image57.emf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5.emf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0.png"/><Relationship Id="rId11" Type="http://schemas.openxmlformats.org/officeDocument/2006/relationships/image" Target="../media/image1.png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41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30.png"/><Relationship Id="rId3" Type="http://schemas.openxmlformats.org/officeDocument/2006/relationships/image" Target="../media/image61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63.emf"/><Relationship Id="rId5" Type="http://schemas.openxmlformats.org/officeDocument/2006/relationships/image" Target="../media/image610.png"/><Relationship Id="rId10" Type="http://schemas.openxmlformats.org/officeDocument/2006/relationships/image" Target="../media/image73.png"/><Relationship Id="rId4" Type="http://schemas.openxmlformats.org/officeDocument/2006/relationships/image" Target="../media/image62.emf"/><Relationship Id="rId9" Type="http://schemas.openxmlformats.org/officeDocument/2006/relationships/image" Target="../media/image6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8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3.png"/><Relationship Id="rId4" Type="http://schemas.openxmlformats.org/officeDocument/2006/relationships/image" Target="../media/image6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6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81.png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92.png"/><Relationship Id="rId26" Type="http://schemas.openxmlformats.org/officeDocument/2006/relationships/image" Target="../media/image88.emf"/><Relationship Id="rId3" Type="http://schemas.openxmlformats.org/officeDocument/2006/relationships/image" Target="../media/image69.emf"/><Relationship Id="rId21" Type="http://schemas.openxmlformats.org/officeDocument/2006/relationships/image" Target="../media/image82.png"/><Relationship Id="rId7" Type="http://schemas.openxmlformats.org/officeDocument/2006/relationships/image" Target="../media/image740.png"/><Relationship Id="rId12" Type="http://schemas.openxmlformats.org/officeDocument/2006/relationships/image" Target="../media/image117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6.emf"/><Relationship Id="rId20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24" Type="http://schemas.openxmlformats.org/officeDocument/2006/relationships/image" Target="../media/image870.png"/><Relationship Id="rId5" Type="http://schemas.openxmlformats.org/officeDocument/2006/relationships/image" Target="../media/image71.emf"/><Relationship Id="rId15" Type="http://schemas.openxmlformats.org/officeDocument/2006/relationships/image" Target="../media/image1.png"/><Relationship Id="rId23" Type="http://schemas.openxmlformats.org/officeDocument/2006/relationships/image" Target="../media/image90.png"/><Relationship Id="rId10" Type="http://schemas.openxmlformats.org/officeDocument/2006/relationships/image" Target="../media/image75.emf"/><Relationship Id="rId19" Type="http://schemas.openxmlformats.org/officeDocument/2006/relationships/image" Target="../media/image96.png"/><Relationship Id="rId4" Type="http://schemas.openxmlformats.org/officeDocument/2006/relationships/image" Target="../media/image70.emf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3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0.png"/><Relationship Id="rId26" Type="http://schemas.openxmlformats.org/officeDocument/2006/relationships/image" Target="../media/image73.emf"/><Relationship Id="rId3" Type="http://schemas.openxmlformats.org/officeDocument/2006/relationships/oleObject" Target="../embeddings/oleObject5.bin"/><Relationship Id="rId21" Type="http://schemas.openxmlformats.org/officeDocument/2006/relationships/image" Target="../media/image71.emf"/><Relationship Id="rId34" Type="http://schemas.openxmlformats.org/officeDocument/2006/relationships/image" Target="../media/image87.png"/><Relationship Id="rId17" Type="http://schemas.openxmlformats.org/officeDocument/2006/relationships/image" Target="../media/image990.png"/><Relationship Id="rId25" Type="http://schemas.openxmlformats.org/officeDocument/2006/relationships/image" Target="../media/image740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9.png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1010.png"/><Relationship Id="rId5" Type="http://schemas.openxmlformats.org/officeDocument/2006/relationships/image" Target="../media/image98.png"/><Relationship Id="rId15" Type="http://schemas.openxmlformats.org/officeDocument/2006/relationships/image" Target="../media/image940.png"/><Relationship Id="rId28" Type="http://schemas.openxmlformats.org/officeDocument/2006/relationships/image" Target="../media/image75.emf"/><Relationship Id="rId23" Type="http://schemas.openxmlformats.org/officeDocument/2006/relationships/image" Target="../media/image90.png"/><Relationship Id="rId19" Type="http://schemas.openxmlformats.org/officeDocument/2006/relationships/image" Target="../media/image69.emf"/><Relationship Id="rId4" Type="http://schemas.openxmlformats.org/officeDocument/2006/relationships/image" Target="../media/image1.png"/><Relationship Id="rId14" Type="http://schemas.openxmlformats.org/officeDocument/2006/relationships/image" Target="../media/image930.png"/><Relationship Id="rId22" Type="http://schemas.openxmlformats.org/officeDocument/2006/relationships/image" Target="../media/image72.emf"/><Relationship Id="rId27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www.natur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1">
            <a:extLst>
              <a:ext uri="{FF2B5EF4-FFF2-40B4-BE49-F238E27FC236}">
                <a16:creationId xmlns:a16="http://schemas.microsoft.com/office/drawing/2014/main" id="{DFB5403B-E1F5-F8EB-FAAC-F0C907096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57000"/>
              </p:ext>
            </p:extLst>
          </p:nvPr>
        </p:nvGraphicFramePr>
        <p:xfrm>
          <a:off x="5246594" y="4905748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38095" imgH="2438095" progId="MS_ClipArt_Gallery.2">
                  <p:embed/>
                </p:oleObj>
              </mc:Choice>
              <mc:Fallback>
                <p:oleObj name="Clip" r:id="rId3" imgW="2438095" imgH="2438095" progId="MS_ClipArt_Gallery.2">
                  <p:embed/>
                  <p:pic>
                    <p:nvPicPr>
                      <p:cNvPr id="4" name="Object 41">
                        <a:extLst>
                          <a:ext uri="{FF2B5EF4-FFF2-40B4-BE49-F238E27FC236}">
                            <a16:creationId xmlns:a16="http://schemas.microsoft.com/office/drawing/2014/main" id="{DFB5403B-E1F5-F8EB-FAAC-F0C9070965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594" y="4905748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BA8B37C-0E28-A3A6-360C-75D59E24E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5519" y="1012452"/>
            <a:ext cx="11012750" cy="1740745"/>
          </a:xfr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eaLnBrk="1" hangingPunct="1">
              <a:lnSpc>
                <a:spcPts val="4300"/>
              </a:lnSpc>
              <a:defRPr/>
            </a:pPr>
            <a: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DVCS</a:t>
            </a:r>
            <a:r>
              <a:rPr lang="ja-JP" altLang="en-US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and HEMP </a:t>
            </a:r>
            <a:b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at COMPASS experiment </a:t>
            </a:r>
            <a:b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48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for GPD studies</a:t>
            </a:r>
            <a:endParaRPr lang="en-US" altLang="ja-JP" sz="5400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471D0B-06A5-E92B-2D00-10CF3741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AECBB1DD-8EAA-7900-E7C2-CF651D55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FA103E5-8323-7814-3DF3-4A1079F7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BE499EA-8C82-5C4D-5C94-AEDD05B5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894" y="3968109"/>
            <a:ext cx="570464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Takahiro Iwata</a:t>
            </a:r>
          </a:p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 Black" panose="020B0A04020102020204" pitchFamily="34" charset="0"/>
                <a:ea typeface="ＭＳ Ｐゴシック" panose="020B0600070205080204" pitchFamily="50" charset="-128"/>
              </a:rPr>
              <a:t>On behalf of COMPASS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2570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3C3217-B209-CFF7-C71A-86441BB7D5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050" y="2048488"/>
            <a:ext cx="11012750" cy="1740745"/>
          </a:xfr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eaLnBrk="1" hangingPunct="1">
              <a:lnSpc>
                <a:spcPts val="4300"/>
              </a:lnSpc>
              <a:defRPr/>
            </a:pPr>
            <a:r>
              <a:rPr lang="en-US" altLang="ja-JP" sz="4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DVCS</a:t>
            </a:r>
            <a:endParaRPr lang="en-US" altLang="ja-JP" sz="5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81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599"/>
            <a:ext cx="7541394" cy="3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DVCS measurements  @ COMPASS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8D8B96-A174-2D57-B24A-14559A7F2DC6}"/>
              </a:ext>
            </a:extLst>
          </p:cNvPr>
          <p:cNvSpPr txBox="1"/>
          <p:nvPr/>
        </p:nvSpPr>
        <p:spPr>
          <a:xfrm>
            <a:off x="257175" y="1083359"/>
            <a:ext cx="6320961" cy="3867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study  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exclusive photon production </a:t>
            </a:r>
            <a:r>
              <a:rPr lang="en-US" altLang="ja-JP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DVCS</a:t>
            </a:r>
          </a:p>
          <a:p>
            <a:pPr>
              <a:lnSpc>
                <a:spcPts val="2700"/>
              </a:lnSpc>
            </a:pPr>
            <a:endParaRPr lang="en-US" altLang="ja-JP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Bethe-</a:t>
            </a:r>
            <a:r>
              <a:rPr lang="en-US" altLang="ja-JP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Heitler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(BH) </a:t>
            </a:r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 also gives the same final state</a:t>
            </a: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</a:pPr>
            <a:endParaRPr lang="en-US" altLang="ja-JP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92D115-FB86-AD30-7AA5-357242C9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540449"/>
            <a:ext cx="2679993" cy="4899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A612F4F-8022-B260-553E-D52CDAE3B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17551"/>
            <a:ext cx="5683669" cy="612464"/>
          </a:xfrm>
          <a:prstGeom prst="rect">
            <a:avLst/>
          </a:prstGeom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id="{384E9EA0-18C4-4BC3-1E27-97DFDF57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3" y="2577350"/>
            <a:ext cx="5107283" cy="19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41">
            <a:extLst>
              <a:ext uri="{FF2B5EF4-FFF2-40B4-BE49-F238E27FC236}">
                <a16:creationId xmlns:a16="http://schemas.microsoft.com/office/drawing/2014/main" id="{493D7AB0-36B4-8CE1-939B-DFF527F5B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438095" imgH="2438095" progId="MS_ClipArt_Gallery.2">
                  <p:embed/>
                </p:oleObj>
              </mc:Choice>
              <mc:Fallback>
                <p:oleObj name="Clip" r:id="rId6" imgW="2438095" imgH="2438095" progId="MS_ClipArt_Gallery.2">
                  <p:embed/>
                  <p:pic>
                    <p:nvPicPr>
                      <p:cNvPr id="4" name="Object 41">
                        <a:extLst>
                          <a:ext uri="{FF2B5EF4-FFF2-40B4-BE49-F238E27FC236}">
                            <a16:creationId xmlns:a16="http://schemas.microsoft.com/office/drawing/2014/main" id="{493D7AB0-36B4-8CE1-939B-DFF527F5B1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A5AB26-D700-34D3-8BB5-B4502A7FFF05}"/>
              </a:ext>
            </a:extLst>
          </p:cNvPr>
          <p:cNvSpPr txBox="1"/>
          <p:nvPr/>
        </p:nvSpPr>
        <p:spPr>
          <a:xfrm>
            <a:off x="6891948" y="1252220"/>
            <a:ext cx="5420074" cy="412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data taking for DVCS (and HEMP)</a:t>
            </a: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pilot run for 4 weeks </a:t>
            </a:r>
            <a:b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Analysis finished and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published</a:t>
            </a: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Long runs in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2016/17</a:t>
            </a:r>
          </a:p>
          <a:p>
            <a:pPr marL="742950" lvl="1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2x6 months</a:t>
            </a:r>
            <a:b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2016+2017 statistics: 9x 2012</a:t>
            </a:r>
          </a:p>
          <a:p>
            <a:pPr marL="742950" lvl="1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 on going 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preliminary results</a:t>
            </a: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 data will be presented in this talk</a:t>
            </a:r>
          </a:p>
        </p:txBody>
      </p:sp>
    </p:spTree>
    <p:extLst>
      <p:ext uri="{BB962C8B-B14F-4D97-AF65-F5344CB8AC3E}">
        <p14:creationId xmlns:p14="http://schemas.microsoft.com/office/powerpoint/2010/main" val="24092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022"/>
            <a:ext cx="10293986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Dedicated Setup  for DVCS &amp; HEMP   @ COMPASS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6266" y="6405528"/>
            <a:ext cx="4114800" cy="365125"/>
          </a:xfrm>
        </p:spPr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6A7CFCDE-20BD-34B5-E236-3DFC623E1FD3}"/>
              </a:ext>
            </a:extLst>
          </p:cNvPr>
          <p:cNvGrpSpPr/>
          <p:nvPr/>
        </p:nvGrpSpPr>
        <p:grpSpPr>
          <a:xfrm>
            <a:off x="103882" y="789217"/>
            <a:ext cx="11984235" cy="3010394"/>
            <a:chOff x="85845" y="1094899"/>
            <a:chExt cx="12192000" cy="3010394"/>
          </a:xfrm>
        </p:grpSpPr>
        <p:sp>
          <p:nvSpPr>
            <p:cNvPr id="143" name="正方形/長方形 142">
              <a:extLst>
                <a:ext uri="{FF2B5EF4-FFF2-40B4-BE49-F238E27FC236}">
                  <a16:creationId xmlns:a16="http://schemas.microsoft.com/office/drawing/2014/main" id="{0527481C-4CD7-5DDE-6FB9-2D79FF0CDFDF}"/>
                </a:ext>
              </a:extLst>
            </p:cNvPr>
            <p:cNvSpPr/>
            <p:nvPr/>
          </p:nvSpPr>
          <p:spPr>
            <a:xfrm>
              <a:off x="85845" y="1094899"/>
              <a:ext cx="12192000" cy="3010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3D44E95-90C6-95F9-EE94-358B6EB60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059579" y="-3027129"/>
              <a:ext cx="3010393" cy="1125445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22AE87B-9944-D3A6-7C43-10208C3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45" y="1559083"/>
              <a:ext cx="1504709" cy="578734"/>
            </a:xfrm>
            <a:prstGeom prst="rect">
              <a:avLst/>
            </a:prstGeom>
          </p:spPr>
        </p:pic>
        <p:cxnSp>
          <p:nvCxnSpPr>
            <p:cNvPr id="136" name="直線矢印コネクタ 135">
              <a:extLst>
                <a:ext uri="{FF2B5EF4-FFF2-40B4-BE49-F238E27FC236}">
                  <a16:creationId xmlns:a16="http://schemas.microsoft.com/office/drawing/2014/main" id="{C44FC48C-AF66-BF57-2BE5-D904D4F874AE}"/>
                </a:ext>
              </a:extLst>
            </p:cNvPr>
            <p:cNvCxnSpPr>
              <a:cxnSpLocks/>
            </p:cNvCxnSpPr>
            <p:nvPr/>
          </p:nvCxnSpPr>
          <p:spPr>
            <a:xfrm>
              <a:off x="189580" y="2612749"/>
              <a:ext cx="885524" cy="0"/>
            </a:xfrm>
            <a:prstGeom prst="straightConnector1">
              <a:avLst/>
            </a:prstGeom>
            <a:ln w="57150">
              <a:solidFill>
                <a:srgbClr val="0000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D0E262-FBAC-5F03-A1E2-A7E500BC7FAF}"/>
              </a:ext>
            </a:extLst>
          </p:cNvPr>
          <p:cNvSpPr txBox="1"/>
          <p:nvPr/>
        </p:nvSpPr>
        <p:spPr>
          <a:xfrm>
            <a:off x="188264" y="3235529"/>
            <a:ext cx="3415253" cy="744948"/>
          </a:xfrm>
          <a:prstGeom prst="rect">
            <a:avLst/>
          </a:prstGeom>
          <a:solidFill>
            <a:schemeClr val="bg2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recoil proton detector</a:t>
            </a:r>
          </a:p>
          <a:p>
            <a:pPr>
              <a:lnSpc>
                <a:spcPts val="2700"/>
              </a:lnSpc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surrounding a 2.5m long LH2 target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BD469C5-5619-4811-D8C0-5177BCB43E2F}"/>
              </a:ext>
            </a:extLst>
          </p:cNvPr>
          <p:cNvCxnSpPr>
            <a:cxnSpLocks/>
          </p:cNvCxnSpPr>
          <p:nvPr/>
        </p:nvCxnSpPr>
        <p:spPr>
          <a:xfrm flipV="1">
            <a:off x="2089513" y="2709333"/>
            <a:ext cx="247287" cy="61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四角形: 角を丸くする 144">
            <a:extLst>
              <a:ext uri="{FF2B5EF4-FFF2-40B4-BE49-F238E27FC236}">
                <a16:creationId xmlns:a16="http://schemas.microsoft.com/office/drawing/2014/main" id="{55BFE736-7366-E0EE-1375-7D95C35FA246}"/>
              </a:ext>
            </a:extLst>
          </p:cNvPr>
          <p:cNvSpPr/>
          <p:nvPr/>
        </p:nvSpPr>
        <p:spPr>
          <a:xfrm>
            <a:off x="1811507" y="1749866"/>
            <a:ext cx="1299993" cy="1111866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37622AF9-6CDB-331F-C6EF-AD1110051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22225"/>
              </p:ext>
            </p:extLst>
          </p:nvPr>
        </p:nvGraphicFramePr>
        <p:xfrm>
          <a:off x="11148459" y="25946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438095" imgH="2438095" progId="MS_ClipArt_Gallery.2">
                  <p:embed/>
                </p:oleObj>
              </mc:Choice>
              <mc:Fallback>
                <p:oleObj name="Clip" r:id="rId5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37622AF9-6CDB-331F-C6EF-AD1110051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8459" y="25946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D595FF-8545-94C5-7A99-2FDB05A2F239}"/>
              </a:ext>
            </a:extLst>
          </p:cNvPr>
          <p:cNvGrpSpPr/>
          <p:nvPr/>
        </p:nvGrpSpPr>
        <p:grpSpPr>
          <a:xfrm>
            <a:off x="944516" y="3880019"/>
            <a:ext cx="3093245" cy="2395922"/>
            <a:chOff x="8782051" y="3817424"/>
            <a:chExt cx="3093245" cy="2395922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A3C649C-4E33-E62F-EBD7-25489E57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82051" y="4014020"/>
              <a:ext cx="3093245" cy="2199326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1A4F7CD-B00C-B91B-BE48-7574F8548FAF}"/>
                </a:ext>
              </a:extLst>
            </p:cNvPr>
            <p:cNvSpPr txBox="1"/>
            <p:nvPr/>
          </p:nvSpPr>
          <p:spPr>
            <a:xfrm>
              <a:off x="10501311" y="5668648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R</a:t>
              </a:r>
              <a:r>
                <a:rPr kumimoji="1"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ing-A</a:t>
              </a:r>
              <a:endParaRPr kumimoji="1" lang="ja-JP" altLang="en-US" b="1" dirty="0">
                <a:solidFill>
                  <a:srgbClr val="FF0000"/>
                </a:solidFill>
                <a:highlight>
                  <a:srgbClr val="F8F8F8"/>
                </a:highlight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DE5BE14-A7DF-1450-87FA-6FA6AB577202}"/>
                </a:ext>
              </a:extLst>
            </p:cNvPr>
            <p:cNvSpPr txBox="1"/>
            <p:nvPr/>
          </p:nvSpPr>
          <p:spPr>
            <a:xfrm>
              <a:off x="10791641" y="3817424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R</a:t>
              </a:r>
              <a:r>
                <a:rPr kumimoji="1"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ing-B</a:t>
              </a:r>
              <a:endParaRPr kumimoji="1" lang="ja-JP" altLang="en-US" b="1" dirty="0">
                <a:solidFill>
                  <a:srgbClr val="FF0000"/>
                </a:solidFill>
                <a:highlight>
                  <a:srgbClr val="F8F8F8"/>
                </a:highlight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EAF060B-AAB2-AEAA-2656-D1826491A817}"/>
              </a:ext>
            </a:extLst>
          </p:cNvPr>
          <p:cNvGrpSpPr/>
          <p:nvPr/>
        </p:nvGrpSpPr>
        <p:grpSpPr>
          <a:xfrm>
            <a:off x="4360436" y="3379604"/>
            <a:ext cx="5213351" cy="3041121"/>
            <a:chOff x="3111500" y="3324597"/>
            <a:chExt cx="5213351" cy="304112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FDFD1B0-6330-9291-93D4-D6167013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11500" y="3324597"/>
              <a:ext cx="5213351" cy="3041121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A417199-54B6-1151-AEEE-AE79C89DD2F5}"/>
                </a:ext>
              </a:extLst>
            </p:cNvPr>
            <p:cNvSpPr txBox="1"/>
            <p:nvPr/>
          </p:nvSpPr>
          <p:spPr>
            <a:xfrm>
              <a:off x="3114390" y="4278006"/>
              <a:ext cx="9476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R</a:t>
              </a:r>
              <a:r>
                <a:rPr kumimoji="1"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ing-A</a:t>
              </a:r>
              <a:endParaRPr kumimoji="1" lang="ja-JP" altLang="en-US" b="1" dirty="0">
                <a:solidFill>
                  <a:srgbClr val="FF0000"/>
                </a:solidFill>
                <a:highlight>
                  <a:srgbClr val="F8F8F8"/>
                </a:highlight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00679B7-22AF-DCED-FD8F-2611A105E4BD}"/>
                </a:ext>
              </a:extLst>
            </p:cNvPr>
            <p:cNvSpPr txBox="1"/>
            <p:nvPr/>
          </p:nvSpPr>
          <p:spPr>
            <a:xfrm>
              <a:off x="4663890" y="3734593"/>
              <a:ext cx="952505" cy="369332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R</a:t>
              </a:r>
              <a:r>
                <a:rPr kumimoji="1" lang="en-US" altLang="ja-JP" b="1" dirty="0">
                  <a:solidFill>
                    <a:srgbClr val="FF0000"/>
                  </a:solidFill>
                  <a:highlight>
                    <a:srgbClr val="F8F8F8"/>
                  </a:highlight>
                </a:rPr>
                <a:t>ing-B</a:t>
              </a:r>
              <a:endParaRPr kumimoji="1" lang="ja-JP" altLang="en-US" b="1" dirty="0">
                <a:solidFill>
                  <a:srgbClr val="FF0000"/>
                </a:solidFill>
                <a:highlight>
                  <a:srgbClr val="F8F8F8"/>
                </a:highlight>
              </a:endParaRPr>
            </a:p>
          </p:txBody>
        </p: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9C85337-0D6C-0D1D-576B-D0E47EF8A427}"/>
              </a:ext>
            </a:extLst>
          </p:cNvPr>
          <p:cNvSpPr/>
          <p:nvPr/>
        </p:nvSpPr>
        <p:spPr>
          <a:xfrm>
            <a:off x="4239796" y="3395134"/>
            <a:ext cx="3504533" cy="2994864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269AC6F-6216-1005-034A-768F5F3D0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291" y="4158932"/>
            <a:ext cx="2811063" cy="2269172"/>
          </a:xfrm>
          <a:prstGeom prst="rect">
            <a:avLst/>
          </a:prstGeom>
        </p:spPr>
      </p:pic>
      <p:sp>
        <p:nvSpPr>
          <p:cNvPr id="20" name="テキスト ボックス 15">
            <a:extLst>
              <a:ext uri="{FF2B5EF4-FFF2-40B4-BE49-F238E27FC236}">
                <a16:creationId xmlns:a16="http://schemas.microsoft.com/office/drawing/2014/main" id="{16299991-D4EF-5335-8B98-E95A4D9D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792" y="3679308"/>
            <a:ext cx="2180806" cy="528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ja-JP" sz="2000" b="1" dirty="0">
                <a:solidFill>
                  <a:srgbClr val="7030A0"/>
                </a:solidFill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ECAL0</a:t>
            </a:r>
          </a:p>
          <a:p>
            <a:pPr>
              <a:lnSpc>
                <a:spcPts val="1700"/>
              </a:lnSpc>
            </a:pPr>
            <a:r>
              <a:rPr lang="en-US" altLang="ja-JP" sz="1600" dirty="0" err="1"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Shashalyk</a:t>
            </a:r>
            <a:r>
              <a:rPr lang="en-US" altLang="ja-JP" sz="1600" dirty="0"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, 2200 </a:t>
            </a:r>
            <a:r>
              <a:rPr lang="en-US" altLang="ja-JP" sz="1600" dirty="0" err="1"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ch.</a:t>
            </a:r>
            <a:r>
              <a:rPr lang="en-US" altLang="ja-JP" sz="1600" dirty="0"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FC28C5F-2BA6-59F7-7FFA-88487E8E4122}"/>
              </a:ext>
            </a:extLst>
          </p:cNvPr>
          <p:cNvCxnSpPr>
            <a:cxnSpLocks/>
          </p:cNvCxnSpPr>
          <p:nvPr/>
        </p:nvCxnSpPr>
        <p:spPr>
          <a:xfrm flipH="1">
            <a:off x="7453832" y="3793956"/>
            <a:ext cx="2119955" cy="5390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AF8E28D-47CA-1F5B-103B-220FCD0D8040}"/>
              </a:ext>
            </a:extLst>
          </p:cNvPr>
          <p:cNvCxnSpPr/>
          <p:nvPr/>
        </p:nvCxnSpPr>
        <p:spPr>
          <a:xfrm>
            <a:off x="3111500" y="2861732"/>
            <a:ext cx="1248936" cy="7117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6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図 151">
            <a:extLst>
              <a:ext uri="{FF2B5EF4-FFF2-40B4-BE49-F238E27FC236}">
                <a16:creationId xmlns:a16="http://schemas.microsoft.com/office/drawing/2014/main" id="{9A994DE6-62A2-DCF4-CEE8-A40E9EEA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1" y="2363774"/>
            <a:ext cx="6983166" cy="6602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72F313-3613-4595-B75E-44B1DA9C3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00" y="4883451"/>
            <a:ext cx="5747947" cy="56937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62987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Access to CFFs @ COMPASS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372" y="6356350"/>
            <a:ext cx="4114800" cy="365125"/>
          </a:xfrm>
        </p:spPr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8972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C9740A1-85F9-254B-4B4B-769D58C87E1D}"/>
              </a:ext>
            </a:extLst>
          </p:cNvPr>
          <p:cNvSpPr txBox="1">
            <a:spLocks/>
          </p:cNvSpPr>
          <p:nvPr/>
        </p:nvSpPr>
        <p:spPr bwMode="auto">
          <a:xfrm>
            <a:off x="0" y="1655255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panose="020B0600070205080204" pitchFamily="50" charset="-128"/>
              </a:rPr>
              <a:t> [1] beam charge &amp; spin </a:t>
            </a:r>
            <a:r>
              <a:rPr lang="en-US" altLang="ja-JP" dirty="0">
                <a:solidFill>
                  <a:srgbClr val="00B050"/>
                </a:solidFill>
                <a:ea typeface="ＭＳ Ｐゴシック" panose="020B0600070205080204" pitchFamily="50" charset="-128"/>
              </a:rPr>
              <a:t>sum</a:t>
            </a:r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15">
            <a:extLst>
              <a:ext uri="{FF2B5EF4-FFF2-40B4-BE49-F238E27FC236}">
                <a16:creationId xmlns:a16="http://schemas.microsoft.com/office/drawing/2014/main" id="{56BAB671-EFA8-93CE-2FE9-1FC02C43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745" y="501623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70C0"/>
                </a:solidFill>
                <a:ea typeface="ＭＳ Ｐゴシック" panose="020B0600070205080204" pitchFamily="50" charset="-128"/>
              </a:rPr>
              <a:t>BH cancels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CCA9DC41-BD0C-CE98-1DD2-E8F138D1B1C9}"/>
              </a:ext>
            </a:extLst>
          </p:cNvPr>
          <p:cNvSpPr txBox="1">
            <a:spLocks/>
          </p:cNvSpPr>
          <p:nvPr/>
        </p:nvSpPr>
        <p:spPr bwMode="auto">
          <a:xfrm>
            <a:off x="99432" y="4259025"/>
            <a:ext cx="47767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ea typeface="ＭＳ Ｐゴシック" panose="020B0600070205080204" pitchFamily="50" charset="-128"/>
              </a:rPr>
              <a:t>[2] beam charge &amp; spin </a:t>
            </a:r>
            <a:r>
              <a:rPr lang="en-US" altLang="ja-JP" dirty="0">
                <a:solidFill>
                  <a:srgbClr val="00B050"/>
                </a:solidFill>
                <a:ea typeface="ＭＳ Ｐゴシック" panose="020B0600070205080204" pitchFamily="50" charset="-128"/>
              </a:rPr>
              <a:t>difference</a:t>
            </a:r>
            <a:r>
              <a:rPr lang="en-US" altLang="ja-JP" dirty="0">
                <a:ea typeface="ＭＳ Ｐゴシック" panose="020B0600070205080204" pitchFamily="50" charset="-128"/>
              </a:rPr>
              <a:t> </a:t>
            </a:r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131" name="円/楕円 35">
            <a:extLst>
              <a:ext uri="{FF2B5EF4-FFF2-40B4-BE49-F238E27FC236}">
                <a16:creationId xmlns:a16="http://schemas.microsoft.com/office/drawing/2014/main" id="{CFC7CA3C-689D-9293-AD3B-A7297C742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61" y="2483149"/>
            <a:ext cx="802353" cy="517559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2" name="円/楕円 36">
            <a:extLst>
              <a:ext uri="{FF2B5EF4-FFF2-40B4-BE49-F238E27FC236}">
                <a16:creationId xmlns:a16="http://schemas.microsoft.com/office/drawing/2014/main" id="{0B2AE7A9-B869-5E18-FF4F-965408AC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697" y="4852652"/>
            <a:ext cx="703227" cy="6223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33" name="下矢印 36">
            <a:extLst>
              <a:ext uri="{FF2B5EF4-FFF2-40B4-BE49-F238E27FC236}">
                <a16:creationId xmlns:a16="http://schemas.microsoft.com/office/drawing/2014/main" id="{90987755-AAC7-521E-22F0-B6A0F2B6A0E4}"/>
              </a:ext>
            </a:extLst>
          </p:cNvPr>
          <p:cNvSpPr/>
          <p:nvPr/>
        </p:nvSpPr>
        <p:spPr bwMode="auto">
          <a:xfrm>
            <a:off x="5318460" y="5501119"/>
            <a:ext cx="206725" cy="23447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7C85903F-2CBA-21AE-8032-0D27BA43E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607" y="5761765"/>
            <a:ext cx="2704525" cy="569373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71CBFA16-62EC-B230-EBCF-6F97D08B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415" y="3304379"/>
            <a:ext cx="2153322" cy="548487"/>
          </a:xfrm>
          <a:prstGeom prst="rect">
            <a:avLst/>
          </a:prstGeom>
        </p:spPr>
      </p:pic>
      <p:sp>
        <p:nvSpPr>
          <p:cNvPr id="6" name="下矢印 6">
            <a:extLst>
              <a:ext uri="{FF2B5EF4-FFF2-40B4-BE49-F238E27FC236}">
                <a16:creationId xmlns:a16="http://schemas.microsoft.com/office/drawing/2014/main" id="{7959BF6F-E400-9126-EFB1-7EBBFB7AD9F0}"/>
              </a:ext>
            </a:extLst>
          </p:cNvPr>
          <p:cNvSpPr/>
          <p:nvPr/>
        </p:nvSpPr>
        <p:spPr bwMode="auto">
          <a:xfrm>
            <a:off x="5049168" y="2996409"/>
            <a:ext cx="273256" cy="32496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39" name="テキスト ボックス 15">
            <a:extLst>
              <a:ext uri="{FF2B5EF4-FFF2-40B4-BE49-F238E27FC236}">
                <a16:creationId xmlns:a16="http://schemas.microsoft.com/office/drawing/2014/main" id="{C37D9FEC-8A0E-DAA5-5353-672D0401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17" y="3900086"/>
            <a:ext cx="3536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ea typeface="ＭＳ Ｐゴシック" panose="020B0600070205080204" pitchFamily="50" charset="-128"/>
              </a:rPr>
              <a:t>in the COMPASS kinematics</a:t>
            </a:r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B8F89040-768E-DDB2-6AD2-AC66C9771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307" y="3295261"/>
            <a:ext cx="1847229" cy="533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5">
                <a:extLst>
                  <a:ext uri="{FF2B5EF4-FFF2-40B4-BE49-F238E27FC236}">
                    <a16:creationId xmlns:a16="http://schemas.microsoft.com/office/drawing/2014/main" id="{38C897E6-1D9A-0E9E-7E4A-371A52F1C9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937" y="3831918"/>
                <a:ext cx="45769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, for proton target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sub>
                    </m:sSub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altLang="ja-JP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𝐹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144" name="テキスト ボックス 15">
                <a:extLst>
                  <a:ext uri="{FF2B5EF4-FFF2-40B4-BE49-F238E27FC236}">
                    <a16:creationId xmlns:a16="http://schemas.microsoft.com/office/drawing/2014/main" id="{38C897E6-1D9A-0E9E-7E4A-371A52F1C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937" y="3831918"/>
                <a:ext cx="4576927" cy="369332"/>
              </a:xfrm>
              <a:prstGeom prst="rect">
                <a:avLst/>
              </a:prstGeom>
              <a:blipFill>
                <a:blip r:embed="rId8"/>
                <a:stretch>
                  <a:fillRect l="-1200" t="-10000" r="-4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円/楕円 35">
            <a:extLst>
              <a:ext uri="{FF2B5EF4-FFF2-40B4-BE49-F238E27FC236}">
                <a16:creationId xmlns:a16="http://schemas.microsoft.com/office/drawing/2014/main" id="{6A94235E-F87B-F8ED-0440-76AA90FE1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33" y="2424485"/>
            <a:ext cx="1077507" cy="544819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46" name="下矢印 6">
            <a:extLst>
              <a:ext uri="{FF2B5EF4-FFF2-40B4-BE49-F238E27FC236}">
                <a16:creationId xmlns:a16="http://schemas.microsoft.com/office/drawing/2014/main" id="{2BB50252-B2D5-93D6-90A5-E884007D6C3F}"/>
              </a:ext>
            </a:extLst>
          </p:cNvPr>
          <p:cNvSpPr/>
          <p:nvPr/>
        </p:nvSpPr>
        <p:spPr bwMode="auto">
          <a:xfrm>
            <a:off x="6688184" y="3012472"/>
            <a:ext cx="252910" cy="30889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47" name="テキスト ボックス 15">
            <a:extLst>
              <a:ext uri="{FF2B5EF4-FFF2-40B4-BE49-F238E27FC236}">
                <a16:creationId xmlns:a16="http://schemas.microsoft.com/office/drawing/2014/main" id="{D15A7FFB-0692-DEDD-FDB2-C62012D6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6" y="835376"/>
            <a:ext cx="5169667" cy="4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opposite</a:t>
            </a: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charge and spin states for </a:t>
            </a:r>
            <a:r>
              <a:rPr lang="en-US" altLang="ja-JP" sz="2000" dirty="0">
                <a:solidFill>
                  <a:srgbClr val="22228B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m</a:t>
            </a: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-beam </a:t>
            </a:r>
          </a:p>
        </p:txBody>
      </p:sp>
      <p:pic>
        <p:nvPicPr>
          <p:cNvPr id="148" name="図 147">
            <a:extLst>
              <a:ext uri="{FF2B5EF4-FFF2-40B4-BE49-F238E27FC236}">
                <a16:creationId xmlns:a16="http://schemas.microsoft.com/office/drawing/2014/main" id="{13A1CC83-5B9C-696A-D180-110DDACBC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1822" y="1046507"/>
            <a:ext cx="6629920" cy="739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3FF8D67F-C113-DAFA-CB30-1430F6789F18}"/>
                  </a:ext>
                </a:extLst>
              </p:cNvPr>
              <p:cNvSpPr txBox="1"/>
              <p:nvPr/>
            </p:nvSpPr>
            <p:spPr>
              <a:xfrm>
                <a:off x="8422105" y="5167334"/>
                <a:ext cx="3568324" cy="331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3FF8D67F-C113-DAFA-CB30-1430F6789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05" y="5167334"/>
                <a:ext cx="3568324" cy="331886"/>
              </a:xfrm>
              <a:prstGeom prst="rect">
                <a:avLst/>
              </a:prstGeom>
              <a:blipFill>
                <a:blip r:embed="rId10"/>
                <a:stretch>
                  <a:fillRect t="-3704" b="-2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BE6154C2-852A-08E5-9640-9CAA79E48704}"/>
                  </a:ext>
                </a:extLst>
              </p:cNvPr>
              <p:cNvSpPr txBox="1"/>
              <p:nvPr/>
            </p:nvSpPr>
            <p:spPr>
              <a:xfrm>
                <a:off x="8422105" y="4693409"/>
                <a:ext cx="3568324" cy="322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BE6154C2-852A-08E5-9640-9CAA79E4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05" y="4693409"/>
                <a:ext cx="3568324" cy="322524"/>
              </a:xfrm>
              <a:prstGeom prst="rect">
                <a:avLst/>
              </a:prstGeom>
              <a:blipFill>
                <a:blip r:embed="rId11"/>
                <a:stretch>
                  <a:fillRect t="-3774" b="-22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">
                <a:extLst>
                  <a:ext uri="{FF2B5EF4-FFF2-40B4-BE49-F238E27FC236}">
                    <a16:creationId xmlns:a16="http://schemas.microsoft.com/office/drawing/2014/main" id="{317318E0-C96C-893B-847A-5C564408F9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2408" y="5639936"/>
                <a:ext cx="19712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𝑖</m:t>
                    </m:r>
                    <m:r>
                      <a:rPr lang="en-US" altLang="ja-JP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:</m:t>
                    </m:r>
                  </m:oMath>
                </a14:m>
                <a:r>
                  <a:rPr lang="en-US" altLang="ja-JP" sz="1800" b="0" dirty="0">
                    <a:solidFill>
                      <a:schemeClr val="tx1"/>
                    </a:solidFill>
                    <a:ea typeface="ＭＳ Ｐゴシック" panose="020B0600070205080204" pitchFamily="50" charset="-128"/>
                  </a:rPr>
                  <a:t> DVCS/BH/I</a:t>
                </a:r>
              </a:p>
            </p:txBody>
          </p:sp>
        </mc:Choice>
        <mc:Fallback xmlns="">
          <p:sp>
            <p:nvSpPr>
              <p:cNvPr id="151" name="テキスト ボックス 15">
                <a:extLst>
                  <a:ext uri="{FF2B5EF4-FFF2-40B4-BE49-F238E27FC236}">
                    <a16:creationId xmlns:a16="http://schemas.microsoft.com/office/drawing/2014/main" id="{317318E0-C96C-893B-847A-5C564408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2408" y="5639936"/>
                <a:ext cx="1971263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1">
            <a:extLst>
              <a:ext uri="{FF2B5EF4-FFF2-40B4-BE49-F238E27FC236}">
                <a16:creationId xmlns:a16="http://schemas.microsoft.com/office/drawing/2014/main" id="{47C5136F-9B25-929F-A1BC-CD7F3FCA9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2438095" imgH="2438095" progId="MS_ClipArt_Gallery.2">
                  <p:embed/>
                </p:oleObj>
              </mc:Choice>
              <mc:Fallback>
                <p:oleObj name="Clip" r:id="rId13" imgW="2438095" imgH="2438095" progId="MS_ClipArt_Gallery.2">
                  <p:embed/>
                  <p:pic>
                    <p:nvPicPr>
                      <p:cNvPr id="4" name="Object 41">
                        <a:extLst>
                          <a:ext uri="{FF2B5EF4-FFF2-40B4-BE49-F238E27FC236}">
                            <a16:creationId xmlns:a16="http://schemas.microsoft.com/office/drawing/2014/main" id="{47C5136F-9B25-929F-A1BC-CD7F3FCA9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2BEE201D-0CB3-6BA0-9477-BA31B74D45F6}"/>
              </a:ext>
            </a:extLst>
          </p:cNvPr>
          <p:cNvSpPr/>
          <p:nvPr/>
        </p:nvSpPr>
        <p:spPr>
          <a:xfrm>
            <a:off x="8032465" y="1210748"/>
            <a:ext cx="407064" cy="432847"/>
          </a:xfrm>
          <a:prstGeom prst="ellipse">
            <a:avLst/>
          </a:prstGeom>
          <a:noFill/>
          <a:ln w="9525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244BC0E-FE60-F8A5-6A45-DAA53C475C81}"/>
              </a:ext>
            </a:extLst>
          </p:cNvPr>
          <p:cNvSpPr/>
          <p:nvPr/>
        </p:nvSpPr>
        <p:spPr>
          <a:xfrm>
            <a:off x="9551049" y="1228398"/>
            <a:ext cx="407064" cy="432847"/>
          </a:xfrm>
          <a:prstGeom prst="ellipse">
            <a:avLst/>
          </a:prstGeom>
          <a:noFill/>
          <a:ln w="9525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5">
            <a:extLst>
              <a:ext uri="{FF2B5EF4-FFF2-40B4-BE49-F238E27FC236}">
                <a16:creationId xmlns:a16="http://schemas.microsoft.com/office/drawing/2014/main" id="{2E74B256-E6A9-FA95-D3D8-F6414FA1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961" y="727968"/>
            <a:ext cx="914764" cy="4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spin</a:t>
            </a:r>
          </a:p>
        </p:txBody>
      </p:sp>
      <p:sp>
        <p:nvSpPr>
          <p:cNvPr id="12" name="テキスト ボックス 15">
            <a:extLst>
              <a:ext uri="{FF2B5EF4-FFF2-40B4-BE49-F238E27FC236}">
                <a16:creationId xmlns:a16="http://schemas.microsoft.com/office/drawing/2014/main" id="{A8910788-2B17-04C9-0ADF-8D6A4370C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263" y="714444"/>
            <a:ext cx="1100273" cy="4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charge</a:t>
            </a:r>
          </a:p>
        </p:txBody>
      </p:sp>
      <p:sp>
        <p:nvSpPr>
          <p:cNvPr id="29" name="テキスト ボックス 15">
            <a:extLst>
              <a:ext uri="{FF2B5EF4-FFF2-40B4-BE49-F238E27FC236}">
                <a16:creationId xmlns:a16="http://schemas.microsoft.com/office/drawing/2014/main" id="{DEFF21B6-CDD0-51DB-0690-92C50CAB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63" y="3316772"/>
            <a:ext cx="2768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70C0"/>
                </a:solidFill>
                <a:ea typeface="ＭＳ Ｐゴシック" panose="020B0600070205080204" pitchFamily="50" charset="-128"/>
              </a:rPr>
              <a:t>easier, to be done first</a:t>
            </a:r>
          </a:p>
        </p:txBody>
      </p:sp>
      <p:sp>
        <p:nvSpPr>
          <p:cNvPr id="31" name="テキスト ボックス 15">
            <a:extLst>
              <a:ext uri="{FF2B5EF4-FFF2-40B4-BE49-F238E27FC236}">
                <a16:creationId xmlns:a16="http://schemas.microsoft.com/office/drawing/2014/main" id="{6353759A-EB5F-94F5-F1F9-F758ADE9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63" y="5761765"/>
            <a:ext cx="3842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70C0"/>
                </a:solidFill>
                <a:ea typeface="ＭＳ Ｐゴシック" panose="020B0600070205080204" pitchFamily="50" charset="-128"/>
              </a:rPr>
              <a:t>challenging, but promising</a:t>
            </a:r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495A165E-0B3A-F9CF-1B56-6A3B57C7608C}"/>
              </a:ext>
            </a:extLst>
          </p:cNvPr>
          <p:cNvSpPr/>
          <p:nvPr/>
        </p:nvSpPr>
        <p:spPr>
          <a:xfrm>
            <a:off x="10817095" y="1244063"/>
            <a:ext cx="407064" cy="432847"/>
          </a:xfrm>
          <a:prstGeom prst="ellipse">
            <a:avLst/>
          </a:prstGeom>
          <a:noFill/>
          <a:ln w="9525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60568A1B-0BA8-939D-F95A-E6DFF8DB38C2}"/>
                  </a:ext>
                </a:extLst>
              </p:cNvPr>
              <p:cNvSpPr txBox="1"/>
              <p:nvPr/>
            </p:nvSpPr>
            <p:spPr>
              <a:xfrm>
                <a:off x="1825812" y="1304885"/>
                <a:ext cx="755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kumimoji="1" lang="en-US" altLang="ja-JP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60568A1B-0BA8-939D-F95A-E6DFF8DB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812" y="1304885"/>
                <a:ext cx="75546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0F5CEB46-01D9-2D1A-C840-1065B97FF197}"/>
                  </a:ext>
                </a:extLst>
              </p:cNvPr>
              <p:cNvSpPr txBox="1"/>
              <p:nvPr/>
            </p:nvSpPr>
            <p:spPr>
              <a:xfrm>
                <a:off x="3454628" y="1301784"/>
                <a:ext cx="755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kumimoji="1" lang="en-US" altLang="ja-JP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−→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0F5CEB46-01D9-2D1A-C840-1065B97FF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628" y="1301784"/>
                <a:ext cx="75546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テキスト ボックス 15">
            <a:extLst>
              <a:ext uri="{FF2B5EF4-FFF2-40B4-BE49-F238E27FC236}">
                <a16:creationId xmlns:a16="http://schemas.microsoft.com/office/drawing/2014/main" id="{AF6917E6-F928-8871-3672-0E274FEC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78" y="1335775"/>
            <a:ext cx="818289" cy="4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&amp; </a:t>
            </a:r>
          </a:p>
        </p:txBody>
      </p:sp>
      <p:sp>
        <p:nvSpPr>
          <p:cNvPr id="153" name="テキスト ボックス 15">
            <a:extLst>
              <a:ext uri="{FF2B5EF4-FFF2-40B4-BE49-F238E27FC236}">
                <a16:creationId xmlns:a16="http://schemas.microsoft.com/office/drawing/2014/main" id="{23C3CCED-01A2-5EE0-282B-DA58D6CB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28" y="1335775"/>
            <a:ext cx="1189144" cy="4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rgbClr val="22228B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160GeV </a:t>
            </a:r>
          </a:p>
        </p:txBody>
      </p:sp>
    </p:spTree>
    <p:extLst>
      <p:ext uri="{BB962C8B-B14F-4D97-AF65-F5344CB8AC3E}">
        <p14:creationId xmlns:p14="http://schemas.microsoft.com/office/powerpoint/2010/main" val="281062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190" y="136525"/>
            <a:ext cx="7429724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2016 data </a:t>
            </a:r>
            <a:r>
              <a:rPr lang="en-US" altLang="ja-JP" sz="28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Exclusive photon production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7802A6-C0BF-3FF3-4DF6-B1B6F3F6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709" y="807758"/>
            <a:ext cx="6534403" cy="552203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753680-B162-125B-7CC7-454F4754E0E7}"/>
              </a:ext>
            </a:extLst>
          </p:cNvPr>
          <p:cNvSpPr txBox="1"/>
          <p:nvPr/>
        </p:nvSpPr>
        <p:spPr>
          <a:xfrm>
            <a:off x="241459" y="1172066"/>
            <a:ext cx="427054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given by the spectrometer and  also CAMERA</a:t>
            </a:r>
          </a:p>
          <a:p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C66E846-EEE6-48A3-3A49-70F9957F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3" y="2331983"/>
            <a:ext cx="4332151" cy="819799"/>
          </a:xfrm>
          <a:prstGeom prst="rect">
            <a:avLst/>
          </a:prstGeom>
        </p:spPr>
      </p:pic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3FCFDED4-CF72-1258-D072-7FB78C537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438095" imgH="2438095" progId="MS_ClipArt_Gallery.2">
                  <p:embed/>
                </p:oleObj>
              </mc:Choice>
              <mc:Fallback>
                <p:oleObj name="Clip" r:id="rId5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3FCFDED4-CF72-1258-D072-7FB78C537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90574B6-0CA7-C28E-C503-EDD45F6F2DBA}"/>
                  </a:ext>
                </a:extLst>
              </p:cNvPr>
              <p:cNvSpPr txBox="1"/>
              <p:nvPr/>
            </p:nvSpPr>
            <p:spPr>
              <a:xfrm>
                <a:off x="5981700" y="1461824"/>
                <a:ext cx="528991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kumimoji="1" lang="ja-JP" alt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90574B6-0CA7-C28E-C503-EDD45F6F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1461824"/>
                <a:ext cx="528991" cy="369332"/>
              </a:xfrm>
              <a:prstGeom prst="rect">
                <a:avLst/>
              </a:prstGeom>
              <a:blipFill>
                <a:blip r:embed="rId8"/>
                <a:stretch>
                  <a:fillRect l="-8989" r="-12360" b="-2258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AA43F5C-D680-9686-1B43-F849D0AA86F0}"/>
                  </a:ext>
                </a:extLst>
              </p:cNvPr>
              <p:cNvSpPr txBox="1"/>
              <p:nvPr/>
            </p:nvSpPr>
            <p:spPr>
              <a:xfrm>
                <a:off x="5858333" y="4226324"/>
                <a:ext cx="65235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AA43F5C-D680-9686-1B43-F849D0AA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33" y="4226324"/>
                <a:ext cx="652358" cy="369332"/>
              </a:xfrm>
              <a:prstGeom prst="rect">
                <a:avLst/>
              </a:prstGeom>
              <a:blipFill>
                <a:blip r:embed="rId9"/>
                <a:stretch>
                  <a:fillRect l="-7339" r="-2752" b="-1111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0B32BE-CFBB-E28B-FC67-E094A641CF2F}"/>
                  </a:ext>
                </a:extLst>
              </p:cNvPr>
              <p:cNvSpPr txBox="1"/>
              <p:nvPr/>
            </p:nvSpPr>
            <p:spPr>
              <a:xfrm>
                <a:off x="9250979" y="1461824"/>
                <a:ext cx="660373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ja-JP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0B32BE-CFBB-E28B-FC67-E094A641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979" y="1461824"/>
                <a:ext cx="660373" cy="369332"/>
              </a:xfrm>
              <a:prstGeom prst="rect">
                <a:avLst/>
              </a:prstGeom>
              <a:blipFill>
                <a:blip r:embed="rId10"/>
                <a:stretch>
                  <a:fillRect l="-8182" r="-2727" b="-1290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1DB8C8B-477F-5358-5D64-794F4907FAFB}"/>
                  </a:ext>
                </a:extLst>
              </p:cNvPr>
              <p:cNvSpPr txBox="1"/>
              <p:nvPr/>
            </p:nvSpPr>
            <p:spPr>
              <a:xfrm>
                <a:off x="9186848" y="4173319"/>
                <a:ext cx="1033873" cy="40049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l-GR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𝒖𝒏𝒅𝒆𝒕</m:t>
                          </m:r>
                        </m:sub>
                        <m:sup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kumimoji="1" lang="ja-JP" alt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1DB8C8B-477F-5358-5D64-794F4907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48" y="4173319"/>
                <a:ext cx="1033873" cy="400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2ECA35-8D38-29D6-D92C-CE25207B0767}"/>
              </a:ext>
            </a:extLst>
          </p:cNvPr>
          <p:cNvSpPr txBox="1"/>
          <p:nvPr/>
        </p:nvSpPr>
        <p:spPr>
          <a:xfrm>
            <a:off x="1683873" y="3151782"/>
            <a:ext cx="1303490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01A5DF-491F-C02C-9144-49DC4FAD95FD}"/>
              </a:ext>
            </a:extLst>
          </p:cNvPr>
          <p:cNvSpPr txBox="1"/>
          <p:nvPr/>
        </p:nvSpPr>
        <p:spPr>
          <a:xfrm>
            <a:off x="3526230" y="3120691"/>
            <a:ext cx="1601728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B621135B-9DB6-94D8-630F-167AFF8DC682}"/>
              </a:ext>
            </a:extLst>
          </p:cNvPr>
          <p:cNvSpPr/>
          <p:nvPr/>
        </p:nvSpPr>
        <p:spPr>
          <a:xfrm rot="1692329">
            <a:off x="4284404" y="2426098"/>
            <a:ext cx="274357" cy="788708"/>
          </a:xfrm>
          <a:prstGeom prst="rightBrac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0A98053-4B7E-C662-217B-B3547A657479}"/>
                  </a:ext>
                </a:extLst>
              </p:cNvPr>
              <p:cNvSpPr txBox="1"/>
              <p:nvPr/>
            </p:nvSpPr>
            <p:spPr>
              <a:xfrm>
                <a:off x="1039130" y="3945419"/>
                <a:ext cx="3689728" cy="1262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ja-JP" alt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𝐶𝐴𝑀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𝑆𝑃𝐸𝐶</m:t>
                          </m:r>
                        </m:sup>
                      </m:sSup>
                    </m:oMath>
                  </m:oMathPara>
                </a14:m>
                <a:endParaRPr lang="en-US" altLang="ja-JP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𝐶𝐴𝑀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𝑆𝑃𝐸𝐶</m:t>
                        </m:r>
                      </m:sup>
                    </m:sSubSup>
                  </m:oMath>
                </a14:m>
                <a:endParaRPr kumimoji="1" lang="en-US" altLang="ja-JP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=</a:t>
                </a:r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𝐶𝐴𝑀</m:t>
                        </m:r>
                      </m:sup>
                    </m:sSubSup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𝐼𝑛𝑡𝑒𝑟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</m:oMath>
                </a14:m>
                <a:endParaRPr lang="en-US" altLang="ja-JP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𝑢𝑛𝑑𝑒𝑡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0A98053-4B7E-C662-217B-B3547A657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30" y="3945419"/>
                <a:ext cx="3689728" cy="1262397"/>
              </a:xfrm>
              <a:prstGeom prst="rect">
                <a:avLst/>
              </a:prstGeom>
              <a:blipFill>
                <a:blip r:embed="rId12"/>
                <a:stretch>
                  <a:fillRect l="-2310" t="-483" b="-8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C5A207-014C-D3C7-4221-91692D439C80}"/>
              </a:ext>
            </a:extLst>
          </p:cNvPr>
          <p:cNvSpPr txBox="1"/>
          <p:nvPr/>
        </p:nvSpPr>
        <p:spPr>
          <a:xfrm>
            <a:off x="7718024" y="750827"/>
            <a:ext cx="165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2016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F5E156-8A9F-CF7F-AA32-52209AAD0233}"/>
              </a:ext>
            </a:extLst>
          </p:cNvPr>
          <p:cNvSpPr txBox="1"/>
          <p:nvPr/>
        </p:nvSpPr>
        <p:spPr>
          <a:xfrm>
            <a:off x="933290" y="5833323"/>
            <a:ext cx="427054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events surely selected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176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">
                <a:extLst>
                  <a:ext uri="{FF2B5EF4-FFF2-40B4-BE49-F238E27FC236}">
                    <a16:creationId xmlns:a16="http://schemas.microsoft.com/office/drawing/2014/main" id="{78BB69C8-3B81-9D44-B37A-59E4442EE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83" y="115923"/>
                <a:ext cx="7865817" cy="499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800" b="1" dirty="0">
                    <a:solidFill>
                      <a:srgbClr val="000099"/>
                    </a:solidFill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800" b="1" dirty="0">
                    <a:ea typeface="ＭＳ Ｐゴシック" panose="020B0600070205080204" pitchFamily="50" charset="-128"/>
                  </a:rPr>
                  <a:t>2016 data </a:t>
                </a:r>
                <a:r>
                  <a:rPr lang="en-US" altLang="ja-JP" sz="2800" b="1" dirty="0">
                    <a:solidFill>
                      <a:srgbClr val="000099"/>
                    </a:solidFill>
                    <a:ea typeface="ＭＳ Ｐゴシック" panose="020B0600070205080204" pitchFamily="50" charset="-128"/>
                  </a:rPr>
                  <a:t>Charge Spin sum ; </a:t>
                </a:r>
                <a14:m>
                  <m:oMath xmlns:m="http://schemas.openxmlformats.org/officeDocument/2006/math">
                    <m:r>
                      <a:rPr lang="ja-JP" alt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𝝓</m:t>
                    </m:r>
                    <m:r>
                      <a:rPr lang="en-US" altLang="ja-JP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en-US" altLang="ja-JP" sz="2800" b="1" dirty="0">
                    <a:solidFill>
                      <a:srgbClr val="000099"/>
                    </a:solidFill>
                    <a:ea typeface="ＭＳ Ｐゴシック" panose="020B0600070205080204" pitchFamily="50" charset="-128"/>
                  </a:rPr>
                  <a:t>disturibution</a:t>
                </a:r>
              </a:p>
            </p:txBody>
          </p:sp>
        </mc:Choice>
        <mc:Fallback xmlns="">
          <p:sp>
            <p:nvSpPr>
              <p:cNvPr id="2" name="Rectangle 6">
                <a:extLst>
                  <a:ext uri="{FF2B5EF4-FFF2-40B4-BE49-F238E27FC236}">
                    <a16:creationId xmlns:a16="http://schemas.microsoft.com/office/drawing/2014/main" id="{78BB69C8-3B81-9D44-B37A-59E4442E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883" y="115923"/>
                <a:ext cx="7865817" cy="499368"/>
              </a:xfrm>
              <a:prstGeom prst="rect">
                <a:avLst/>
              </a:prstGeom>
              <a:blipFill>
                <a:blip r:embed="rId3"/>
                <a:stretch>
                  <a:fillRect t="-14634" r="-775" b="-35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 dirty="0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B7F9AB-3421-50B9-A440-3D037F17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" y="865762"/>
            <a:ext cx="2546430" cy="561372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EA5FABD-1C24-EAB8-BEC3-8F71CB32FD2F}"/>
              </a:ext>
            </a:extLst>
          </p:cNvPr>
          <p:cNvGrpSpPr/>
          <p:nvPr/>
        </p:nvGrpSpPr>
        <p:grpSpPr>
          <a:xfrm>
            <a:off x="1032789" y="2280233"/>
            <a:ext cx="11006488" cy="4076117"/>
            <a:chOff x="1068057" y="1739322"/>
            <a:chExt cx="11006488" cy="4076117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9B26969-4B04-CC72-05CB-DB1420BA9D17}"/>
                </a:ext>
              </a:extLst>
            </p:cNvPr>
            <p:cNvSpPr/>
            <p:nvPr/>
          </p:nvSpPr>
          <p:spPr>
            <a:xfrm>
              <a:off x="1068057" y="1755869"/>
              <a:ext cx="11006488" cy="405957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0919A7A-21B7-B35E-E448-BB2E22C5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4964" y="1755869"/>
              <a:ext cx="3574756" cy="352218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BDD8D3B-0F15-1928-7FF1-25ED08FF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7281" y="1740945"/>
              <a:ext cx="3574755" cy="3552035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59820A1-EF77-6553-75F1-AD6C6B6F4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7968" y="1739322"/>
              <a:ext cx="3574756" cy="3513122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4194891-17F7-2D7E-B4F2-03523EE85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8058" y="5200433"/>
              <a:ext cx="4016577" cy="561372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E2D88123-CA95-7E1D-A07F-338445CC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8407" y="5200433"/>
              <a:ext cx="4016577" cy="56137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AFF051D-7CCF-E6FF-2D42-2EC510FF8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7968" y="5254067"/>
              <a:ext cx="4016577" cy="561372"/>
            </a:xfrm>
            <a:prstGeom prst="rect">
              <a:avLst/>
            </a:prstGeom>
          </p:spPr>
        </p:pic>
      </p:grp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78D0656F-71EA-5BD3-4FF3-5FE41D558459}"/>
              </a:ext>
            </a:extLst>
          </p:cNvPr>
          <p:cNvSpPr txBox="1"/>
          <p:nvPr/>
        </p:nvSpPr>
        <p:spPr>
          <a:xfrm>
            <a:off x="1715795" y="2986544"/>
            <a:ext cx="152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66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dominant </a:t>
            </a:r>
          </a:p>
          <a:p>
            <a:r>
              <a:rPr kumimoji="1" lang="en-US" altLang="ja-JP" sz="1600" b="1" dirty="0">
                <a:solidFill>
                  <a:srgbClr val="0066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BH</a:t>
            </a:r>
            <a:endParaRPr kumimoji="1" lang="ja-JP" altLang="en-US" sz="1600" b="1" dirty="0">
              <a:solidFill>
                <a:srgbClr val="0066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7BEA7D00-7003-539C-B466-D7241B90C276}"/>
                  </a:ext>
                </a:extLst>
              </p:cNvPr>
              <p:cNvSpPr txBox="1"/>
              <p:nvPr/>
            </p:nvSpPr>
            <p:spPr>
              <a:xfrm>
                <a:off x="3359861" y="3991689"/>
                <a:ext cx="1023668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  <m:r>
                      <a:rPr kumimoji="1" lang="en-US" altLang="ja-JP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1200" dirty="0"/>
                  <a:t>0.0085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1200" dirty="0"/>
                  <a:t>1.8</a:t>
                </a:r>
                <a:r>
                  <a:rPr lang="en-US" altLang="ja-JP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altLang="ja-JP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7BEA7D00-7003-539C-B466-D7241B90C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61" y="3991689"/>
                <a:ext cx="1023668" cy="568874"/>
              </a:xfrm>
              <a:prstGeom prst="rect">
                <a:avLst/>
              </a:prstGeom>
              <a:blipFill>
                <a:blip r:embed="rId9"/>
                <a:stretch>
                  <a:fillRect l="-6548" t="-7527" b="-7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82479D10-1FF2-6FD0-B573-4C44F1BA1BCD}"/>
                  </a:ext>
                </a:extLst>
              </p:cNvPr>
              <p:cNvSpPr txBox="1"/>
              <p:nvPr/>
            </p:nvSpPr>
            <p:spPr>
              <a:xfrm>
                <a:off x="6839085" y="3959493"/>
                <a:ext cx="1023668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  <m:r>
                      <a:rPr kumimoji="1" lang="en-US" altLang="ja-JP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1200" dirty="0"/>
                  <a:t>0.020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altLang="ja-JP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82479D10-1FF2-6FD0-B573-4C44F1BA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085" y="3959493"/>
                <a:ext cx="1023668" cy="568874"/>
              </a:xfrm>
              <a:prstGeom prst="rect">
                <a:avLst/>
              </a:prstGeom>
              <a:blipFill>
                <a:blip r:embed="rId10"/>
                <a:stretch>
                  <a:fillRect l="-6548" t="-7527" b="-7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CE6556F7-B09C-8181-DCC4-A20DD39CFA58}"/>
                  </a:ext>
                </a:extLst>
              </p:cNvPr>
              <p:cNvSpPr txBox="1"/>
              <p:nvPr/>
            </p:nvSpPr>
            <p:spPr>
              <a:xfrm>
                <a:off x="10475417" y="3959493"/>
                <a:ext cx="1023668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  <m:r>
                      <a:rPr kumimoji="1" lang="en-US" altLang="ja-JP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ja-JP" sz="1200" dirty="0"/>
                  <a:t>0.063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ja-JP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1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200" b="0" i="0" smtClean="0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altLang="ja-JP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CE6556F7-B09C-8181-DCC4-A20DD39C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7" y="3959493"/>
                <a:ext cx="1023668" cy="568874"/>
              </a:xfrm>
              <a:prstGeom prst="rect">
                <a:avLst/>
              </a:prstGeom>
              <a:blipFill>
                <a:blip r:embed="rId11"/>
                <a:stretch>
                  <a:fillRect l="-6548" t="-7527" b="-7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11EC2EB-082B-8520-2414-C8FA96745B9B}"/>
              </a:ext>
            </a:extLst>
          </p:cNvPr>
          <p:cNvSpPr txBox="1"/>
          <p:nvPr/>
        </p:nvSpPr>
        <p:spPr>
          <a:xfrm>
            <a:off x="8759781" y="2863432"/>
            <a:ext cx="171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DVCS above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BH contribution</a:t>
            </a: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23CD1E46-C811-ADA4-25C1-43F5CB155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2438095" imgH="2438095" progId="MS_ClipArt_Gallery.2">
                  <p:embed/>
                </p:oleObj>
              </mc:Choice>
              <mc:Fallback>
                <p:oleObj name="Clip" r:id="rId12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23CD1E46-C811-ADA4-25C1-43F5CB155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DDDF9EAA-D48D-39A1-5ACA-74FCC2BD23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1804" y="136525"/>
            <a:ext cx="2284461" cy="16393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5E2E7C-3A66-EE19-E383-DF445DBAB31F}"/>
              </a:ext>
            </a:extLst>
          </p:cNvPr>
          <p:cNvSpPr txBox="1"/>
          <p:nvPr/>
        </p:nvSpPr>
        <p:spPr>
          <a:xfrm>
            <a:off x="2350432" y="1849289"/>
            <a:ext cx="1073283" cy="369332"/>
          </a:xfrm>
          <a:prstGeom prst="rect">
            <a:avLst/>
          </a:prstGeom>
          <a:noFill/>
          <a:ln w="1905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R="72520" algn="ctr"/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high 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97C4E1-20FC-7C5E-B550-A2390A7B2786}"/>
              </a:ext>
            </a:extLst>
          </p:cNvPr>
          <p:cNvSpPr txBox="1"/>
          <p:nvPr/>
        </p:nvSpPr>
        <p:spPr>
          <a:xfrm>
            <a:off x="5559358" y="1856567"/>
            <a:ext cx="1375044" cy="369332"/>
          </a:xfrm>
          <a:prstGeom prst="rect">
            <a:avLst/>
          </a:prstGeom>
          <a:noFill/>
          <a:ln w="1905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R="72520" algn="ctr"/>
            <a:r>
              <a:rPr lang="en-US" altLang="ja-JP" b="1" dirty="0">
                <a:solidFill>
                  <a:srgbClr val="000099"/>
                </a:solidFill>
                <a:latin typeface="Arial" panose="020B0604020202020204" pitchFamily="34" charset="0"/>
              </a:rPr>
              <a:t>middle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9D7C96-97FC-6A26-89D5-97942F44191D}"/>
              </a:ext>
            </a:extLst>
          </p:cNvPr>
          <p:cNvSpPr txBox="1"/>
          <p:nvPr/>
        </p:nvSpPr>
        <p:spPr>
          <a:xfrm>
            <a:off x="9070045" y="1919175"/>
            <a:ext cx="1375044" cy="369332"/>
          </a:xfrm>
          <a:prstGeom prst="rect">
            <a:avLst/>
          </a:prstGeom>
          <a:noFill/>
          <a:ln w="1905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R="72520" algn="ctr"/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low 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1800" b="1" i="0" u="none" strike="noStrike" baseline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0D3F2-6FC4-B840-E7F8-E3A057906F26}"/>
              </a:ext>
            </a:extLst>
          </p:cNvPr>
          <p:cNvSpPr txBox="1"/>
          <p:nvPr/>
        </p:nvSpPr>
        <p:spPr>
          <a:xfrm>
            <a:off x="3727070" y="921299"/>
            <a:ext cx="33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2016 data analyzed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C0FB0E-F8EB-39F5-1084-AB9857342B42}"/>
                  </a:ext>
                </a:extLst>
              </p:cNvPr>
              <p:cNvSpPr txBox="1"/>
              <p:nvPr/>
            </p:nvSpPr>
            <p:spPr>
              <a:xfrm>
                <a:off x="10557434" y="1282742"/>
                <a:ext cx="1069267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kumimoji="1"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C0FB0E-F8EB-39F5-1084-AB985734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434" y="1282742"/>
                <a:ext cx="1069267" cy="332270"/>
              </a:xfrm>
              <a:prstGeom prst="rect">
                <a:avLst/>
              </a:prstGeom>
              <a:blipFill>
                <a:blip r:embed="rId15"/>
                <a:stretch>
                  <a:fillRect l="-10857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3A79294-B637-1DD5-9F9E-C311BC88006F}"/>
                  </a:ext>
                </a:extLst>
              </p:cNvPr>
              <p:cNvSpPr txBox="1"/>
              <p:nvPr/>
            </p:nvSpPr>
            <p:spPr>
              <a:xfrm>
                <a:off x="3732694" y="1412897"/>
                <a:ext cx="3286799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altLang="ja-JP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virtual photon energy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3A79294-B637-1DD5-9F9E-C311BC880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694" y="1412897"/>
                <a:ext cx="3286799" cy="394980"/>
              </a:xfrm>
              <a:prstGeom prst="rect">
                <a:avLst/>
              </a:prstGeom>
              <a:blipFill>
                <a:blip r:embed="rId16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33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91" y="136525"/>
            <a:ext cx="5684702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2016 data </a:t>
            </a:r>
            <a:r>
              <a:rPr lang="en-US" altLang="ja-JP" sz="28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DVCS cross section 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 dirty="0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3D8E234-48A7-0C30-E615-6F3770F65804}"/>
                  </a:ext>
                </a:extLst>
              </p:cNvPr>
              <p:cNvSpPr txBox="1"/>
              <p:nvPr/>
            </p:nvSpPr>
            <p:spPr>
              <a:xfrm>
                <a:off x="0" y="1074629"/>
                <a:ext cx="658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DVCS cross section evaluated from   10 &lt;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</m:oMath>
                </a14:m>
                <a:r>
                  <a:rPr lang="en-US" altLang="ja-JP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32 GeV data </a:t>
                </a:r>
                <a:endParaRPr kumimoji="1" lang="ja-JP" alt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3D8E234-48A7-0C30-E615-6F3770F6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4629"/>
                <a:ext cx="6587680" cy="369332"/>
              </a:xfrm>
              <a:prstGeom prst="rect">
                <a:avLst/>
              </a:prstGeom>
              <a:blipFill>
                <a:blip r:embed="rId3"/>
                <a:stretch>
                  <a:fillRect l="-74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A620D46B-DB66-C72A-F941-1DC232DB0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69" y="1795601"/>
            <a:ext cx="6587680" cy="74147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342BFE-67EA-FCDB-4632-D33E310088E0}"/>
              </a:ext>
            </a:extLst>
          </p:cNvPr>
          <p:cNvSpPr txBox="1"/>
          <p:nvPr/>
        </p:nvSpPr>
        <p:spPr>
          <a:xfrm>
            <a:off x="393852" y="3852685"/>
            <a:ext cx="547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 BH contribution and integrating   over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 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A76C5BD-07BE-684D-81FD-25539C301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090" y="2960548"/>
            <a:ext cx="4375230" cy="4572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349BB00-5A69-89C3-387E-D34C481A9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185" y="1086520"/>
            <a:ext cx="3352102" cy="498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2773A2-FEC5-0064-1856-0228A1552B2E}"/>
                  </a:ext>
                </a:extLst>
              </p:cNvPr>
              <p:cNvSpPr txBox="1"/>
              <p:nvPr/>
            </p:nvSpPr>
            <p:spPr>
              <a:xfrm flipH="1">
                <a:off x="4013564" y="2972009"/>
                <a:ext cx="5265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2773A2-FEC5-0064-1856-0228A155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3564" y="2972009"/>
                <a:ext cx="5265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68457AF-0F49-2810-731A-BFE9500EB430}"/>
                  </a:ext>
                </a:extLst>
              </p:cNvPr>
              <p:cNvSpPr txBox="1"/>
              <p:nvPr/>
            </p:nvSpPr>
            <p:spPr>
              <a:xfrm flipH="1">
                <a:off x="7002594" y="1132090"/>
                <a:ext cx="5265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68457AF-0F49-2810-731A-BFE9500E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02594" y="1132090"/>
                <a:ext cx="5265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447F4A-8BCB-A6A4-9788-45CAD8A785F3}"/>
              </a:ext>
            </a:extLst>
          </p:cNvPr>
          <p:cNvSpPr txBox="1"/>
          <p:nvPr/>
        </p:nvSpPr>
        <p:spPr>
          <a:xfrm>
            <a:off x="1144005" y="2832632"/>
            <a:ext cx="173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calculable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(well known)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円/楕円 35">
            <a:extLst>
              <a:ext uri="{FF2B5EF4-FFF2-40B4-BE49-F238E27FC236}">
                <a16:creationId xmlns:a16="http://schemas.microsoft.com/office/drawing/2014/main" id="{9FF213E9-677C-16BC-8EC2-66A890EE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379" y="2913881"/>
            <a:ext cx="802353" cy="517559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DAAB4799-5FEC-44DC-075D-3183B121043B}"/>
              </a:ext>
            </a:extLst>
          </p:cNvPr>
          <p:cNvCxnSpPr>
            <a:cxnSpLocks/>
          </p:cNvCxnSpPr>
          <p:nvPr/>
        </p:nvCxnSpPr>
        <p:spPr>
          <a:xfrm flipV="1">
            <a:off x="3759717" y="2339463"/>
            <a:ext cx="780657" cy="65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2B792EB3-3130-7B89-DE06-5B1FAD6E884F}"/>
              </a:ext>
            </a:extLst>
          </p:cNvPr>
          <p:cNvCxnSpPr>
            <a:cxnSpLocks/>
            <a:stCxn id="153" idx="2"/>
          </p:cNvCxnSpPr>
          <p:nvPr/>
        </p:nvCxnSpPr>
        <p:spPr>
          <a:xfrm flipH="1">
            <a:off x="6324600" y="1586570"/>
            <a:ext cx="517723" cy="440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C3CF2B6F-BF8C-A672-D0AC-BEC8FE2B58C2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2011689" y="2344388"/>
            <a:ext cx="1409809" cy="488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図 150">
            <a:extLst>
              <a:ext uri="{FF2B5EF4-FFF2-40B4-BE49-F238E27FC236}">
                <a16:creationId xmlns:a16="http://schemas.microsoft.com/office/drawing/2014/main" id="{BA8EE1A2-035C-100E-E0DD-255229061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852" y="3008846"/>
            <a:ext cx="856527" cy="422476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3B43C6F3-417B-890A-0817-F282725930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7680" y="1146732"/>
            <a:ext cx="509286" cy="439838"/>
          </a:xfrm>
          <a:prstGeom prst="rect">
            <a:avLst/>
          </a:prstGeom>
        </p:spPr>
      </p:pic>
      <p:sp>
        <p:nvSpPr>
          <p:cNvPr id="157" name="左中かっこ 156">
            <a:extLst>
              <a:ext uri="{FF2B5EF4-FFF2-40B4-BE49-F238E27FC236}">
                <a16:creationId xmlns:a16="http://schemas.microsoft.com/office/drawing/2014/main" id="{10B19E5E-037E-2C60-FE2C-61A3B4E2226C}"/>
              </a:ext>
            </a:extLst>
          </p:cNvPr>
          <p:cNvSpPr/>
          <p:nvPr/>
        </p:nvSpPr>
        <p:spPr>
          <a:xfrm rot="5400000" flipV="1">
            <a:off x="6871126" y="1281813"/>
            <a:ext cx="423512" cy="3221623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74B83B8A-42FF-DF4C-D7A2-12CE03DF431B}"/>
              </a:ext>
            </a:extLst>
          </p:cNvPr>
          <p:cNvSpPr txBox="1"/>
          <p:nvPr/>
        </p:nvSpPr>
        <p:spPr>
          <a:xfrm>
            <a:off x="6762055" y="2340945"/>
            <a:ext cx="153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  <a:endParaRPr lang="en-US" altLang="ja-JP" i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81F928A5-B2D1-5E26-205A-F065056E5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2152" y="5563123"/>
            <a:ext cx="3009418" cy="763929"/>
          </a:xfrm>
          <a:prstGeom prst="rect">
            <a:avLst/>
          </a:prstGeom>
        </p:spPr>
      </p:pic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C8855B4D-E34F-BFD4-89FC-B8CF71B980C1}"/>
              </a:ext>
            </a:extLst>
          </p:cNvPr>
          <p:cNvSpPr txBox="1"/>
          <p:nvPr/>
        </p:nvSpPr>
        <p:spPr>
          <a:xfrm>
            <a:off x="416891" y="5003919"/>
            <a:ext cx="392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 for  virtual photon 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45EE3D99-A593-516E-1693-27C03F5EDE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8770" y="3639708"/>
            <a:ext cx="4284931" cy="2798240"/>
          </a:xfrm>
          <a:prstGeom prst="rect">
            <a:avLst/>
          </a:prstGeom>
        </p:spPr>
      </p:pic>
      <p:sp>
        <p:nvSpPr>
          <p:cNvPr id="172" name="左中かっこ 171">
            <a:extLst>
              <a:ext uri="{FF2B5EF4-FFF2-40B4-BE49-F238E27FC236}">
                <a16:creationId xmlns:a16="http://schemas.microsoft.com/office/drawing/2014/main" id="{3128364A-ED88-7A04-1B06-647D989FEA0B}"/>
              </a:ext>
            </a:extLst>
          </p:cNvPr>
          <p:cNvSpPr/>
          <p:nvPr/>
        </p:nvSpPr>
        <p:spPr>
          <a:xfrm rot="5400000" flipV="1">
            <a:off x="8829819" y="-622095"/>
            <a:ext cx="423512" cy="3221623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FA8382BB-7952-C859-3C22-41E3633A0757}"/>
              </a:ext>
            </a:extLst>
          </p:cNvPr>
          <p:cNvSpPr txBox="1"/>
          <p:nvPr/>
        </p:nvSpPr>
        <p:spPr>
          <a:xfrm>
            <a:off x="8367027" y="414456"/>
            <a:ext cx="148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  <a:endParaRPr lang="en-US" altLang="ja-JP" i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4" name="Object 41">
            <a:extLst>
              <a:ext uri="{FF2B5EF4-FFF2-40B4-BE49-F238E27FC236}">
                <a16:creationId xmlns:a16="http://schemas.microsoft.com/office/drawing/2014/main" id="{4F820430-FE6E-9F8C-3DA8-580C08FCB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2438095" imgH="2438095" progId="MS_ClipArt_Gallery.2">
                  <p:embed/>
                </p:oleObj>
              </mc:Choice>
              <mc:Fallback>
                <p:oleObj name="Clip" r:id="rId13" imgW="2438095" imgH="2438095" progId="MS_ClipArt_Gallery.2">
                  <p:embed/>
                  <p:pic>
                    <p:nvPicPr>
                      <p:cNvPr id="4" name="Object 41">
                        <a:extLst>
                          <a:ext uri="{FF2B5EF4-FFF2-40B4-BE49-F238E27FC236}">
                            <a16:creationId xmlns:a16="http://schemas.microsoft.com/office/drawing/2014/main" id="{4F820430-FE6E-9F8C-3DA8-580C08FCB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F812F8B-97C0-F686-03F5-4F465700CCBF}"/>
              </a:ext>
            </a:extLst>
          </p:cNvPr>
          <p:cNvCxnSpPr>
            <a:cxnSpLocks/>
          </p:cNvCxnSpPr>
          <p:nvPr/>
        </p:nvCxnSpPr>
        <p:spPr>
          <a:xfrm flipV="1">
            <a:off x="883186" y="6155153"/>
            <a:ext cx="1199614" cy="11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A15AAD-DC05-D793-E25A-4526E2ACD4A9}"/>
              </a:ext>
            </a:extLst>
          </p:cNvPr>
          <p:cNvSpPr txBox="1"/>
          <p:nvPr/>
        </p:nvSpPr>
        <p:spPr>
          <a:xfrm>
            <a:off x="371749" y="6082229"/>
            <a:ext cx="67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9EF5FF5-EBBC-25DF-910F-0EA8DB25131E}"/>
              </a:ext>
            </a:extLst>
          </p:cNvPr>
          <p:cNvGrpSpPr/>
          <p:nvPr/>
        </p:nvGrpSpPr>
        <p:grpSpPr>
          <a:xfrm>
            <a:off x="9510156" y="1658290"/>
            <a:ext cx="2284461" cy="1720910"/>
            <a:chOff x="471306" y="562102"/>
            <a:chExt cx="2284461" cy="172091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76F1E58-451A-48D7-5648-1D95F1193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1306" y="562102"/>
              <a:ext cx="2284461" cy="16393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60084B6D-0C95-03FA-C1D1-6FBB7C47274B}"/>
                    </a:ext>
                  </a:extLst>
                </p:cNvPr>
                <p:cNvSpPr txBox="1"/>
                <p:nvPr/>
              </p:nvSpPr>
              <p:spPr>
                <a:xfrm>
                  <a:off x="1575683" y="1950742"/>
                  <a:ext cx="1069267" cy="332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60084B6D-0C95-03FA-C1D1-6FBB7C472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683" y="1950742"/>
                  <a:ext cx="1069267" cy="332270"/>
                </a:xfrm>
                <a:prstGeom prst="rect">
                  <a:avLst/>
                </a:prstGeom>
                <a:blipFill>
                  <a:blip r:embed="rId16"/>
                  <a:stretch>
                    <a:fillRect l="-10795" b="-259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C42E4AEB-07B1-845D-95BB-F533197AF7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00" y="4251234"/>
            <a:ext cx="3860800" cy="6434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12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144" y="101944"/>
            <a:ext cx="11463689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ea typeface="ＭＳ Ｐゴシック" panose="020B0600070205080204" pitchFamily="50" charset="-128"/>
              </a:rPr>
              <a:t>2012-16 data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Transverse extension of </a:t>
            </a:r>
            <a:r>
              <a:rPr lang="en-US" altLang="ja-JP" sz="3200" b="1" dirty="0" err="1">
                <a:solidFill>
                  <a:srgbClr val="000099"/>
                </a:solidFill>
                <a:ea typeface="ＭＳ Ｐゴシック" panose="020B0600070205080204" pitchFamily="50" charset="-128"/>
              </a:rPr>
              <a:t>partons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 dirty="0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0F4CE82-CFAF-B1F1-F222-4519352E8C3D}"/>
                  </a:ext>
                </a:extLst>
              </p:cNvPr>
              <p:cNvSpPr txBox="1"/>
              <p:nvPr/>
            </p:nvSpPr>
            <p:spPr>
              <a:xfrm>
                <a:off x="3919394" y="1816392"/>
                <a:ext cx="3178754" cy="189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1200"/>
                        <m:t>[</m:t>
                      </m:r>
                      <m:r>
                        <m:rPr>
                          <m:nor/>
                        </m:rPr>
                        <a:rPr lang="en-US" altLang="ja-JP" sz="1200"/>
                        <m:t>Burkardt</m:t>
                      </m:r>
                      <m:r>
                        <m:rPr>
                          <m:nor/>
                        </m:rPr>
                        <a:rPr lang="en-US" altLang="ja-JP" sz="1200"/>
                        <m:t>, </m:t>
                      </m:r>
                      <m:r>
                        <m:rPr>
                          <m:nor/>
                        </m:rPr>
                        <a:rPr lang="en-US" altLang="ja-JP" sz="1200"/>
                        <m:t>Int</m:t>
                      </m:r>
                      <m:r>
                        <m:rPr>
                          <m:nor/>
                        </m:rPr>
                        <a:rPr lang="en-US" altLang="ja-JP" sz="1200"/>
                        <m:t>. </m:t>
                      </m:r>
                      <m:r>
                        <m:rPr>
                          <m:nor/>
                        </m:rPr>
                        <a:rPr lang="en-US" altLang="ja-JP" sz="1200"/>
                        <m:t>J</m:t>
                      </m:r>
                      <m:r>
                        <m:rPr>
                          <m:nor/>
                        </m:rPr>
                        <a:rPr lang="en-US" altLang="ja-JP" sz="1200"/>
                        <m:t>. </m:t>
                      </m:r>
                      <m:r>
                        <m:rPr>
                          <m:nor/>
                        </m:rPr>
                        <a:rPr lang="en-US" altLang="ja-JP" sz="1200"/>
                        <m:t>Mod</m:t>
                      </m:r>
                      <m:r>
                        <m:rPr>
                          <m:nor/>
                        </m:rPr>
                        <a:rPr lang="en-US" altLang="ja-JP" sz="1200"/>
                        <m:t>. </m:t>
                      </m:r>
                      <m:r>
                        <m:rPr>
                          <m:nor/>
                        </m:rPr>
                        <a:rPr lang="en-US" altLang="ja-JP" sz="1200"/>
                        <m:t>Phys</m:t>
                      </m:r>
                      <m:r>
                        <m:rPr>
                          <m:nor/>
                        </m:rPr>
                        <a:rPr lang="en-US" altLang="ja-JP" sz="1200"/>
                        <m:t>. </m:t>
                      </m:r>
                      <m:r>
                        <m:rPr>
                          <m:nor/>
                        </m:rPr>
                        <a:rPr lang="en-US" altLang="ja-JP" sz="1200"/>
                        <m:t>A</m:t>
                      </m:r>
                      <m:r>
                        <m:rPr>
                          <m:nor/>
                        </m:rPr>
                        <a:rPr lang="en-US" altLang="ja-JP" sz="1200"/>
                        <m:t>18 (2003) 173]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0F4CE82-CFAF-B1F1-F222-4519352E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94" y="1816392"/>
                <a:ext cx="3178754" cy="189667"/>
              </a:xfrm>
              <a:prstGeom prst="rect">
                <a:avLst/>
              </a:prstGeom>
              <a:blipFill>
                <a:blip r:embed="rId3"/>
                <a:stretch>
                  <a:fillRect l="-1344" t="-16129" r="-1344" b="-29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0FE3FB-21FD-CF07-C290-278F8AC3E251}"/>
              </a:ext>
            </a:extLst>
          </p:cNvPr>
          <p:cNvSpPr txBox="1"/>
          <p:nvPr/>
        </p:nvSpPr>
        <p:spPr>
          <a:xfrm>
            <a:off x="243647" y="3014436"/>
            <a:ext cx="461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DVCS cross section allows to probe</a:t>
            </a: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transverse extension of </a:t>
            </a:r>
            <a:r>
              <a:rPr lang="en-US" altLang="ja-JP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0A14E0-59D2-9839-3652-F0D297698708}"/>
              </a:ext>
            </a:extLst>
          </p:cNvPr>
          <p:cNvSpPr txBox="1"/>
          <p:nvPr/>
        </p:nvSpPr>
        <p:spPr>
          <a:xfrm>
            <a:off x="243647" y="1672024"/>
            <a:ext cx="365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Impact-parameter representation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EFA716E-30A0-6DC1-82E9-1F35BF7A0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09" y="793927"/>
            <a:ext cx="4006636" cy="179726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E76F834-CDF3-80EC-2E5A-03E2501D2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960" y="2677112"/>
            <a:ext cx="5915071" cy="378142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DBA084-2DCE-77AB-975C-D39C087C8937}"/>
              </a:ext>
            </a:extLst>
          </p:cNvPr>
          <p:cNvSpPr txBox="1"/>
          <p:nvPr/>
        </p:nvSpPr>
        <p:spPr>
          <a:xfrm>
            <a:off x="9142695" y="2772437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</a:rPr>
              <a:t>COMPASS</a:t>
            </a:r>
          </a:p>
          <a:p>
            <a:r>
              <a:rPr kumimoji="1" lang="en-US" altLang="ja-JP" b="1" dirty="0">
                <a:solidFill>
                  <a:schemeClr val="accent2"/>
                </a:solidFill>
              </a:rPr>
              <a:t>2016(30%)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67A7D3-B711-EE09-8A50-473DEDC69177}"/>
              </a:ext>
            </a:extLst>
          </p:cNvPr>
          <p:cNvSpPr txBox="1"/>
          <p:nvPr/>
        </p:nvSpPr>
        <p:spPr>
          <a:xfrm>
            <a:off x="8676222" y="417144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</a:rPr>
              <a:t>COMPASS</a:t>
            </a:r>
          </a:p>
          <a:p>
            <a:r>
              <a:rPr kumimoji="1" lang="en-US" altLang="ja-JP" b="1" dirty="0">
                <a:solidFill>
                  <a:schemeClr val="accent1"/>
                </a:solidFill>
              </a:rPr>
              <a:t>2012 (PLB793)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7C5BE222-46F2-5BEA-C1C6-4C998F6E5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438095" imgH="2438095" progId="MS_ClipArt_Gallery.2">
                  <p:embed/>
                </p:oleObj>
              </mc:Choice>
              <mc:Fallback>
                <p:oleObj name="Clip" r:id="rId6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7C5BE222-46F2-5BEA-C1C6-4C998F6E5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B9CC85-DDB9-5B4A-8C04-C2E00ADF5871}"/>
                  </a:ext>
                </a:extLst>
              </p:cNvPr>
              <p:cNvSpPr txBox="1"/>
              <p:nvPr/>
            </p:nvSpPr>
            <p:spPr>
              <a:xfrm>
                <a:off x="245407" y="1025862"/>
                <a:ext cx="2573994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𝐷𝑉𝐶𝑆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ℐ𝓂ℋ</m:t>
                          </m:r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B9CC85-DDB9-5B4A-8C04-C2E00ADF5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7" y="1025862"/>
                <a:ext cx="2573994" cy="410112"/>
              </a:xfrm>
              <a:prstGeom prst="rect">
                <a:avLst/>
              </a:prstGeom>
              <a:blipFill>
                <a:blip r:embed="rId8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8DC40C-A52A-9895-4305-A11B8420BF55}"/>
                  </a:ext>
                </a:extLst>
              </p:cNvPr>
              <p:cNvSpPr txBox="1"/>
              <p:nvPr/>
            </p:nvSpPr>
            <p:spPr>
              <a:xfrm>
                <a:off x="3000722" y="1106390"/>
                <a:ext cx="3888296" cy="331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 COMPASS with</a:t>
                </a:r>
                <a:r>
                  <a:rPr lang="en-US" altLang="ja-JP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=0.06</m:t>
                    </m:r>
                  </m:oMath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8DC40C-A52A-9895-4305-A11B8420B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22" y="1106390"/>
                <a:ext cx="3888296" cy="331950"/>
              </a:xfrm>
              <a:prstGeom prst="rect">
                <a:avLst/>
              </a:prstGeom>
              <a:blipFill>
                <a:blip r:embed="rId9"/>
                <a:stretch>
                  <a:fillRect l="-784" t="-12727" b="-16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>
            <a:extLst>
              <a:ext uri="{FF2B5EF4-FFF2-40B4-BE49-F238E27FC236}">
                <a16:creationId xmlns:a16="http://schemas.microsoft.com/office/drawing/2014/main" id="{4F08A7E6-2A6C-5772-1052-970B14BC1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878" y="2154218"/>
            <a:ext cx="4826454" cy="603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F4D0E0A-1275-B90C-0AA7-95BE68D4E182}"/>
                  </a:ext>
                </a:extLst>
              </p:cNvPr>
              <p:cNvSpPr txBox="1"/>
              <p:nvPr/>
            </p:nvSpPr>
            <p:spPr>
              <a:xfrm>
                <a:off x="609094" y="4037027"/>
                <a:ext cx="4738457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𝐷𝑉𝐶𝑆</m:t>
                            </m:r>
                          </m:sup>
                        </m:sSup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F4D0E0A-1275-B90C-0AA7-95BE68D4E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4" y="4037027"/>
                <a:ext cx="4738457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6171697-FA93-428B-15E3-B7468A8CD861}"/>
                  </a:ext>
                </a:extLst>
              </p:cNvPr>
              <p:cNvSpPr txBox="1"/>
              <p:nvPr/>
            </p:nvSpPr>
            <p:spPr>
              <a:xfrm>
                <a:off x="609094" y="5239048"/>
                <a:ext cx="513797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6171697-FA93-428B-15E3-B7468A8CD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4" y="5239048"/>
                <a:ext cx="5137979" cy="6232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9291A4B-61CA-0D46-80B4-6F546FA2636D}"/>
              </a:ext>
            </a:extLst>
          </p:cNvPr>
          <p:cNvSpPr/>
          <p:nvPr/>
        </p:nvSpPr>
        <p:spPr>
          <a:xfrm>
            <a:off x="609094" y="3806537"/>
            <a:ext cx="4613375" cy="1202021"/>
          </a:xfrm>
          <a:prstGeom prst="roundRect">
            <a:avLst/>
          </a:prstGeom>
          <a:solidFill>
            <a:srgbClr val="99FF66">
              <a:alpha val="902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06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3C3217-B209-CFF7-C71A-86441BB7D5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050" y="2048488"/>
            <a:ext cx="11012750" cy="1740745"/>
          </a:xfr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eaLnBrk="1" hangingPunct="1">
              <a:lnSpc>
                <a:spcPts val="4300"/>
              </a:lnSpc>
              <a:defRPr/>
            </a:pPr>
            <a:r>
              <a:rPr lang="en-US" altLang="ja-JP" sz="4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HE vector meson P </a:t>
            </a:r>
            <a:endParaRPr lang="en-US" altLang="ja-JP" sz="5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57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171" y="165573"/>
            <a:ext cx="11527971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Transverse-target spin asymmetries for HEMP of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and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5E5262-1ED3-B0A7-AB13-489C7C7CFC4B}"/>
                  </a:ext>
                </a:extLst>
              </p:cNvPr>
              <p:cNvSpPr txBox="1"/>
              <p:nvPr/>
            </p:nvSpPr>
            <p:spPr>
              <a:xfrm>
                <a:off x="459782" y="912248"/>
                <a:ext cx="2819362" cy="46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/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5E5262-1ED3-B0A7-AB13-489C7C7C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2" y="912248"/>
                <a:ext cx="2819362" cy="467757"/>
              </a:xfrm>
              <a:prstGeom prst="rect">
                <a:avLst/>
              </a:prstGeom>
              <a:blipFill>
                <a:blip r:embed="rId3"/>
                <a:stretch>
                  <a:fillRect t="-17105" b="-4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B67D596-4AED-F5EC-AEC6-0A56546E8C0A}"/>
                  </a:ext>
                </a:extLst>
              </p:cNvPr>
              <p:cNvSpPr txBox="1"/>
              <p:nvPr/>
            </p:nvSpPr>
            <p:spPr>
              <a:xfrm>
                <a:off x="7580632" y="1730922"/>
                <a:ext cx="1535805" cy="30777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B67D596-4AED-F5EC-AEC6-0A56546E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32" y="1730922"/>
                <a:ext cx="1535805" cy="307777"/>
              </a:xfrm>
              <a:prstGeom prst="rect">
                <a:avLst/>
              </a:prstGeom>
              <a:blipFill>
                <a:blip r:embed="rId4"/>
                <a:stretch>
                  <a:fillRect l="-3937" t="-1887" r="-2362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600987-4093-76AF-D67D-BD175A511385}"/>
              </a:ext>
            </a:extLst>
          </p:cNvPr>
          <p:cNvSpPr txBox="1"/>
          <p:nvPr/>
        </p:nvSpPr>
        <p:spPr>
          <a:xfrm>
            <a:off x="110199" y="5838897"/>
            <a:ext cx="4545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1" u="none" strike="noStrike" baseline="0" dirty="0">
                <a:solidFill>
                  <a:srgbClr val="006500"/>
                </a:solidFill>
                <a:latin typeface="Arial" panose="020B0604020202020204" pitchFamily="34" charset="0"/>
              </a:rPr>
              <a:t>COMPASS NPB 865 (2012)1, PLB731 (2014) 19</a:t>
            </a:r>
            <a:endParaRPr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740A57-B884-DD64-DB8C-C3D302F61244}"/>
              </a:ext>
            </a:extLst>
          </p:cNvPr>
          <p:cNvSpPr txBox="1"/>
          <p:nvPr/>
        </p:nvSpPr>
        <p:spPr>
          <a:xfrm>
            <a:off x="6877219" y="5838897"/>
            <a:ext cx="3164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1" u="none" strike="noStrike" baseline="0" dirty="0">
                <a:solidFill>
                  <a:srgbClr val="006500"/>
                </a:solidFill>
                <a:latin typeface="Arial" panose="020B0604020202020204" pitchFamily="34" charset="0"/>
              </a:rPr>
              <a:t>COMPASS NPB915 (2017)</a:t>
            </a:r>
            <a:endParaRPr lang="ja-JP" altLang="en-US" sz="14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2BDB97F-8490-41B8-754F-08143C9EF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6" y="2022261"/>
            <a:ext cx="3541853" cy="379649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4BF31EE-3612-B34B-4A32-F737D9B47358}"/>
              </a:ext>
            </a:extLst>
          </p:cNvPr>
          <p:cNvSpPr txBox="1"/>
          <p:nvPr/>
        </p:nvSpPr>
        <p:spPr>
          <a:xfrm>
            <a:off x="2888414" y="2684452"/>
            <a:ext cx="215961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asymmetries small, </a:t>
            </a:r>
          </a:p>
          <a:p>
            <a:r>
              <a:rPr lang="en-US" altLang="ja-JP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compatible with 0, 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</a:rPr>
              <a:t>except</a:t>
            </a:r>
            <a:endParaRPr lang="en-US" altLang="ja-JP" sz="16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44E176E-95F6-EBA2-BC83-E50B765D7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371" y="3463294"/>
            <a:ext cx="3599526" cy="551178"/>
          </a:xfrm>
          <a:prstGeom prst="rect">
            <a:avLst/>
          </a:prstGeom>
        </p:spPr>
      </p:pic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CA101FA3-631B-E8AF-FD53-F1613B836E55}"/>
              </a:ext>
            </a:extLst>
          </p:cNvPr>
          <p:cNvSpPr txBox="1"/>
          <p:nvPr/>
        </p:nvSpPr>
        <p:spPr>
          <a:xfrm>
            <a:off x="3968221" y="4196453"/>
            <a:ext cx="2294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latin typeface="Arial" panose="020B0604020202020204" pitchFamily="34" charset="0"/>
              </a:rPr>
              <a:t>indication of </a:t>
            </a:r>
            <a:r>
              <a:rPr lang="en-US" altLang="ja-JP" dirty="0">
                <a:latin typeface="Arial" panose="020B0604020202020204" pitchFamily="34" charset="0"/>
              </a:rPr>
              <a:t> </a:t>
            </a:r>
            <a:r>
              <a:rPr lang="en-US" altLang="ja-JP" sz="1800" b="0" i="0" u="none" strike="noStrike" baseline="0" dirty="0">
                <a:latin typeface="Arial" panose="020B0604020202020204" pitchFamily="34" charset="0"/>
              </a:rPr>
              <a:t>GPD </a:t>
            </a:r>
            <a:r>
              <a:rPr lang="en-US" altLang="ja-JP" sz="1800" b="0" i="1" u="none" strike="noStrike" baseline="0" dirty="0">
                <a:latin typeface="Arial" panose="020B0604020202020204" pitchFamily="34" charset="0"/>
              </a:rPr>
              <a:t>H</a:t>
            </a:r>
            <a:r>
              <a:rPr lang="en-US" altLang="ja-JP" sz="1400" b="1" i="0" u="none" strike="noStrike" baseline="-25000" dirty="0">
                <a:latin typeface="Arial" panose="020B0604020202020204" pitchFamily="34" charset="0"/>
              </a:rPr>
              <a:t>T </a:t>
            </a:r>
            <a:r>
              <a:rPr lang="en-US" altLang="ja-JP" sz="1800" b="0" i="0" u="none" strike="noStrike" baseline="0" dirty="0">
                <a:latin typeface="Arial" panose="020B0604020202020204" pitchFamily="34" charset="0"/>
              </a:rPr>
              <a:t>contribution</a:t>
            </a:r>
            <a:endParaRPr lang="ja-JP" altLang="en-US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BF7F1B74-4FD2-802B-E66A-33D6F4FAB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043" y="2094487"/>
            <a:ext cx="3171463" cy="3744410"/>
          </a:xfrm>
          <a:prstGeom prst="rect">
            <a:avLst/>
          </a:prstGeom>
        </p:spPr>
      </p:pic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AC6DA9C-C336-FD31-BB1D-13A3CD5E641B}"/>
              </a:ext>
            </a:extLst>
          </p:cNvPr>
          <p:cNvSpPr txBox="1"/>
          <p:nvPr/>
        </p:nvSpPr>
        <p:spPr>
          <a:xfrm>
            <a:off x="4299060" y="4982088"/>
            <a:ext cx="2145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</a:rPr>
              <a:t>reasonable agreement with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GPD-GK model</a:t>
            </a:r>
            <a:endParaRPr lang="ja-JP" altLang="en-US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F2593CFA-5421-0B47-E475-6D6685C0167B}"/>
              </a:ext>
            </a:extLst>
          </p:cNvPr>
          <p:cNvSpPr txBox="1"/>
          <p:nvPr/>
        </p:nvSpPr>
        <p:spPr>
          <a:xfrm>
            <a:off x="10387247" y="1518681"/>
            <a:ext cx="2145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</a:rPr>
              <a:t>promising  agreement with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GPD-GK model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with pion pole</a:t>
            </a:r>
            <a:endParaRPr lang="ja-JP" altLang="en-US" dirty="0"/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003CC3E5-D9FB-2AD4-35BB-23200B51C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247" y="2903222"/>
            <a:ext cx="1732761" cy="1480067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C175E400-AF4D-C830-5960-D38D0C7D10C0}"/>
              </a:ext>
            </a:extLst>
          </p:cNvPr>
          <p:cNvSpPr txBox="1"/>
          <p:nvPr/>
        </p:nvSpPr>
        <p:spPr>
          <a:xfrm>
            <a:off x="10359220" y="4452829"/>
            <a:ext cx="1997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0" u="none" strike="noStrike" baseline="0" dirty="0">
                <a:latin typeface="Arial" panose="020B0604020202020204" pitchFamily="34" charset="0"/>
              </a:rPr>
              <a:t>EPJ A50 (2014) 146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AA1C3D-BC23-FA9A-4D0E-E0ABB0E5053B}"/>
                  </a:ext>
                </a:extLst>
              </p:cNvPr>
              <p:cNvSpPr txBox="1"/>
              <p:nvPr/>
            </p:nvSpPr>
            <p:spPr>
              <a:xfrm>
                <a:off x="1099274" y="1690486"/>
                <a:ext cx="1327543" cy="30777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AA1C3D-BC23-FA9A-4D0E-E0ABB0E5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74" y="1690486"/>
                <a:ext cx="1327543" cy="307777"/>
              </a:xfrm>
              <a:prstGeom prst="rect">
                <a:avLst/>
              </a:prstGeom>
              <a:blipFill>
                <a:blip r:embed="rId10"/>
                <a:stretch>
                  <a:fillRect l="-6335" r="-452" b="-18519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四角形: 角を丸くする 144">
            <a:extLst>
              <a:ext uri="{FF2B5EF4-FFF2-40B4-BE49-F238E27FC236}">
                <a16:creationId xmlns:a16="http://schemas.microsoft.com/office/drawing/2014/main" id="{F7BFB925-7B1F-64A9-D40F-48972FA96D73}"/>
              </a:ext>
            </a:extLst>
          </p:cNvPr>
          <p:cNvSpPr/>
          <p:nvPr/>
        </p:nvSpPr>
        <p:spPr>
          <a:xfrm>
            <a:off x="1794076" y="3643255"/>
            <a:ext cx="1090644" cy="437202"/>
          </a:xfrm>
          <a:prstGeom prst="roundRect">
            <a:avLst/>
          </a:prstGeom>
          <a:noFill/>
          <a:ln w="38100"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CEC74DFB-30AB-ABAC-9CC7-54706A6ED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2438095" imgH="2438095" progId="MS_ClipArt_Gallery.2">
                  <p:embed/>
                </p:oleObj>
              </mc:Choice>
              <mc:Fallback>
                <p:oleObj name="Clip" r:id="rId11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CEC74DFB-30AB-ABAC-9CC7-54706A6ED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86D555-22E6-07B3-C040-E3971836CB76}"/>
              </a:ext>
            </a:extLst>
          </p:cNvPr>
          <p:cNvSpPr txBox="1"/>
          <p:nvPr/>
        </p:nvSpPr>
        <p:spPr>
          <a:xfrm>
            <a:off x="7580632" y="6056463"/>
            <a:ext cx="3171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99"/>
                </a:solidFill>
                <a:latin typeface="Arial" panose="020B0604020202020204" pitchFamily="34" charset="0"/>
              </a:rPr>
              <a:t>2010 data for NH3 target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1D30E1-D633-C6F9-F59F-33846ECF45CD}"/>
              </a:ext>
            </a:extLst>
          </p:cNvPr>
          <p:cNvSpPr txBox="1"/>
          <p:nvPr/>
        </p:nvSpPr>
        <p:spPr>
          <a:xfrm>
            <a:off x="797144" y="6083643"/>
            <a:ext cx="3171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99"/>
                </a:solidFill>
                <a:latin typeface="Arial" panose="020B0604020202020204" pitchFamily="34" charset="0"/>
              </a:rPr>
              <a:t>2007&amp;10 data for NH3 target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0A91FE-4AE9-A014-E1A4-2F0029513288}"/>
              </a:ext>
            </a:extLst>
          </p:cNvPr>
          <p:cNvSpPr txBox="1"/>
          <p:nvPr/>
        </p:nvSpPr>
        <p:spPr>
          <a:xfrm>
            <a:off x="4870176" y="1102751"/>
            <a:ext cx="5990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99"/>
                </a:solidFill>
                <a:latin typeface="Arial" panose="020B0604020202020204" pitchFamily="34" charset="0"/>
              </a:rPr>
              <a:t>data collected with the standard setup with the polarized target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55A3F8A-5598-AD64-3F32-4A29681960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6134" y="1525640"/>
            <a:ext cx="2247420" cy="166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841B1-71B2-3F25-0E14-3BE6B3D5BACF}"/>
                  </a:ext>
                </a:extLst>
              </p:cNvPr>
              <p:cNvSpPr txBox="1"/>
              <p:nvPr/>
            </p:nvSpPr>
            <p:spPr>
              <a:xfrm>
                <a:off x="3543274" y="905938"/>
                <a:ext cx="2846485" cy="26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600" b="0" dirty="0"/>
                  <a:t>160 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≈−80%</m:t>
                    </m:r>
                  </m:oMath>
                </a14:m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3B841B1-71B2-3F25-0E14-3BE6B3D5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74" y="905938"/>
                <a:ext cx="2846485" cy="266035"/>
              </a:xfrm>
              <a:prstGeom prst="rect">
                <a:avLst/>
              </a:prstGeom>
              <a:blipFill>
                <a:blip r:embed="rId14"/>
                <a:stretch>
                  <a:fillRect l="-4283" t="-23256" r="-1499" b="-418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28600"/>
            <a:ext cx="2738386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Outline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1CC1EF-451D-6216-624A-BE420D78D8B5}"/>
              </a:ext>
            </a:extLst>
          </p:cNvPr>
          <p:cNvSpPr txBox="1"/>
          <p:nvPr/>
        </p:nvSpPr>
        <p:spPr>
          <a:xfrm>
            <a:off x="1959963" y="1049392"/>
            <a:ext cx="8158644" cy="5125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Physics motivations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GPD, DVCS, HEMP 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COMPASS at CERN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DVCS measurements at COMPASS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2016 data for exclusive photon production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2012-16 data Transverse extension of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GPD and HEMP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Transverse-target spin asymmetries in HEMP of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SDMEs in HEMP of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Exclusive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production cross section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3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23" y="120702"/>
            <a:ext cx="10043844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Spin density matrix elements  for  HEMP of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and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5E5262-1ED3-B0A7-AB13-489C7C7CFC4B}"/>
                  </a:ext>
                </a:extLst>
              </p:cNvPr>
              <p:cNvSpPr txBox="1"/>
              <p:nvPr/>
            </p:nvSpPr>
            <p:spPr>
              <a:xfrm>
                <a:off x="459782" y="912248"/>
                <a:ext cx="2883353" cy="436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/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5E5262-1ED3-B0A7-AB13-489C7C7C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2" y="912248"/>
                <a:ext cx="2883353" cy="436273"/>
              </a:xfrm>
              <a:prstGeom prst="rect">
                <a:avLst/>
              </a:prstGeom>
              <a:blipFill>
                <a:blip r:embed="rId3"/>
                <a:stretch>
                  <a:fillRect t="-22535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F215B80-AD96-DC01-4FBB-6E90AFDD7115}"/>
                  </a:ext>
                </a:extLst>
              </p:cNvPr>
              <p:cNvSpPr txBox="1"/>
              <p:nvPr/>
            </p:nvSpPr>
            <p:spPr>
              <a:xfrm>
                <a:off x="489865" y="1506333"/>
                <a:ext cx="6183069" cy="235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 density matrix elements (</a:t>
                </a:r>
                <a:r>
                  <a:rPr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SDMEs</a:t>
                </a: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 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how the spin components of the virtual photon are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transferred to the created vector meson</a:t>
                </a:r>
              </a:p>
              <a:p>
                <a:pPr marL="285750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provide </a:t>
                </a:r>
                <a:r>
                  <a:rPr lang="en-US" altLang="ja-JP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test of s-channel helicity conservation (SCHC)</a:t>
                </a:r>
              </a:p>
              <a:p>
                <a:pPr marL="285750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Further constraints on GPD parameterization</a:t>
                </a:r>
              </a:p>
              <a:p>
                <a:pPr marL="285750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Sensitive to chiral-odd GPDs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b>
                    </m:sSub>
                  </m:oMath>
                </a14:m>
                <a:endParaRPr lang="en-US" altLang="ja-JP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F215B80-AD96-DC01-4FBB-6E90AFDD7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5" y="1506333"/>
                <a:ext cx="6183069" cy="2356799"/>
              </a:xfrm>
              <a:prstGeom prst="rect">
                <a:avLst/>
              </a:prstGeom>
              <a:blipFill>
                <a:blip r:embed="rId4"/>
                <a:stretch>
                  <a:fillRect l="-591" b="-3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E32696FF-5F18-F61C-950B-06AC8534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295" y="4067712"/>
            <a:ext cx="2699875" cy="2114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0031176-B86A-75B7-D9FE-D92950B1FC5B}"/>
                  </a:ext>
                </a:extLst>
              </p:cNvPr>
              <p:cNvSpPr txBox="1"/>
              <p:nvPr/>
            </p:nvSpPr>
            <p:spPr>
              <a:xfrm>
                <a:off x="7756671" y="3388178"/>
                <a:ext cx="36104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0031176-B86A-75B7-D9FE-D92950B1F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671" y="3388178"/>
                <a:ext cx="361047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662486-8760-FCEA-50F4-7D8E4FFE2EB8}"/>
              </a:ext>
            </a:extLst>
          </p:cNvPr>
          <p:cNvSpPr txBox="1"/>
          <p:nvPr/>
        </p:nvSpPr>
        <p:spPr>
          <a:xfrm>
            <a:off x="9243537" y="2651171"/>
            <a:ext cx="1987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set of the </a:t>
            </a:r>
            <a:r>
              <a:rPr kumimoji="1"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SDMEs</a:t>
            </a:r>
            <a:endParaRPr kumimoji="1" lang="ja-JP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C06407-7D72-B24E-0E8A-219405576312}"/>
              </a:ext>
            </a:extLst>
          </p:cNvPr>
          <p:cNvSpPr txBox="1"/>
          <p:nvPr/>
        </p:nvSpPr>
        <p:spPr>
          <a:xfrm>
            <a:off x="8266832" y="4060705"/>
            <a:ext cx="3610476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23 SDMEs in total: </a:t>
            </a:r>
          </a:p>
          <a:p>
            <a:pPr>
              <a:lnSpc>
                <a:spcPts val="3000"/>
              </a:lnSpc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15 unpolarized and 8 polarized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D2AB0F-AD8F-255A-F231-F12DA3B2990B}"/>
                  </a:ext>
                </a:extLst>
              </p:cNvPr>
              <p:cNvSpPr txBox="1"/>
              <p:nvPr/>
            </p:nvSpPr>
            <p:spPr>
              <a:xfrm>
                <a:off x="3992348" y="1048757"/>
                <a:ext cx="2858283" cy="274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600" b="0" dirty="0"/>
                  <a:t>160 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≈∓80%</m:t>
                    </m:r>
                  </m:oMath>
                </a14:m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2D2AB0F-AD8F-255A-F231-F12DA3B29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348" y="1048757"/>
                <a:ext cx="2858283" cy="274755"/>
              </a:xfrm>
              <a:prstGeom prst="rect">
                <a:avLst/>
              </a:prstGeom>
              <a:blipFill>
                <a:blip r:embed="rId9"/>
                <a:stretch>
                  <a:fillRect l="-4478" t="-17778" r="-1279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EE58B9-1898-2920-112C-24270DAC698D}"/>
              </a:ext>
            </a:extLst>
          </p:cNvPr>
          <p:cNvSpPr txBox="1"/>
          <p:nvPr/>
        </p:nvSpPr>
        <p:spPr>
          <a:xfrm>
            <a:off x="3992348" y="4632913"/>
            <a:ext cx="3723819" cy="108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spin state of the vector meson is given by the decay angular distribution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endParaRPr lang="en-US" altLang="ja-JP" dirty="0">
              <a:sym typeface="Wingdings" panose="05000000000000000000" pitchFamily="2" charset="2"/>
            </a:endParaRPr>
          </a:p>
        </p:txBody>
      </p:sp>
      <p:graphicFrame>
        <p:nvGraphicFramePr>
          <p:cNvPr id="5" name="Object 41">
            <a:extLst>
              <a:ext uri="{FF2B5EF4-FFF2-40B4-BE49-F238E27FC236}">
                <a16:creationId xmlns:a16="http://schemas.microsoft.com/office/drawing/2014/main" id="{FCAC0C17-5A50-E538-F80D-34E9CF08C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2438095" imgH="2438095" progId="MS_ClipArt_Gallery.2">
                  <p:embed/>
                </p:oleObj>
              </mc:Choice>
              <mc:Fallback>
                <p:oleObj name="Clip" r:id="rId10" imgW="2438095" imgH="2438095" progId="MS_ClipArt_Gallery.2">
                  <p:embed/>
                  <p:pic>
                    <p:nvPicPr>
                      <p:cNvPr id="5" name="Object 41">
                        <a:extLst>
                          <a:ext uri="{FF2B5EF4-FFF2-40B4-BE49-F238E27FC236}">
                            <a16:creationId xmlns:a16="http://schemas.microsoft.com/office/drawing/2014/main" id="{FCAC0C17-5A50-E538-F80D-34E9CF08C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C13FD96-DEBC-CEEB-53A6-47C89524160F}"/>
              </a:ext>
            </a:extLst>
          </p:cNvPr>
          <p:cNvCxnSpPr/>
          <p:nvPr/>
        </p:nvCxnSpPr>
        <p:spPr>
          <a:xfrm flipH="1">
            <a:off x="9471995" y="2928170"/>
            <a:ext cx="1200150" cy="548652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1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494495" y="663725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8" y="165573"/>
            <a:ext cx="9110192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Spin density matrix elements  for HEMP of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3725653-F29C-E4BC-D021-1D44D8C7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562" y="3775322"/>
            <a:ext cx="19050" cy="1905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9002B0A-EBDE-574C-787C-B65CB857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322" y="1178458"/>
            <a:ext cx="5370330" cy="548481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45CDF42-FE93-E612-A005-5678B30DBA23}"/>
              </a:ext>
            </a:extLst>
          </p:cNvPr>
          <p:cNvSpPr txBox="1"/>
          <p:nvPr/>
        </p:nvSpPr>
        <p:spPr>
          <a:xfrm>
            <a:off x="3128466" y="5120797"/>
            <a:ext cx="290635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deviation of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C165709-EAE0-6FFA-A25B-5AEAA0A3557D}"/>
                  </a:ext>
                </a:extLst>
              </p:cNvPr>
              <p:cNvSpPr txBox="1"/>
              <p:nvPr/>
            </p:nvSpPr>
            <p:spPr>
              <a:xfrm>
                <a:off x="9581627" y="4386754"/>
                <a:ext cx="2112245" cy="864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b="0" dirty="0"/>
                  <a:t>=2.40(GeV/c)</a:t>
                </a:r>
                <a:r>
                  <a:rPr kumimoji="1" lang="en-US" altLang="ja-JP" b="0" baseline="30000" dirty="0"/>
                  <a:t>2</a:t>
                </a:r>
                <a:r>
                  <a:rPr lang="en-US" altLang="ja-JP" dirty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kumimoji="1" lang="en-US" altLang="ja-JP" b="0" dirty="0"/>
                  <a:t>=9.9GeV/c</a:t>
                </a:r>
                <a:r>
                  <a:rPr kumimoji="1" lang="en-US" altLang="ja-JP" b="0" baseline="30000" dirty="0"/>
                  <a:t>2</a:t>
                </a:r>
                <a:r>
                  <a:rPr lang="en-US" altLang="ja-JP" dirty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=0.18(</m:t>
                    </m:r>
                  </m:oMath>
                </a14:m>
                <a:r>
                  <a:rPr kumimoji="1" lang="en-US" altLang="ja-JP" b="0" dirty="0"/>
                  <a:t>GeV/c)</a:t>
                </a:r>
                <a:r>
                  <a:rPr kumimoji="1" lang="en-US" altLang="ja-JP" b="0" baseline="30000" dirty="0"/>
                  <a:t>2</a:t>
                </a:r>
                <a:endParaRPr kumimoji="1" lang="ja-JP" altLang="en-US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C165709-EAE0-6FFA-A25B-5AEAA0A35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7" y="4386754"/>
                <a:ext cx="2112245" cy="864019"/>
              </a:xfrm>
              <a:prstGeom prst="rect">
                <a:avLst/>
              </a:prstGeom>
              <a:blipFill>
                <a:blip r:embed="rId5"/>
                <a:stretch>
                  <a:fillRect l="-867" t="-8511" r="-5780" b="-15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07BFB611-0E58-6264-3FCE-EB5E4315B42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6034818" y="3534128"/>
            <a:ext cx="2672553" cy="174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DFCA7209-D160-1C0C-CE38-88D31A93F21C}"/>
                  </a:ext>
                </a:extLst>
              </p:cNvPr>
              <p:cNvSpPr txBox="1"/>
              <p:nvPr/>
            </p:nvSpPr>
            <p:spPr>
              <a:xfrm>
                <a:off x="999794" y="5552076"/>
                <a:ext cx="5071901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possible Interpretation with chiral-odd GPDs: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00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DFCA7209-D160-1C0C-CE38-88D31A93F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94" y="5552076"/>
                <a:ext cx="5071901" cy="623312"/>
              </a:xfrm>
              <a:prstGeom prst="rect">
                <a:avLst/>
              </a:prstGeom>
              <a:blipFill>
                <a:blip r:embed="rId6"/>
                <a:stretch>
                  <a:fillRect l="-3005" t="-11765" r="-2163" b="-245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D895C4E8-A7E9-ADFD-708A-277F9CA55E39}"/>
              </a:ext>
            </a:extLst>
          </p:cNvPr>
          <p:cNvSpPr txBox="1"/>
          <p:nvPr/>
        </p:nvSpPr>
        <p:spPr>
          <a:xfrm>
            <a:off x="2167407" y="6087466"/>
            <a:ext cx="411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Goloskokov</a:t>
            </a:r>
            <a:r>
              <a:rPr lang="en-US" altLang="ja-JP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Kroll, EPJC 74 (2014) 2725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C15B5F6-9066-11F3-ABE6-D30967B93E59}"/>
              </a:ext>
            </a:extLst>
          </p:cNvPr>
          <p:cNvSpPr txBox="1"/>
          <p:nvPr/>
        </p:nvSpPr>
        <p:spPr>
          <a:xfrm>
            <a:off x="8455255" y="6327875"/>
            <a:ext cx="238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EPJC (2023) 83 924</a:t>
            </a:r>
            <a:endParaRPr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D4996AA7-87DC-E3BC-6300-83D564C0D232}"/>
              </a:ext>
            </a:extLst>
          </p:cNvPr>
          <p:cNvSpPr/>
          <p:nvPr/>
        </p:nvSpPr>
        <p:spPr>
          <a:xfrm>
            <a:off x="7751886" y="1552316"/>
            <a:ext cx="2569004" cy="369332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86D2B4A2-EAC0-E85A-B21E-A01263ACA83B}"/>
              </a:ext>
            </a:extLst>
          </p:cNvPr>
          <p:cNvSpPr/>
          <p:nvPr/>
        </p:nvSpPr>
        <p:spPr>
          <a:xfrm>
            <a:off x="8154801" y="1929712"/>
            <a:ext cx="1806499" cy="408168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0CF67EF7-99D3-04CC-B6EF-98EE80D006F7}"/>
              </a:ext>
            </a:extLst>
          </p:cNvPr>
          <p:cNvSpPr/>
          <p:nvPr/>
        </p:nvSpPr>
        <p:spPr>
          <a:xfrm>
            <a:off x="8896816" y="2371815"/>
            <a:ext cx="615415" cy="408168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FB19FF51-2161-5482-3EC7-9172441C378C}"/>
              </a:ext>
            </a:extLst>
          </p:cNvPr>
          <p:cNvSpPr/>
          <p:nvPr/>
        </p:nvSpPr>
        <p:spPr>
          <a:xfrm>
            <a:off x="8701569" y="2804445"/>
            <a:ext cx="1202402" cy="1000750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99C4F132-4E0C-C604-BB15-9A4B0A0B8B1E}"/>
              </a:ext>
            </a:extLst>
          </p:cNvPr>
          <p:cNvSpPr txBox="1"/>
          <p:nvPr/>
        </p:nvSpPr>
        <p:spPr>
          <a:xfrm>
            <a:off x="9322685" y="896673"/>
            <a:ext cx="238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COMPASS 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2012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70B22950-A0FC-BC2C-D238-2978E4105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94251"/>
              </p:ext>
            </p:extLst>
          </p:nvPr>
        </p:nvGraphicFramePr>
        <p:xfrm>
          <a:off x="11131802" y="44727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2438095" imgH="2438095" progId="MS_ClipArt_Gallery.2">
                  <p:embed/>
                </p:oleObj>
              </mc:Choice>
              <mc:Fallback>
                <p:oleObj name="Clip" r:id="rId7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70B22950-A0FC-BC2C-D238-2978E4105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1802" y="44727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DB09C18-CF45-B7C7-71B3-619DB6D78DFE}"/>
                  </a:ext>
                </a:extLst>
              </p:cNvPr>
              <p:cNvSpPr txBox="1"/>
              <p:nvPr/>
            </p:nvSpPr>
            <p:spPr>
              <a:xfrm>
                <a:off x="1025147" y="3577907"/>
                <a:ext cx="4759252" cy="979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+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1−1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)=0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0.000±0.005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0.003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ℛℯ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)+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)=0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0.011±0.002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0.002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m:rPr>
                        <m:nor/>
                      </m:rPr>
                      <a:rPr lang="en-US" altLang="ja-JP" dirty="0"/>
                      <m:t>)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ℛℯ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dirty="0"/>
                  <a:t>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0.009±0.014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0.028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DB09C18-CF45-B7C7-71B3-619DB6D7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47" y="3577907"/>
                <a:ext cx="4759252" cy="979564"/>
              </a:xfrm>
              <a:prstGeom prst="rect">
                <a:avLst/>
              </a:prstGeom>
              <a:blipFill>
                <a:blip r:embed="rId9"/>
                <a:stretch>
                  <a:fillRect l="-1665" t="-3727" r="-1665" b="-136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53D8876-9221-FE55-FD65-A75DCFAD4F63}"/>
                  </a:ext>
                </a:extLst>
              </p:cNvPr>
              <p:cNvSpPr txBox="1"/>
              <p:nvPr/>
            </p:nvSpPr>
            <p:spPr>
              <a:xfrm>
                <a:off x="591051" y="3189645"/>
                <a:ext cx="2712153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SCHC(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ja-JP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holds: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53D8876-9221-FE55-FD65-A75DCFAD4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51" y="3189645"/>
                <a:ext cx="2712153" cy="332270"/>
              </a:xfrm>
              <a:prstGeom prst="rect">
                <a:avLst/>
              </a:prstGeom>
              <a:blipFill>
                <a:blip r:embed="rId10"/>
                <a:stretch>
                  <a:fillRect l="-5843" t="-23636" r="-1124" b="-3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67635A-2420-7CF8-FB63-2A7DA0D1D97C}"/>
              </a:ext>
            </a:extLst>
          </p:cNvPr>
          <p:cNvSpPr txBox="1"/>
          <p:nvPr/>
        </p:nvSpPr>
        <p:spPr>
          <a:xfrm>
            <a:off x="749088" y="4670788"/>
            <a:ext cx="3103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elements should be 0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7FC21C-96EC-B4EA-79AB-20D8D52637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002" y="761371"/>
            <a:ext cx="2387867" cy="2309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B9F1E2CE-28AC-3B37-CE3E-8CF5D4F421CD}"/>
                  </a:ext>
                </a:extLst>
              </p:cNvPr>
              <p:cNvSpPr txBox="1"/>
              <p:nvPr/>
            </p:nvSpPr>
            <p:spPr>
              <a:xfrm>
                <a:off x="2545791" y="1293085"/>
                <a:ext cx="1327543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B9F1E2CE-28AC-3B37-CE3E-8CF5D4F4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91" y="1293085"/>
                <a:ext cx="1327543" cy="307777"/>
              </a:xfrm>
              <a:prstGeom prst="rect">
                <a:avLst/>
              </a:prstGeom>
              <a:blipFill>
                <a:blip r:embed="rId12"/>
                <a:stretch>
                  <a:fillRect l="-6364" r="-455" b="-18519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EC59BE-8885-9A3F-4364-C2AE9778CEEF}"/>
              </a:ext>
            </a:extLst>
          </p:cNvPr>
          <p:cNvSpPr txBox="1"/>
          <p:nvPr/>
        </p:nvSpPr>
        <p:spPr>
          <a:xfrm>
            <a:off x="4038280" y="1314053"/>
            <a:ext cx="1996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misidentified  KK peak  &lt; 0.4 GeV </a:t>
            </a:r>
            <a:r>
              <a:rPr lang="en-US" altLang="ja-JP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9759EE-BD6C-F6DD-F471-0429DF404E4D}"/>
                  </a:ext>
                </a:extLst>
              </p:cNvPr>
              <p:cNvSpPr txBox="1"/>
              <p:nvPr/>
            </p:nvSpPr>
            <p:spPr>
              <a:xfrm>
                <a:off x="4054666" y="1959857"/>
                <a:ext cx="22557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interference between</a:t>
                </a:r>
              </a:p>
              <a:p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resonant and </a:t>
                </a:r>
              </a:p>
              <a:p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non-resonant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</m:oMath>
                </a14:m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seen</a:t>
                </a:r>
              </a:p>
              <a:p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(B.G.3%)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9759EE-BD6C-F6DD-F471-0429DF404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666" y="1959857"/>
                <a:ext cx="2255729" cy="1077218"/>
              </a:xfrm>
              <a:prstGeom prst="rect">
                <a:avLst/>
              </a:prstGeom>
              <a:blipFill>
                <a:blip r:embed="rId13"/>
                <a:stretch>
                  <a:fillRect l="-1351" t="-1695" b="-6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A6E6C9-273A-3F9F-87AA-0A6DA2A10C76}"/>
              </a:ext>
            </a:extLst>
          </p:cNvPr>
          <p:cNvSpPr txBox="1"/>
          <p:nvPr/>
        </p:nvSpPr>
        <p:spPr>
          <a:xfrm>
            <a:off x="4038600" y="769120"/>
            <a:ext cx="5990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99"/>
                </a:solidFill>
                <a:latin typeface="Arial" panose="020B0604020202020204" pitchFamily="34" charset="0"/>
              </a:rPr>
              <a:t>data collected with the dedicated setup with the H2 target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4677F6B-4877-9382-347C-266D37A036CE}"/>
              </a:ext>
            </a:extLst>
          </p:cNvPr>
          <p:cNvSpPr/>
          <p:nvPr/>
        </p:nvSpPr>
        <p:spPr>
          <a:xfrm>
            <a:off x="3406487" y="3521915"/>
            <a:ext cx="2469620" cy="1035196"/>
          </a:xfrm>
          <a:prstGeom prst="roundRect">
            <a:avLst/>
          </a:prstGeom>
          <a:solidFill>
            <a:srgbClr val="FBE5D6">
              <a:alpha val="2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84983F-8CC7-22B3-7E4F-04802AF10F63}"/>
              </a:ext>
            </a:extLst>
          </p:cNvPr>
          <p:cNvSpPr txBox="1"/>
          <p:nvPr/>
        </p:nvSpPr>
        <p:spPr>
          <a:xfrm>
            <a:off x="3421182" y="3210205"/>
            <a:ext cx="1996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u="none" strike="noStrike" baseline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US" altLang="ja-JP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0F8E3F-6621-7D54-5681-3CC79F843BAD}"/>
              </a:ext>
            </a:extLst>
          </p:cNvPr>
          <p:cNvSpPr txBox="1"/>
          <p:nvPr/>
        </p:nvSpPr>
        <p:spPr>
          <a:xfrm>
            <a:off x="742034" y="364504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54C8E7-C8B7-8F54-6C15-4B6C6D83B99B}"/>
              </a:ext>
            </a:extLst>
          </p:cNvPr>
          <p:cNvSpPr txBox="1"/>
          <p:nvPr/>
        </p:nvSpPr>
        <p:spPr>
          <a:xfrm>
            <a:off x="749088" y="3957902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F7C7D1-36B5-DD82-257E-9714F8627622}"/>
              </a:ext>
            </a:extLst>
          </p:cNvPr>
          <p:cNvSpPr txBox="1"/>
          <p:nvPr/>
        </p:nvSpPr>
        <p:spPr>
          <a:xfrm>
            <a:off x="749088" y="4286698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383F98-EC8B-02CF-DBA8-05BEA7F73B94}"/>
              </a:ext>
            </a:extLst>
          </p:cNvPr>
          <p:cNvSpPr txBox="1"/>
          <p:nvPr/>
        </p:nvSpPr>
        <p:spPr>
          <a:xfrm>
            <a:off x="10372173" y="1578709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A5C86B-D746-C944-C2ED-0C005B7F45E2}"/>
              </a:ext>
            </a:extLst>
          </p:cNvPr>
          <p:cNvSpPr txBox="1"/>
          <p:nvPr/>
        </p:nvSpPr>
        <p:spPr>
          <a:xfrm>
            <a:off x="10027930" y="1963070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32D157-C362-38BE-2E61-BE82577157EC}"/>
              </a:ext>
            </a:extLst>
          </p:cNvPr>
          <p:cNvSpPr txBox="1"/>
          <p:nvPr/>
        </p:nvSpPr>
        <p:spPr>
          <a:xfrm>
            <a:off x="9580608" y="240622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50205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8" y="165573"/>
            <a:ext cx="9110192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Spin density matrix elements  for HEMP of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9A33ED8-633D-692D-A9D7-C78CF26B0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41" y="1204127"/>
            <a:ext cx="4874395" cy="4831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2949B87-1BDF-FAE2-9CC5-74EA4D6B3655}"/>
                  </a:ext>
                </a:extLst>
              </p:cNvPr>
              <p:cNvSpPr txBox="1"/>
              <p:nvPr/>
            </p:nvSpPr>
            <p:spPr>
              <a:xfrm>
                <a:off x="3641893" y="4763765"/>
                <a:ext cx="2735597" cy="64979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000" b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Clear violation of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SCHC </a:t>
                </a:r>
              </a:p>
              <a:p>
                <a:r>
                  <a:rPr kumimoji="1" lang="en-US" altLang="ja-JP" sz="2000" b="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ja-JP" sz="2000" b="0" i="0" smtClean="0">
                            <a:solidFill>
                              <a:srgbClr val="00B0F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rgbClr val="00B0F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and</m:t>
                        </m:r>
                        <m:r>
                          <a:rPr lang="en-US" altLang="ja-JP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endParaRPr kumimoji="1" lang="ja-JP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2949B87-1BDF-FAE2-9CC5-74EA4D6B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93" y="4763765"/>
                <a:ext cx="2735597" cy="649793"/>
              </a:xfrm>
              <a:prstGeom prst="rect">
                <a:avLst/>
              </a:prstGeom>
              <a:blipFill>
                <a:blip r:embed="rId4"/>
                <a:stretch>
                  <a:fillRect l="-5568" t="-11215" r="-6459" b="-19626"/>
                </a:stretch>
              </a:blipFill>
              <a:ln w="31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C5B13989-1083-4B10-6299-7E61B4D44120}"/>
              </a:ext>
            </a:extLst>
          </p:cNvPr>
          <p:cNvSpPr/>
          <p:nvPr/>
        </p:nvSpPr>
        <p:spPr>
          <a:xfrm>
            <a:off x="9558513" y="3016983"/>
            <a:ext cx="776435" cy="426219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A63DDF-1FB3-1552-6E13-793A40D2E64E}"/>
              </a:ext>
            </a:extLst>
          </p:cNvPr>
          <p:cNvCxnSpPr>
            <a:cxnSpLocks/>
            <a:stCxn id="17" idx="3"/>
            <a:endCxn id="18" idx="3"/>
          </p:cNvCxnSpPr>
          <p:nvPr/>
        </p:nvCxnSpPr>
        <p:spPr>
          <a:xfrm flipV="1">
            <a:off x="6377490" y="3380784"/>
            <a:ext cx="3294729" cy="1707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85F9ABF-F298-027F-705B-8F3ECFD28741}"/>
              </a:ext>
            </a:extLst>
          </p:cNvPr>
          <p:cNvSpPr txBox="1"/>
          <p:nvPr/>
        </p:nvSpPr>
        <p:spPr>
          <a:xfrm>
            <a:off x="7800348" y="6035764"/>
            <a:ext cx="330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COMPASS </a:t>
            </a:r>
            <a:r>
              <a:rPr lang="en-US" altLang="ja-JP" sz="1800" b="1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EPJC (2021) 81126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1FF8C44-535D-8327-67B3-10B2D11B0A66}"/>
              </a:ext>
            </a:extLst>
          </p:cNvPr>
          <p:cNvSpPr/>
          <p:nvPr/>
        </p:nvSpPr>
        <p:spPr>
          <a:xfrm>
            <a:off x="8216283" y="2630112"/>
            <a:ext cx="776435" cy="426219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11CAE4A8-B592-626B-9013-C08FE1AE996B}"/>
              </a:ext>
            </a:extLst>
          </p:cNvPr>
          <p:cNvCxnSpPr>
            <a:cxnSpLocks/>
            <a:stCxn id="17" idx="3"/>
            <a:endCxn id="28" idx="3"/>
          </p:cNvCxnSpPr>
          <p:nvPr/>
        </p:nvCxnSpPr>
        <p:spPr>
          <a:xfrm flipV="1">
            <a:off x="6377490" y="2993913"/>
            <a:ext cx="1952499" cy="209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6B08E95C-4569-67F8-87D6-2C81D31107F1}"/>
                  </a:ext>
                </a:extLst>
              </p:cNvPr>
              <p:cNvSpPr txBox="1"/>
              <p:nvPr/>
            </p:nvSpPr>
            <p:spPr>
              <a:xfrm>
                <a:off x="1188346" y="5514468"/>
                <a:ext cx="5693843" cy="7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related to the chiral-odd GPDs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GPD GK model</a:t>
                </a:r>
              </a:p>
            </p:txBody>
          </p:sp>
        </mc:Choice>
        <mc:Fallback xmlns="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6B08E95C-4569-67F8-87D6-2C81D311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46" y="5514468"/>
                <a:ext cx="5693843" cy="705962"/>
              </a:xfrm>
              <a:prstGeom prst="rect">
                <a:avLst/>
              </a:prstGeom>
              <a:blipFill>
                <a:blip r:embed="rId5"/>
                <a:stretch>
                  <a:fillRect l="-964" t="-2609" b="-1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E6F06F29-660A-E574-B37B-B8B6A563DA67}"/>
              </a:ext>
            </a:extLst>
          </p:cNvPr>
          <p:cNvSpPr txBox="1"/>
          <p:nvPr/>
        </p:nvSpPr>
        <p:spPr>
          <a:xfrm>
            <a:off x="8752796" y="830610"/>
            <a:ext cx="238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COMPASS 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2012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B3C03C30-85D9-997A-F0FA-7CF1E928F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438095" imgH="2438095" progId="MS_ClipArt_Gallery.2">
                  <p:embed/>
                </p:oleObj>
              </mc:Choice>
              <mc:Fallback>
                <p:oleObj name="Clip" r:id="rId6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B3C03C30-85D9-997A-F0FA-7CF1E928F0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E1C5841-F6E8-6C34-BC2B-BCA5271C01AA}"/>
              </a:ext>
            </a:extLst>
          </p:cNvPr>
          <p:cNvGrpSpPr/>
          <p:nvPr/>
        </p:nvGrpSpPr>
        <p:grpSpPr>
          <a:xfrm>
            <a:off x="252121" y="1212942"/>
            <a:ext cx="3600911" cy="743874"/>
            <a:chOff x="2029868" y="1125398"/>
            <a:chExt cx="3600911" cy="74387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29A4ECF-BFDF-2595-B6A5-C84631EC8B46}"/>
                </a:ext>
              </a:extLst>
            </p:cNvPr>
            <p:cNvSpPr txBox="1"/>
            <p:nvPr/>
          </p:nvSpPr>
          <p:spPr>
            <a:xfrm>
              <a:off x="3195587" y="1499940"/>
              <a:ext cx="243519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16490C82-FB1C-20E8-7E91-25C78261FF9B}"/>
                    </a:ext>
                  </a:extLst>
                </p:cNvPr>
                <p:cNvSpPr txBox="1"/>
                <p:nvPr/>
              </p:nvSpPr>
              <p:spPr>
                <a:xfrm>
                  <a:off x="2029868" y="1125398"/>
                  <a:ext cx="3230053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ja-JP" sz="2400" dirty="0"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ja-JP" sz="2400" dirty="0"/>
                    <a:t> </a:t>
                  </a:r>
                  <a:endParaRPr lang="en-US" altLang="ja-JP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𝐵𝑟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9%)</m:t>
                        </m:r>
                      </m:oMath>
                    </m:oMathPara>
                  </a14:m>
                  <a:endPara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16490C82-FB1C-20E8-7E91-25C78261F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868" y="1125398"/>
                  <a:ext cx="3230053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150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B4C8BDC6-508D-4B2B-2A93-A65AE4089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607" y="829679"/>
            <a:ext cx="2284342" cy="213179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8C21902-952C-0FCF-69D8-4F1D84D97568}"/>
              </a:ext>
            </a:extLst>
          </p:cNvPr>
          <p:cNvSpPr/>
          <p:nvPr/>
        </p:nvSpPr>
        <p:spPr>
          <a:xfrm>
            <a:off x="8449519" y="1447244"/>
            <a:ext cx="1481560" cy="374439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07E0104-0484-EAFA-BF3B-063E8E0A7ACD}"/>
              </a:ext>
            </a:extLst>
          </p:cNvPr>
          <p:cNvSpPr/>
          <p:nvPr/>
        </p:nvSpPr>
        <p:spPr>
          <a:xfrm>
            <a:off x="8326615" y="1841479"/>
            <a:ext cx="1812808" cy="358194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A30E5B-7412-5C99-6C37-880D4BE00CD1}"/>
              </a:ext>
            </a:extLst>
          </p:cNvPr>
          <p:cNvSpPr/>
          <p:nvPr/>
        </p:nvSpPr>
        <p:spPr>
          <a:xfrm>
            <a:off x="8203711" y="2199672"/>
            <a:ext cx="2236654" cy="374440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2AA701B-7719-0FDF-774C-B3D48A58272E}"/>
                  </a:ext>
                </a:extLst>
              </p:cNvPr>
              <p:cNvSpPr txBox="1"/>
              <p:nvPr/>
            </p:nvSpPr>
            <p:spPr>
              <a:xfrm>
                <a:off x="1034718" y="3293481"/>
                <a:ext cx="4893584" cy="979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+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1−1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)=0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−0.010±0.032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0.047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ℛℯ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)+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)=0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0.014±0.011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0.013</a:t>
                </a:r>
              </a:p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m:rPr>
                        <m:nor/>
                      </m:rPr>
                      <a:rPr lang="en-US" altLang="ja-JP" dirty="0"/>
                      <m:t>)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ℛℯ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)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dirty="0"/>
                  <a:t>0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0.088±0.110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dirty="0"/>
                  <a:t>0.196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2AA701B-7719-0FDF-774C-B3D48A58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8" y="3293481"/>
                <a:ext cx="4893584" cy="979564"/>
              </a:xfrm>
              <a:prstGeom prst="rect">
                <a:avLst/>
              </a:prstGeom>
              <a:blipFill>
                <a:blip r:embed="rId10"/>
                <a:stretch>
                  <a:fillRect l="-1746" t="-3727" r="-2494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C7A9A74-6F70-C2D6-FDA2-03119F049F55}"/>
                  </a:ext>
                </a:extLst>
              </p:cNvPr>
              <p:cNvSpPr txBox="1"/>
              <p:nvPr/>
            </p:nvSpPr>
            <p:spPr>
              <a:xfrm>
                <a:off x="600622" y="2905219"/>
                <a:ext cx="2712153" cy="33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SCHC(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ja-JP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holds: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C7A9A74-6F70-C2D6-FDA2-03119F049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2" y="2905219"/>
                <a:ext cx="2712153" cy="332270"/>
              </a:xfrm>
              <a:prstGeom prst="rect">
                <a:avLst/>
              </a:prstGeom>
              <a:blipFill>
                <a:blip r:embed="rId11"/>
                <a:stretch>
                  <a:fillRect l="-5856" t="-24074" r="-1351" b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6CABBA-A14A-7A20-9728-613DCA9B2A91}"/>
              </a:ext>
            </a:extLst>
          </p:cNvPr>
          <p:cNvSpPr/>
          <p:nvPr/>
        </p:nvSpPr>
        <p:spPr>
          <a:xfrm>
            <a:off x="3430753" y="3259211"/>
            <a:ext cx="2469620" cy="1035196"/>
          </a:xfrm>
          <a:prstGeom prst="roundRect">
            <a:avLst/>
          </a:prstGeom>
          <a:solidFill>
            <a:srgbClr val="FBE5D6">
              <a:alpha val="2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507B7FF-C222-6D1D-783B-564420C5EDA5}"/>
              </a:ext>
            </a:extLst>
          </p:cNvPr>
          <p:cNvSpPr txBox="1"/>
          <p:nvPr/>
        </p:nvSpPr>
        <p:spPr>
          <a:xfrm>
            <a:off x="3430753" y="2925779"/>
            <a:ext cx="1996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u="none" strike="noStrike" baseline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US" altLang="ja-JP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A92E16DD-A5DD-7080-1F09-38B1C89C176D}"/>
              </a:ext>
            </a:extLst>
          </p:cNvPr>
          <p:cNvSpPr txBox="1"/>
          <p:nvPr/>
        </p:nvSpPr>
        <p:spPr>
          <a:xfrm>
            <a:off x="749088" y="4358059"/>
            <a:ext cx="3103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elements should be 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0BBADC-3275-FA7A-C786-5663BA71D063}"/>
              </a:ext>
            </a:extLst>
          </p:cNvPr>
          <p:cNvSpPr txBox="1"/>
          <p:nvPr/>
        </p:nvSpPr>
        <p:spPr>
          <a:xfrm>
            <a:off x="742034" y="3325448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90CF31-C1F2-A968-B38F-E39B02B45605}"/>
              </a:ext>
            </a:extLst>
          </p:cNvPr>
          <p:cNvSpPr txBox="1"/>
          <p:nvPr/>
        </p:nvSpPr>
        <p:spPr>
          <a:xfrm>
            <a:off x="749088" y="3638309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3A72F9-AD89-0CAF-EC80-DE17D66AB723}"/>
              </a:ext>
            </a:extLst>
          </p:cNvPr>
          <p:cNvSpPr txBox="1"/>
          <p:nvPr/>
        </p:nvSpPr>
        <p:spPr>
          <a:xfrm>
            <a:off x="749088" y="3967105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085AF7-525B-F55F-1B76-EBCAF61777CE}"/>
              </a:ext>
            </a:extLst>
          </p:cNvPr>
          <p:cNvSpPr txBox="1"/>
          <p:nvPr/>
        </p:nvSpPr>
        <p:spPr>
          <a:xfrm>
            <a:off x="9982200" y="1479802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B17BFA-C409-5315-DC83-03012836D02B}"/>
              </a:ext>
            </a:extLst>
          </p:cNvPr>
          <p:cNvSpPr txBox="1"/>
          <p:nvPr/>
        </p:nvSpPr>
        <p:spPr>
          <a:xfrm>
            <a:off x="10206708" y="1882076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5A9234-E91D-0FF6-A60F-46C05C4902F4}"/>
              </a:ext>
            </a:extLst>
          </p:cNvPr>
          <p:cNvSpPr txBox="1"/>
          <p:nvPr/>
        </p:nvSpPr>
        <p:spPr>
          <a:xfrm>
            <a:off x="10470824" y="2297113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841423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8" y="165573"/>
            <a:ext cx="9110192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Spin density matrix elements  for HEMP of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C09538-AACA-1D09-182F-70E8387DB34E}"/>
                  </a:ext>
                </a:extLst>
              </p:cNvPr>
              <p:cNvSpPr txBox="1"/>
              <p:nvPr/>
            </p:nvSpPr>
            <p:spPr>
              <a:xfrm>
                <a:off x="254582" y="1062998"/>
                <a:ext cx="5841417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400"/>
                  </a:lnSpc>
                </a:pPr>
                <a14:m>
                  <m:oMath xmlns:m="http://schemas.openxmlformats.org/officeDocument/2006/math">
                    <m:r>
                      <a:rPr lang="ja-JP" altLang="en-US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in comparison with the GPD model</a:t>
                </a:r>
              </a:p>
              <a:p>
                <a:pPr marL="742950" lvl="1" indent="-285750">
                  <a:lnSpc>
                    <a:spcPts val="34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04</m:t>
                        </m:r>
                      </m:sup>
                    </m:sSubSup>
                  </m:oMath>
                </a14:m>
                <a:r>
                  <a:rPr lang="en-US" altLang="ja-JP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significantly different from the model</a:t>
                </a:r>
                <a:endParaRPr lang="en-US" altLang="ja-JP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ts val="34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Clear deviation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elements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C09538-AACA-1D09-182F-70E8387D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2" y="1062998"/>
                <a:ext cx="5841417" cy="1349793"/>
              </a:xfrm>
              <a:prstGeom prst="rect">
                <a:avLst/>
              </a:prstGeom>
              <a:blipFill>
                <a:blip r:embed="rId3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B6FCD7A6-45B6-C949-6B52-6BBF0895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022" y="1094273"/>
            <a:ext cx="4874395" cy="496869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B47CBA-0E7E-B753-4117-A81C6961A8C1}"/>
              </a:ext>
            </a:extLst>
          </p:cNvPr>
          <p:cNvSpPr/>
          <p:nvPr/>
        </p:nvSpPr>
        <p:spPr>
          <a:xfrm>
            <a:off x="10211463" y="1067073"/>
            <a:ext cx="1328286" cy="298383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A5D088-C0EE-51C9-1DB6-073CB6F52D6A}"/>
              </a:ext>
            </a:extLst>
          </p:cNvPr>
          <p:cNvSpPr/>
          <p:nvPr/>
        </p:nvSpPr>
        <p:spPr>
          <a:xfrm>
            <a:off x="8797491" y="2666199"/>
            <a:ext cx="1413972" cy="76280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24F1749-0AAC-3FF4-5CAB-43C6B9796D7D}"/>
                  </a:ext>
                </a:extLst>
              </p:cNvPr>
              <p:cNvSpPr txBox="1"/>
              <p:nvPr/>
            </p:nvSpPr>
            <p:spPr>
              <a:xfrm>
                <a:off x="349352" y="3047600"/>
                <a:ext cx="6637105" cy="235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ja-JP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GPD  GK model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ja-JP" sz="16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[</a:t>
                </a:r>
                <a:r>
                  <a:rPr lang="fr-FR" altLang="ja-JP" sz="1600" b="0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Eur. Phys. J. C </a:t>
                </a:r>
                <a:r>
                  <a:rPr lang="fr-FR" altLang="ja-JP" sz="1600" b="1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74</a:t>
                </a:r>
                <a:r>
                  <a:rPr lang="fr-FR" altLang="ja-JP" sz="1600" b="0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2725 (2014)</a:t>
                </a:r>
                <a:r>
                  <a:rPr lang="en-US" altLang="ja-JP" sz="1600" b="0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Eur. Phys. J. A </a:t>
                </a:r>
                <a:r>
                  <a:rPr lang="en-US" altLang="ja-JP" sz="1600" b="1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ja-JP" sz="1600" b="0" i="0" u="none" strike="noStrike" baseline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146 (2014)]</a:t>
                </a:r>
                <a:endParaRPr lang="en-US" altLang="ja-JP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chiral-odd GPDs included</a:t>
                </a:r>
              </a:p>
              <a:p>
                <a:pPr marL="742950" lvl="1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pion-pole exchange included </a:t>
                </a:r>
              </a:p>
              <a:p>
                <a:pPr marL="742950" lvl="1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tunned to HERMES results on SDMEs and spin asymmetries for 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production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24F1749-0AAC-3FF4-5CAB-43C6B9796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52" y="3047600"/>
                <a:ext cx="6637105" cy="2356543"/>
              </a:xfrm>
              <a:prstGeom prst="rect">
                <a:avLst/>
              </a:prstGeom>
              <a:blipFill>
                <a:blip r:embed="rId5"/>
                <a:stretch>
                  <a:fillRect l="-735" b="-3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A42DED-A1FA-D0CB-06C4-94AF3F135898}"/>
              </a:ext>
            </a:extLst>
          </p:cNvPr>
          <p:cNvSpPr txBox="1"/>
          <p:nvPr/>
        </p:nvSpPr>
        <p:spPr>
          <a:xfrm>
            <a:off x="7800348" y="6035764"/>
            <a:ext cx="330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COMPASS </a:t>
            </a:r>
            <a:r>
              <a:rPr lang="en-US" altLang="ja-JP" sz="1800" b="1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EPJC (2021) 81126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A7E6B84-0502-05EA-82D4-AB999D8E8DCA}"/>
              </a:ext>
            </a:extLst>
          </p:cNvPr>
          <p:cNvSpPr txBox="1"/>
          <p:nvPr/>
        </p:nvSpPr>
        <p:spPr>
          <a:xfrm>
            <a:off x="8686561" y="733677"/>
            <a:ext cx="238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COMPASS 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2012</a:t>
            </a:r>
            <a:r>
              <a:rPr lang="ja-JP" altLang="en-US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0EBCE011-74FE-7CE2-4A83-C118C6844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438095" imgH="2438095" progId="MS_ClipArt_Gallery.2">
                  <p:embed/>
                </p:oleObj>
              </mc:Choice>
              <mc:Fallback>
                <p:oleObj name="Clip" r:id="rId6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0EBCE011-74FE-7CE2-4A83-C118C6844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728D03F-5EDC-8AB5-D1AE-54F4EB3A655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095999" y="1216264"/>
            <a:ext cx="4020153" cy="52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BC9A164-354A-ED43-18B7-DC07BEDF32A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80522" y="2143168"/>
            <a:ext cx="3416969" cy="90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5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7" y="165573"/>
            <a:ext cx="9841713" cy="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and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 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comparison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; 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Parity exchange property</a:t>
            </a:r>
            <a:endParaRPr lang="en-US" altLang="ja-JP" sz="3200" b="1" dirty="0">
              <a:solidFill>
                <a:srgbClr val="000099"/>
              </a:solidFill>
              <a:latin typeface="Symbol" panose="05050102010706020507" pitchFamily="18" charset="2"/>
              <a:ea typeface="ＭＳ Ｐゴシック" panose="020B0600070205080204" pitchFamily="50" charset="-128"/>
            </a:endParaRP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7CB017C-08B5-5465-0AC0-96638CB2F3EA}"/>
                  </a:ext>
                </a:extLst>
              </p:cNvPr>
              <p:cNvSpPr txBox="1"/>
              <p:nvPr/>
            </p:nvSpPr>
            <p:spPr>
              <a:xfrm>
                <a:off x="371512" y="1062783"/>
                <a:ext cx="5315412" cy="82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ja-JP" dirty="0">
                    <a:solidFill>
                      <a:srgbClr val="00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Parity exchange property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NPE/UPE asymmetry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ja-JP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7CB017C-08B5-5465-0AC0-96638CB2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12" y="1062783"/>
                <a:ext cx="5315412" cy="828945"/>
              </a:xfrm>
              <a:prstGeom prst="rect">
                <a:avLst/>
              </a:prstGeom>
              <a:blipFill>
                <a:blip r:embed="rId3"/>
                <a:stretch>
                  <a:fillRect l="-1032" b="-9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5EC714-9662-7685-6E93-BFF8258983BB}"/>
                  </a:ext>
                </a:extLst>
              </p:cNvPr>
              <p:cNvSpPr txBox="1"/>
              <p:nvPr/>
            </p:nvSpPr>
            <p:spPr>
              <a:xfrm>
                <a:off x="670468" y="2057012"/>
                <a:ext cx="3716081" cy="637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𝑁𝑃𝐸</m:t>
                              </m:r>
                            </m:sup>
                          </m:sSub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𝑁𝑃𝐸</m:t>
                              </m:r>
                            </m:sup>
                          </m:sSub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04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95EC714-9662-7685-6E93-BFF82589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68" y="2057012"/>
                <a:ext cx="3716081" cy="637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ED494327-9784-89A9-AE50-5465F6180A4D}"/>
              </a:ext>
            </a:extLst>
          </p:cNvPr>
          <p:cNvGrpSpPr/>
          <p:nvPr/>
        </p:nvGrpSpPr>
        <p:grpSpPr>
          <a:xfrm>
            <a:off x="5174407" y="1492495"/>
            <a:ext cx="6108490" cy="2072523"/>
            <a:chOff x="5751925" y="1492495"/>
            <a:chExt cx="6108490" cy="207252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B72812B-1B22-383E-7EE4-C8A525AD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1925" y="1492495"/>
              <a:ext cx="6108490" cy="2072523"/>
            </a:xfrm>
            <a:prstGeom prst="rect">
              <a:avLst/>
            </a:prstGeom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9481125-EA8E-7FD3-FD47-D9AAEBC1CEE8}"/>
                </a:ext>
              </a:extLst>
            </p:cNvPr>
            <p:cNvCxnSpPr/>
            <p:nvPr/>
          </p:nvCxnSpPr>
          <p:spPr>
            <a:xfrm>
              <a:off x="6343048" y="1893703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FE7B8E8-4C86-488D-3D30-F367B65D7164}"/>
                </a:ext>
              </a:extLst>
            </p:cNvPr>
            <p:cNvCxnSpPr/>
            <p:nvPr/>
          </p:nvCxnSpPr>
          <p:spPr>
            <a:xfrm>
              <a:off x="8276129" y="1940228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B2A3C69A-E7EE-E302-35F8-8856D8AEAAAA}"/>
                </a:ext>
              </a:extLst>
            </p:cNvPr>
            <p:cNvCxnSpPr/>
            <p:nvPr/>
          </p:nvCxnSpPr>
          <p:spPr>
            <a:xfrm>
              <a:off x="10209210" y="1957878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DDF3EBA-B0CA-5231-A0CF-AF178A3E58C9}"/>
                </a:ext>
              </a:extLst>
            </p:cNvPr>
            <p:cNvCxnSpPr/>
            <p:nvPr/>
          </p:nvCxnSpPr>
          <p:spPr>
            <a:xfrm>
              <a:off x="6343048" y="3056755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1041AB4C-33D3-C3B1-450D-5EB50902F1B3}"/>
                </a:ext>
              </a:extLst>
            </p:cNvPr>
            <p:cNvCxnSpPr/>
            <p:nvPr/>
          </p:nvCxnSpPr>
          <p:spPr>
            <a:xfrm>
              <a:off x="8276129" y="3103280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DB787E16-96CB-0B06-9683-348D6C92869A}"/>
                </a:ext>
              </a:extLst>
            </p:cNvPr>
            <p:cNvCxnSpPr/>
            <p:nvPr/>
          </p:nvCxnSpPr>
          <p:spPr>
            <a:xfrm>
              <a:off x="10209210" y="3120930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2416F74C-05B3-092F-C922-558D30D2246B}"/>
              </a:ext>
            </a:extLst>
          </p:cNvPr>
          <p:cNvGrpSpPr/>
          <p:nvPr/>
        </p:nvGrpSpPr>
        <p:grpSpPr>
          <a:xfrm>
            <a:off x="4660921" y="3904855"/>
            <a:ext cx="6664013" cy="2153976"/>
            <a:chOff x="5238439" y="3904855"/>
            <a:chExt cx="6664013" cy="215397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A082562-7D4E-F723-68F8-F69BDA5C0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962" y="3904855"/>
              <a:ext cx="6108490" cy="2153976"/>
            </a:xfrm>
            <a:prstGeom prst="rect">
              <a:avLst/>
            </a:prstGeom>
          </p:spPr>
        </p:pic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383B88B-D3B4-419A-AD7F-3C34DD239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439" y="4448515"/>
              <a:ext cx="609756" cy="687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3200" b="1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w </a:t>
              </a: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E91AC48-8F85-30D4-A4DF-420DE44BBDCF}"/>
                </a:ext>
              </a:extLst>
            </p:cNvPr>
            <p:cNvCxnSpPr/>
            <p:nvPr/>
          </p:nvCxnSpPr>
          <p:spPr>
            <a:xfrm>
              <a:off x="6264442" y="4028907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03F873A-764B-2B35-C4D9-C1D5F6153A81}"/>
                </a:ext>
              </a:extLst>
            </p:cNvPr>
            <p:cNvCxnSpPr/>
            <p:nvPr/>
          </p:nvCxnSpPr>
          <p:spPr>
            <a:xfrm>
              <a:off x="8264898" y="4075432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C92FB62-36CD-50F7-E938-D2D01AB5E6D0}"/>
                </a:ext>
              </a:extLst>
            </p:cNvPr>
            <p:cNvCxnSpPr/>
            <p:nvPr/>
          </p:nvCxnSpPr>
          <p:spPr>
            <a:xfrm>
              <a:off x="10188354" y="4083457"/>
              <a:ext cx="1472666" cy="0"/>
            </a:xfrm>
            <a:prstGeom prst="line">
              <a:avLst/>
            </a:prstGeom>
            <a:ln w="28575">
              <a:solidFill>
                <a:srgbClr val="00B0F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BAD0928-C2C4-1BB8-F68C-8B37E982CAE1}"/>
                </a:ext>
              </a:extLst>
            </p:cNvPr>
            <p:cNvCxnSpPr/>
            <p:nvPr/>
          </p:nvCxnSpPr>
          <p:spPr>
            <a:xfrm>
              <a:off x="6343048" y="4806949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C47B0F5B-3583-4006-FE9D-C44380F2946B}"/>
                </a:ext>
              </a:extLst>
            </p:cNvPr>
            <p:cNvCxnSpPr/>
            <p:nvPr/>
          </p:nvCxnSpPr>
          <p:spPr>
            <a:xfrm>
              <a:off x="8276129" y="4814974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BE2E9BE3-4C6B-FDD4-4D01-61FB0364BCD1}"/>
                </a:ext>
              </a:extLst>
            </p:cNvPr>
            <p:cNvCxnSpPr/>
            <p:nvPr/>
          </p:nvCxnSpPr>
          <p:spPr>
            <a:xfrm>
              <a:off x="10218835" y="4842249"/>
              <a:ext cx="1472666" cy="0"/>
            </a:xfrm>
            <a:prstGeom prst="line">
              <a:avLst/>
            </a:prstGeom>
            <a:ln w="28575">
              <a:solidFill>
                <a:srgbClr val="FFFF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68F3328-1E0B-A5DD-EF5F-C8129071027B}"/>
                </a:ext>
              </a:extLst>
            </p:cNvPr>
            <p:cNvCxnSpPr/>
            <p:nvPr/>
          </p:nvCxnSpPr>
          <p:spPr>
            <a:xfrm>
              <a:off x="6272467" y="5557721"/>
              <a:ext cx="1472666" cy="0"/>
            </a:xfrm>
            <a:prstGeom prst="line">
              <a:avLst/>
            </a:prstGeom>
            <a:ln w="28575">
              <a:solidFill>
                <a:srgbClr val="FF99CC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922E64F3-B251-7D41-6652-53F6394E41DC}"/>
                </a:ext>
              </a:extLst>
            </p:cNvPr>
            <p:cNvCxnSpPr/>
            <p:nvPr/>
          </p:nvCxnSpPr>
          <p:spPr>
            <a:xfrm>
              <a:off x="8253673" y="5556121"/>
              <a:ext cx="1472666" cy="0"/>
            </a:xfrm>
            <a:prstGeom prst="line">
              <a:avLst/>
            </a:prstGeom>
            <a:ln w="28575">
              <a:solidFill>
                <a:srgbClr val="FF99CC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F417D2A3-8CC0-78D9-4BA1-C9DA758C9011}"/>
                </a:ext>
              </a:extLst>
            </p:cNvPr>
            <p:cNvCxnSpPr/>
            <p:nvPr/>
          </p:nvCxnSpPr>
          <p:spPr>
            <a:xfrm>
              <a:off x="10196379" y="5554521"/>
              <a:ext cx="1472666" cy="0"/>
            </a:xfrm>
            <a:prstGeom prst="line">
              <a:avLst/>
            </a:prstGeom>
            <a:ln w="28575">
              <a:solidFill>
                <a:srgbClr val="FF99CC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75DA5A13-9AF5-0A90-9746-172904815076}"/>
              </a:ext>
            </a:extLst>
          </p:cNvPr>
          <p:cNvSpPr txBox="1"/>
          <p:nvPr/>
        </p:nvSpPr>
        <p:spPr>
          <a:xfrm>
            <a:off x="11113983" y="1759346"/>
            <a:ext cx="673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NPE</a:t>
            </a:r>
            <a:endParaRPr kumimoji="1" lang="ja-JP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F1C877D-046B-670E-6405-0625596282DF}"/>
              </a:ext>
            </a:extLst>
          </p:cNvPr>
          <p:cNvSpPr txBox="1"/>
          <p:nvPr/>
        </p:nvSpPr>
        <p:spPr>
          <a:xfrm>
            <a:off x="11156953" y="3844241"/>
            <a:ext cx="673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NPE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F0056F1F-BFDF-2ED7-DD7D-E0D9B41B88B6}"/>
              </a:ext>
            </a:extLst>
          </p:cNvPr>
          <p:cNvSpPr txBox="1"/>
          <p:nvPr/>
        </p:nvSpPr>
        <p:spPr>
          <a:xfrm>
            <a:off x="11208478" y="5369855"/>
            <a:ext cx="67197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7C80"/>
                </a:solidFill>
              </a:rPr>
              <a:t>U</a:t>
            </a:r>
            <a:r>
              <a:rPr kumimoji="1" lang="en-US" altLang="ja-JP" b="1" dirty="0">
                <a:solidFill>
                  <a:srgbClr val="FF7C80"/>
                </a:solidFill>
              </a:rPr>
              <a:t>PE</a:t>
            </a:r>
            <a:endParaRPr kumimoji="1" lang="ja-JP" altLang="en-US" b="1" dirty="0">
              <a:solidFill>
                <a:srgbClr val="FF7C80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0DD25D3-61FE-F13F-0226-66F73C44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948" y="2527410"/>
            <a:ext cx="652914" cy="687373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A203551D-B553-987D-29B8-179E83F64343}"/>
              </a:ext>
            </a:extLst>
          </p:cNvPr>
          <p:cNvSpPr txBox="1"/>
          <p:nvPr/>
        </p:nvSpPr>
        <p:spPr>
          <a:xfrm>
            <a:off x="459872" y="2860099"/>
            <a:ext cx="3716082" cy="121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NPE dominant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to GPDs </a:t>
            </a:r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1796E911-9C33-8880-E277-3D101CE16064}"/>
                  </a:ext>
                </a:extLst>
              </p:cNvPr>
              <p:cNvSpPr txBox="1"/>
              <p:nvPr/>
            </p:nvSpPr>
            <p:spPr>
              <a:xfrm>
                <a:off x="521383" y="4265599"/>
                <a:ext cx="4033046" cy="1587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</a:p>
              <a:p>
                <a:pPr marL="742950" lvl="1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NPE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UPE </a:t>
                </a: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average</a:t>
                </a:r>
              </a:p>
              <a:p>
                <a:pPr marL="742950" lvl="1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Sensitive also to GPDs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ja-JP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altLang="ja-JP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ja-JP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pion pole</a:t>
                </a:r>
              </a:p>
            </p:txBody>
          </p:sp>
        </mc:Choice>
        <mc:Fallback xmlns=""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1796E911-9C33-8880-E277-3D101CE1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3" y="4265599"/>
                <a:ext cx="4033046" cy="1587614"/>
              </a:xfrm>
              <a:prstGeom prst="rect">
                <a:avLst/>
              </a:prstGeom>
              <a:blipFill>
                <a:blip r:embed="rId7"/>
                <a:stretch>
                  <a:fillRect l="-1059" r="-3328" b="-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A0327A2C-4952-25C1-872C-861C055E2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2438095" imgH="2438095" progId="MS_ClipArt_Gallery.2">
                  <p:embed/>
                </p:oleObj>
              </mc:Choice>
              <mc:Fallback>
                <p:oleObj name="Clip" r:id="rId8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A0327A2C-4952-25C1-872C-861C055E2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24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6C3C3217-B209-CFF7-C71A-86441BB7D511}"/>
                  </a:ext>
                </a:extLst>
              </p:cNvPr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341050" y="2048488"/>
                <a:ext cx="11012750" cy="1740745"/>
              </a:xfrm>
              <a:ln>
                <a:noFill/>
              </a:ln>
              <a:extLst>
                <a:ext uri="{91240B29-F687-4F45-9708-019B960494DF}">
                  <a14:hiddenLine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algn="ctr" eaLnBrk="1" hangingPunct="1">
                  <a:lnSpc>
                    <a:spcPts val="4300"/>
                  </a:lnSpc>
                  <a:defRPr/>
                </a:pPr>
                <a:r>
                  <a:rPr lang="en-US" altLang="ja-JP" sz="48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50" charset="-128"/>
                  </a:rPr>
                  <a:t>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800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pPr>
                      <m:e>
                        <m:r>
                          <a:rPr lang="en-US" altLang="ja-JP" sz="4800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𝜋</m:t>
                        </m:r>
                      </m:e>
                      <m:sup>
                        <m:r>
                          <a:rPr lang="en-US" altLang="ja-JP" sz="4800" b="0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4800" i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ＭＳ Ｐゴシック" pitchFamily="50" charset="-128"/>
                  </a:rPr>
                  <a:t>P </a:t>
                </a:r>
                <a:endParaRPr lang="en-US" altLang="ja-JP" sz="5400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6C3C3217-B209-CFF7-C71A-86441BB7D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41050" y="2048488"/>
                <a:ext cx="11012750" cy="1740745"/>
              </a:xfrm>
              <a:blipFill>
                <a:blip r:embed="rId3"/>
                <a:stretch>
                  <a:fillRect b="-2132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643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795B93B6-1EE2-3553-92CA-8E3EC03EAFC2}"/>
              </a:ext>
            </a:extLst>
          </p:cNvPr>
          <p:cNvSpPr/>
          <p:nvPr/>
        </p:nvSpPr>
        <p:spPr>
          <a:xfrm>
            <a:off x="260574" y="1883500"/>
            <a:ext cx="3578818" cy="281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8" y="197205"/>
            <a:ext cx="824161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Exclusive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p</a:t>
            </a:r>
            <a:r>
              <a:rPr lang="en-US" altLang="ja-JP" sz="3200" b="1" baseline="30000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0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cross section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2C48D2C5-95B6-2DB4-6C89-1ABA1D44EB88}"/>
              </a:ext>
            </a:extLst>
          </p:cNvPr>
          <p:cNvGrpSpPr/>
          <p:nvPr/>
        </p:nvGrpSpPr>
        <p:grpSpPr>
          <a:xfrm>
            <a:off x="260574" y="1883500"/>
            <a:ext cx="3510465" cy="2817593"/>
            <a:chOff x="2801192" y="4135640"/>
            <a:chExt cx="2588473" cy="1877305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134E60B-E047-EBE8-7989-8EFD3CE53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1192" y="4135640"/>
              <a:ext cx="1319514" cy="491924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D042E318-1048-0195-05A0-D935773AC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4566" y="4627564"/>
              <a:ext cx="578734" cy="497711"/>
            </a:xfrm>
            <a:prstGeom prst="rect">
              <a:avLst/>
            </a:prstGeom>
          </p:spPr>
        </p:pic>
        <p:pic>
          <p:nvPicPr>
            <p:cNvPr id="128" name="図 127">
              <a:extLst>
                <a:ext uri="{FF2B5EF4-FFF2-40B4-BE49-F238E27FC236}">
                  <a16:creationId xmlns:a16="http://schemas.microsoft.com/office/drawing/2014/main" id="{13E85722-039D-6E4D-FD92-CF262774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4566" y="5128076"/>
              <a:ext cx="1250066" cy="451413"/>
            </a:xfrm>
            <a:prstGeom prst="rect">
              <a:avLst/>
            </a:prstGeom>
          </p:spPr>
        </p:pic>
        <p:pic>
          <p:nvPicPr>
            <p:cNvPr id="130" name="図 129">
              <a:extLst>
                <a:ext uri="{FF2B5EF4-FFF2-40B4-BE49-F238E27FC236}">
                  <a16:creationId xmlns:a16="http://schemas.microsoft.com/office/drawing/2014/main" id="{07D59AC0-3C18-BD6F-374C-BFA60E523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4566" y="5578894"/>
              <a:ext cx="1875099" cy="434051"/>
            </a:xfrm>
            <a:prstGeom prst="rect">
              <a:avLst/>
            </a:prstGeom>
          </p:spPr>
        </p:pic>
      </p:grp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40A32043-AE81-19D5-89CA-2AD7997E26D3}"/>
              </a:ext>
            </a:extLst>
          </p:cNvPr>
          <p:cNvCxnSpPr>
            <a:cxnSpLocks/>
          </p:cNvCxnSpPr>
          <p:nvPr/>
        </p:nvCxnSpPr>
        <p:spPr>
          <a:xfrm flipV="1">
            <a:off x="2075710" y="1801187"/>
            <a:ext cx="571075" cy="42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>
            <a:extLst>
              <a:ext uri="{FF2B5EF4-FFF2-40B4-BE49-F238E27FC236}">
                <a16:creationId xmlns:a16="http://schemas.microsoft.com/office/drawing/2014/main" id="{0D13588F-22CB-E5BC-20A3-EEBE14AFEAF8}"/>
              </a:ext>
            </a:extLst>
          </p:cNvPr>
          <p:cNvCxnSpPr>
            <a:cxnSpLocks/>
          </p:cNvCxnSpPr>
          <p:nvPr/>
        </p:nvCxnSpPr>
        <p:spPr>
          <a:xfrm flipV="1">
            <a:off x="2010592" y="2524697"/>
            <a:ext cx="644359" cy="46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ED553197-BA22-ABBC-52E0-B5CD99997E36}"/>
              </a:ext>
            </a:extLst>
          </p:cNvPr>
          <p:cNvCxnSpPr>
            <a:cxnSpLocks/>
          </p:cNvCxnSpPr>
          <p:nvPr/>
        </p:nvCxnSpPr>
        <p:spPr>
          <a:xfrm flipV="1">
            <a:off x="2884347" y="3172741"/>
            <a:ext cx="310846" cy="51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52">
            <a:extLst>
              <a:ext uri="{FF2B5EF4-FFF2-40B4-BE49-F238E27FC236}">
                <a16:creationId xmlns:a16="http://schemas.microsoft.com/office/drawing/2014/main" id="{7A43ACA6-40BD-A501-0D0D-A9D7CB183314}"/>
              </a:ext>
            </a:extLst>
          </p:cNvPr>
          <p:cNvCxnSpPr>
            <a:cxnSpLocks/>
          </p:cNvCxnSpPr>
          <p:nvPr/>
        </p:nvCxnSpPr>
        <p:spPr>
          <a:xfrm flipV="1">
            <a:off x="3674289" y="3940484"/>
            <a:ext cx="461684" cy="42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4D1FE0C0-18C4-CA9E-B7B3-9BAEAEDEA86D}"/>
                  </a:ext>
                </a:extLst>
              </p:cNvPr>
              <p:cNvSpPr txBox="1"/>
              <p:nvPr/>
            </p:nvSpPr>
            <p:spPr>
              <a:xfrm>
                <a:off x="334015" y="5568360"/>
                <a:ext cx="53712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𝐺𝑃𝐷</m:t>
                        </m:r>
                      </m:e>
                    </m:d>
                  </m:oMath>
                </a14:m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denotes convolution of GPD and DA of the meson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4D1FE0C0-18C4-CA9E-B7B3-9BAEAEDEA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5" y="5568360"/>
                <a:ext cx="5371279" cy="246221"/>
              </a:xfrm>
              <a:prstGeom prst="rect">
                <a:avLst/>
              </a:prstGeom>
              <a:blipFill>
                <a:blip r:embed="rId7"/>
                <a:stretch>
                  <a:fillRect t="-24390" b="-48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図 159">
            <a:extLst>
              <a:ext uri="{FF2B5EF4-FFF2-40B4-BE49-F238E27FC236}">
                <a16:creationId xmlns:a16="http://schemas.microsoft.com/office/drawing/2014/main" id="{17A651EC-6660-BF90-2AE4-365EBA96E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119" y="2194925"/>
            <a:ext cx="2721466" cy="60216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9EAC9019-0C98-6451-4930-D9F7A58D7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727" y="1445737"/>
            <a:ext cx="2878139" cy="56139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59392DA8-22E8-7E4C-4371-70481B6E9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193" y="2894423"/>
            <a:ext cx="2081019" cy="608298"/>
          </a:xfrm>
          <a:prstGeom prst="rect">
            <a:avLst/>
          </a:prstGeom>
          <a:ln>
            <a:solidFill>
              <a:srgbClr val="0000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39BFD663-1FAA-550A-8273-652C4A41D2F2}"/>
                  </a:ext>
                </a:extLst>
              </p:cNvPr>
              <p:cNvSpPr txBox="1"/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39BFD663-1FAA-550A-8273-652C4A41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C82C58E2-C4E6-5311-3CFC-1CDB1EB19B9F}"/>
                  </a:ext>
                </a:extLst>
              </p:cNvPr>
              <p:cNvSpPr txBox="1"/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160 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≈∓80%</m:t>
                    </m:r>
                  </m:oMath>
                </a14:m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C82C58E2-C4E6-5311-3CFC-1CDB1EB1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blipFill>
                <a:blip r:embed="rId13"/>
                <a:stretch>
                  <a:fillRect l="-4478" t="-20000" r="-213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E6E53E77-4AD6-8A9A-C551-887A9B45D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4845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2438095" imgH="2438095" progId="MS_ClipArt_Gallery.2">
                  <p:embed/>
                </p:oleObj>
              </mc:Choice>
              <mc:Fallback>
                <p:oleObj name="Clip" r:id="rId14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E6E53E77-4AD6-8A9A-C551-887A9B45D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2B8646-8B6F-039D-1A65-4A0CC50F54E6}"/>
              </a:ext>
            </a:extLst>
          </p:cNvPr>
          <p:cNvSpPr/>
          <p:nvPr/>
        </p:nvSpPr>
        <p:spPr>
          <a:xfrm>
            <a:off x="1601388" y="1902105"/>
            <a:ext cx="469968" cy="603987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CD7275-A341-95C5-7AD5-401D554EBCD7}"/>
              </a:ext>
            </a:extLst>
          </p:cNvPr>
          <p:cNvSpPr/>
          <p:nvPr/>
        </p:nvSpPr>
        <p:spPr>
          <a:xfrm>
            <a:off x="1544034" y="2689059"/>
            <a:ext cx="469968" cy="60398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5AD8AF-2BD6-E992-DDDD-37084050759A}"/>
              </a:ext>
            </a:extLst>
          </p:cNvPr>
          <p:cNvSpPr/>
          <p:nvPr/>
        </p:nvSpPr>
        <p:spPr>
          <a:xfrm>
            <a:off x="2341898" y="3409335"/>
            <a:ext cx="469968" cy="60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B60203-225B-900B-9BC9-63F2250B133D}"/>
              </a:ext>
            </a:extLst>
          </p:cNvPr>
          <p:cNvSpPr/>
          <p:nvPr/>
        </p:nvSpPr>
        <p:spPr>
          <a:xfrm>
            <a:off x="3131698" y="4062970"/>
            <a:ext cx="469968" cy="60398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FD7402F-363E-942B-544C-737E3AD28506}"/>
              </a:ext>
            </a:extLst>
          </p:cNvPr>
          <p:cNvGrpSpPr/>
          <p:nvPr/>
        </p:nvGrpSpPr>
        <p:grpSpPr>
          <a:xfrm>
            <a:off x="8449981" y="3703786"/>
            <a:ext cx="3413948" cy="2667332"/>
            <a:chOff x="4806863" y="3998398"/>
            <a:chExt cx="2739319" cy="216247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3BA0228-2B76-729F-8A40-CF5F31137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06863" y="3998398"/>
              <a:ext cx="2739319" cy="21624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E1FF9843-8176-0808-67E8-80002654A748}"/>
                    </a:ext>
                  </a:extLst>
                </p:cNvPr>
                <p:cNvSpPr txBox="1"/>
                <p:nvPr/>
              </p:nvSpPr>
              <p:spPr>
                <a:xfrm>
                  <a:off x="5266030" y="4194418"/>
                  <a:ext cx="653961" cy="39927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kumimoji="1" lang="ja-JP" alt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𝜸𝜸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E1FF9843-8176-0808-67E8-80002654A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030" y="4194418"/>
                  <a:ext cx="653961" cy="399276"/>
                </a:xfrm>
                <a:prstGeom prst="rect">
                  <a:avLst/>
                </a:prstGeom>
                <a:blipFill>
                  <a:blip r:embed="rId19"/>
                  <a:stretch>
                    <a:fillRect l="-8257" r="-2752" b="-16176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4774-5FB5-34B8-978F-A7208828ABBC}"/>
                  </a:ext>
                </a:extLst>
              </p:cNvPr>
              <p:cNvSpPr txBox="1"/>
              <p:nvPr/>
            </p:nvSpPr>
            <p:spPr>
              <a:xfrm>
                <a:off x="10341920" y="4926272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u="none" strike="noStrike" baseline="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SIDIS </a:t>
                </a:r>
                <a:r>
                  <a:rPr lang="en-US" altLang="ja-JP" sz="1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B.G.</a:t>
                </a:r>
              </a:p>
              <a:p>
                <a:r>
                  <a:rPr lang="en-US" altLang="ja-JP" sz="1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  <m:r>
                          <a:rPr lang="en-US" altLang="ja-JP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ja-JP" sz="1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altLang="ja-JP" sz="1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ja-JP" sz="1400" b="1" u="none" strike="noStrike" baseline="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4774-5FB5-34B8-978F-A7208828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920" y="4926272"/>
                <a:ext cx="1638300" cy="523220"/>
              </a:xfrm>
              <a:prstGeom prst="rect">
                <a:avLst/>
              </a:prstGeom>
              <a:blipFill>
                <a:blip r:embed="rId20"/>
                <a:stretch>
                  <a:fillRect l="-1119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C1FC6D-F4EF-EC53-B9E2-4D0D16544509}"/>
              </a:ext>
            </a:extLst>
          </p:cNvPr>
          <p:cNvSpPr txBox="1"/>
          <p:nvPr/>
        </p:nvSpPr>
        <p:spPr>
          <a:xfrm>
            <a:off x="8449981" y="3076069"/>
            <a:ext cx="3916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99"/>
                </a:solidFill>
                <a:latin typeface="Arial" panose="020B0604020202020204" pitchFamily="34" charset="0"/>
              </a:rPr>
              <a:t>2016 data collected with the dedicated setup with the H2 target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EB3FE61-9B0E-DC4C-272C-737F2A28AF8F}"/>
              </a:ext>
            </a:extLst>
          </p:cNvPr>
          <p:cNvGrpSpPr/>
          <p:nvPr/>
        </p:nvGrpSpPr>
        <p:grpSpPr>
          <a:xfrm>
            <a:off x="4208596" y="3586713"/>
            <a:ext cx="2542993" cy="687769"/>
            <a:chOff x="1620483" y="5132065"/>
            <a:chExt cx="2542993" cy="68776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C8DAE68-4D42-EA4B-44EB-0AD0018EB541}"/>
                </a:ext>
              </a:extLst>
            </p:cNvPr>
            <p:cNvSpPr/>
            <p:nvPr/>
          </p:nvSpPr>
          <p:spPr>
            <a:xfrm>
              <a:off x="1620483" y="5132065"/>
              <a:ext cx="2542993" cy="6570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FB157FF4-A3FC-7E70-ABF1-63E7E4780343}"/>
                </a:ext>
              </a:extLst>
            </p:cNvPr>
            <p:cNvGrpSpPr/>
            <p:nvPr/>
          </p:nvGrpSpPr>
          <p:grpSpPr>
            <a:xfrm>
              <a:off x="1693106" y="5194692"/>
              <a:ext cx="2372171" cy="625142"/>
              <a:chOff x="1693106" y="5194692"/>
              <a:chExt cx="2372171" cy="625142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8C2FE086-C379-ECB3-C921-9F818D1E2DF3}"/>
                  </a:ext>
                </a:extLst>
              </p:cNvPr>
              <p:cNvGrpSpPr/>
              <p:nvPr/>
            </p:nvGrpSpPr>
            <p:grpSpPr>
              <a:xfrm>
                <a:off x="2180066" y="5194692"/>
                <a:ext cx="1885211" cy="625142"/>
                <a:chOff x="8509000" y="1952959"/>
                <a:chExt cx="1885211" cy="625142"/>
              </a:xfrm>
            </p:grpSpPr>
            <p:pic>
              <p:nvPicPr>
                <p:cNvPr id="15" name="Image 39">
                  <a:extLst>
                    <a:ext uri="{FF2B5EF4-FFF2-40B4-BE49-F238E27FC236}">
                      <a16:creationId xmlns:a16="http://schemas.microsoft.com/office/drawing/2014/main" id="{54825E97-2FBE-8A75-4C0D-66CD03E8E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10013" y="1952959"/>
                  <a:ext cx="1584198" cy="529781"/>
                </a:xfrm>
                <a:prstGeom prst="rect">
                  <a:avLst/>
                </a:prstGeom>
              </p:spPr>
            </p:pic>
            <p:pic>
              <p:nvPicPr>
                <p:cNvPr id="17" name="Image 50">
                  <a:extLst>
                    <a:ext uri="{FF2B5EF4-FFF2-40B4-BE49-F238E27FC236}">
                      <a16:creationId xmlns:a16="http://schemas.microsoft.com/office/drawing/2014/main" id="{195E02C3-5C4B-2430-F3E5-6ECB0F68D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9745" t="1" r="85250" b="-8960"/>
                <a:stretch/>
              </p:blipFill>
              <p:spPr>
                <a:xfrm>
                  <a:off x="8509000" y="1963699"/>
                  <a:ext cx="203200" cy="614402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6197D0A-B4D2-97F6-3AA5-67F5CE9A4B8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3106" y="5258131"/>
                    <a:ext cx="459331" cy="467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1"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ja-JP" alt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𝐿𝑇</m:t>
                              </m:r>
                            </m:num>
                            <m:den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6197D0A-B4D2-97F6-3AA5-67F5CE9A4B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106" y="5258131"/>
                    <a:ext cx="459331" cy="46750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33" r="-2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ZoneTexte 55">
            <a:extLst>
              <a:ext uri="{FF2B5EF4-FFF2-40B4-BE49-F238E27FC236}">
                <a16:creationId xmlns:a16="http://schemas.microsoft.com/office/drawing/2014/main" id="{C436A3D6-A010-97E3-CF3C-13D67DA3AAE1}"/>
              </a:ext>
            </a:extLst>
          </p:cNvPr>
          <p:cNvSpPr txBox="1"/>
          <p:nvPr/>
        </p:nvSpPr>
        <p:spPr>
          <a:xfrm>
            <a:off x="5501108" y="2225954"/>
            <a:ext cx="1287157" cy="887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COMPASS</a:t>
            </a:r>
          </a:p>
          <a:p>
            <a:pPr algn="r"/>
            <a:r>
              <a:rPr lang="fr-FR" sz="1400" dirty="0"/>
              <a:t>&lt;</a:t>
            </a:r>
            <a:r>
              <a:rPr lang="fr-FR" sz="1400" dirty="0" err="1"/>
              <a:t>x</a:t>
            </a:r>
            <a:r>
              <a:rPr lang="fr-FR" sz="1400" baseline="-25000" dirty="0" err="1"/>
              <a:t>B</a:t>
            </a:r>
            <a:r>
              <a:rPr lang="fr-FR" sz="1400" dirty="0"/>
              <a:t>&gt;</a:t>
            </a:r>
            <a:r>
              <a:rPr lang="fr-FR" sz="1400" dirty="0">
                <a:sym typeface="Symbol" panose="05050102010706020507" pitchFamily="18" charset="2"/>
              </a:rPr>
              <a:t>= </a:t>
            </a:r>
            <a:r>
              <a:rPr lang="fr-FR" sz="1400" dirty="0"/>
              <a:t>0.10</a:t>
            </a:r>
          </a:p>
          <a:p>
            <a:pPr marL="285750" indent="-285750" algn="r">
              <a:buFont typeface="Symbol" panose="05050102010706020507" pitchFamily="18" charset="2"/>
              <a:buChar char="e"/>
            </a:pPr>
            <a:r>
              <a:rPr lang="fr-FR" sz="1100" dirty="0">
                <a:sym typeface="Symbol" panose="05050102010706020507" pitchFamily="18" charset="2"/>
              </a:rPr>
              <a:t>close to 1</a:t>
            </a:r>
          </a:p>
          <a:p>
            <a:pPr marL="285750" indent="-285750" algn="r">
              <a:buFont typeface="Symbol" panose="05050102010706020507" pitchFamily="18" charset="2"/>
              <a:buChar char="e"/>
            </a:pPr>
            <a:endParaRPr lang="fr-FR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0061F590-45DD-F4A4-9D98-C3A60C947614}"/>
                  </a:ext>
                </a:extLst>
              </p:cNvPr>
              <p:cNvSpPr txBox="1"/>
              <p:nvPr/>
            </p:nvSpPr>
            <p:spPr>
              <a:xfrm>
                <a:off x="3932661" y="4885511"/>
                <a:ext cx="3545266" cy="480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ja-JP" altLang="en-US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num>
                      <m:den>
                        <m:r>
                          <a:rPr lang="en-US" altLang="ja-JP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𝑑𝑡𝑑</m:t>
                        </m:r>
                        <m:r>
                          <a:rPr lang="ja-JP" altLang="en-US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den>
                    </m:f>
                    <m:r>
                      <a:rPr kumimoji="1"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kumimoji="1"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1"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ja-JP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𝐵𝑐𝑜𝑠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1" lang="ja-JP" alt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kumimoji="1" lang="en-US" altLang="ja-JP" sz="2000" b="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altLang="ja-JP" sz="20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000" b="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ja-JP" alt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endParaRPr kumimoji="1" lang="ja-JP" alt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0061F590-45DD-F4A4-9D98-C3A60C94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61" y="4885511"/>
                <a:ext cx="3545266" cy="480773"/>
              </a:xfrm>
              <a:prstGeom prst="rect">
                <a:avLst/>
              </a:prstGeom>
              <a:blipFill>
                <a:blip r:embed="rId24"/>
                <a:stretch>
                  <a:fillRect t="-2532" b="-10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5A9957B-6941-9D2C-4340-306F3EBF63D2}"/>
                  </a:ext>
                </a:extLst>
              </p:cNvPr>
              <p:cNvSpPr txBox="1"/>
              <p:nvPr/>
            </p:nvSpPr>
            <p:spPr>
              <a:xfrm>
                <a:off x="359650" y="5849902"/>
                <a:ext cx="5024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5A9957B-6941-9D2C-4340-306F3EBF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0" y="5849902"/>
                <a:ext cx="5024772" cy="276999"/>
              </a:xfrm>
              <a:prstGeom prst="rect">
                <a:avLst/>
              </a:prstGeom>
              <a:blipFill>
                <a:blip r:embed="rId25"/>
                <a:stretch>
                  <a:fillRect l="-485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四角形: 角を丸くする 137">
            <a:extLst>
              <a:ext uri="{FF2B5EF4-FFF2-40B4-BE49-F238E27FC236}">
                <a16:creationId xmlns:a16="http://schemas.microsoft.com/office/drawing/2014/main" id="{AB23D64F-5AA8-2F25-1FF0-B94453BE6241}"/>
              </a:ext>
            </a:extLst>
          </p:cNvPr>
          <p:cNvSpPr/>
          <p:nvPr/>
        </p:nvSpPr>
        <p:spPr>
          <a:xfrm>
            <a:off x="3685644" y="4763719"/>
            <a:ext cx="4114800" cy="711038"/>
          </a:xfrm>
          <a:prstGeom prst="round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8372ACA-3A1D-8608-803C-63949E8F000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37797" y="818764"/>
            <a:ext cx="2775622" cy="207374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59331-666E-A60E-FAED-04C5AE1A111B}"/>
              </a:ext>
            </a:extLst>
          </p:cNvPr>
          <p:cNvSpPr txBox="1"/>
          <p:nvPr/>
        </p:nvSpPr>
        <p:spPr>
          <a:xfrm>
            <a:off x="397401" y="6146191"/>
            <a:ext cx="70805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L,T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indices indicate polarization of virtual photon.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Double index –interference</a:t>
            </a:r>
          </a:p>
        </p:txBody>
      </p:sp>
    </p:spTree>
    <p:extLst>
      <p:ext uri="{BB962C8B-B14F-4D97-AF65-F5344CB8AC3E}">
        <p14:creationId xmlns:p14="http://schemas.microsoft.com/office/powerpoint/2010/main" val="3670468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8" y="197205"/>
            <a:ext cx="824161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Exclusive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p</a:t>
            </a:r>
            <a:r>
              <a:rPr lang="en-US" altLang="ja-JP" sz="3200" b="1" baseline="30000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0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cross section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39BFD663-1FAA-550A-8273-652C4A41D2F2}"/>
                  </a:ext>
                </a:extLst>
              </p:cNvPr>
              <p:cNvSpPr txBox="1"/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39BFD663-1FAA-550A-8273-652C4A41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C82C58E2-C4E6-5311-3CFC-1CDB1EB19B9F}"/>
                  </a:ext>
                </a:extLst>
              </p:cNvPr>
              <p:cNvSpPr txBox="1"/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160 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≈∓80%</m:t>
                    </m:r>
                  </m:oMath>
                </a14:m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C82C58E2-C4E6-5311-3CFC-1CDB1EB1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blipFill>
                <a:blip r:embed="rId4"/>
                <a:stretch>
                  <a:fillRect l="-4478" t="-20000" r="-213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E6E53E77-4AD6-8A9A-C551-887A9B45D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438095" imgH="2438095" progId="MS_ClipArt_Gallery.2">
                  <p:embed/>
                </p:oleObj>
              </mc:Choice>
              <mc:Fallback>
                <p:oleObj name="Clip" r:id="rId5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E6E53E77-4AD6-8A9A-C551-887A9B45D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 57">
            <a:extLst>
              <a:ext uri="{FF2B5EF4-FFF2-40B4-BE49-F238E27FC236}">
                <a16:creationId xmlns:a16="http://schemas.microsoft.com/office/drawing/2014/main" id="{4AD4F669-951A-1159-7D44-7FEB07371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946" y="1944528"/>
            <a:ext cx="5959602" cy="3780282"/>
          </a:xfrm>
          <a:prstGeom prst="rect">
            <a:avLst/>
          </a:prstGeom>
        </p:spPr>
      </p:pic>
      <p:pic>
        <p:nvPicPr>
          <p:cNvPr id="25" name="Image 60">
            <a:extLst>
              <a:ext uri="{FF2B5EF4-FFF2-40B4-BE49-F238E27FC236}">
                <a16:creationId xmlns:a16="http://schemas.microsoft.com/office/drawing/2014/main" id="{82B30A4E-B2D5-D292-CAEF-5E91C80CC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83" y="1990685"/>
            <a:ext cx="6018276" cy="3729990"/>
          </a:xfrm>
          <a:prstGeom prst="rect">
            <a:avLst/>
          </a:prstGeom>
        </p:spPr>
      </p:pic>
      <p:sp>
        <p:nvSpPr>
          <p:cNvPr id="26" name="ZoneTexte 67">
            <a:extLst>
              <a:ext uri="{FF2B5EF4-FFF2-40B4-BE49-F238E27FC236}">
                <a16:creationId xmlns:a16="http://schemas.microsoft.com/office/drawing/2014/main" id="{054CD23D-8E0A-6F76-EF85-58A142B36D20}"/>
              </a:ext>
            </a:extLst>
          </p:cNvPr>
          <p:cNvSpPr txBox="1"/>
          <p:nvPr/>
        </p:nvSpPr>
        <p:spPr>
          <a:xfrm>
            <a:off x="8567355" y="184014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4D2C913-1679-0799-9FB1-E60EDB4EEF0D}"/>
              </a:ext>
            </a:extLst>
          </p:cNvPr>
          <p:cNvSpPr/>
          <p:nvPr/>
        </p:nvSpPr>
        <p:spPr>
          <a:xfrm>
            <a:off x="4572000" y="2453867"/>
            <a:ext cx="1248032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68">
            <a:extLst>
              <a:ext uri="{FF2B5EF4-FFF2-40B4-BE49-F238E27FC236}">
                <a16:creationId xmlns:a16="http://schemas.microsoft.com/office/drawing/2014/main" id="{502E4F82-7A22-7BE4-581E-A34875AEC44B}"/>
              </a:ext>
            </a:extLst>
          </p:cNvPr>
          <p:cNvSpPr/>
          <p:nvPr/>
        </p:nvSpPr>
        <p:spPr>
          <a:xfrm>
            <a:off x="10433221" y="2552720"/>
            <a:ext cx="1248032" cy="3624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69">
            <a:extLst>
              <a:ext uri="{FF2B5EF4-FFF2-40B4-BE49-F238E27FC236}">
                <a16:creationId xmlns:a16="http://schemas.microsoft.com/office/drawing/2014/main" id="{97F7AF77-6C82-C100-8825-BC7381E52B44}"/>
              </a:ext>
            </a:extLst>
          </p:cNvPr>
          <p:cNvSpPr txBox="1"/>
          <p:nvPr/>
        </p:nvSpPr>
        <p:spPr>
          <a:xfrm>
            <a:off x="2570209" y="1836029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sp>
        <p:nvSpPr>
          <p:cNvPr id="129" name="ZoneTexte 58">
            <a:extLst>
              <a:ext uri="{FF2B5EF4-FFF2-40B4-BE49-F238E27FC236}">
                <a16:creationId xmlns:a16="http://schemas.microsoft.com/office/drawing/2014/main" id="{F697BF48-1E80-F92A-E350-F90B99C46E5F}"/>
              </a:ext>
            </a:extLst>
          </p:cNvPr>
          <p:cNvSpPr txBox="1"/>
          <p:nvPr/>
        </p:nvSpPr>
        <p:spPr>
          <a:xfrm>
            <a:off x="1094476" y="5853846"/>
            <a:ext cx="1064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Kroll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Goloskokov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EPJC47 (2011)       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Golstein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Gonzalez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Liuti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PRD91 (2015)</a:t>
            </a:r>
          </a:p>
        </p:txBody>
      </p:sp>
    </p:spTree>
    <p:extLst>
      <p:ext uri="{BB962C8B-B14F-4D97-AF65-F5344CB8AC3E}">
        <p14:creationId xmlns:p14="http://schemas.microsoft.com/office/powerpoint/2010/main" val="25764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8" y="197205"/>
            <a:ext cx="824161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Exclusive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p</a:t>
            </a:r>
            <a:r>
              <a:rPr lang="en-US" altLang="ja-JP" sz="3200" b="1" baseline="30000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0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cross section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28</a:t>
            </a:fld>
            <a:endParaRPr kumimoji="1" lang="ja-JP" altLang="en-US"/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E6E53E77-4AD6-8A9A-C551-887A9B45D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38095" imgH="2438095" progId="MS_ClipArt_Gallery.2">
                  <p:embed/>
                </p:oleObj>
              </mc:Choice>
              <mc:Fallback>
                <p:oleObj name="Clip" r:id="rId3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E6E53E77-4AD6-8A9A-C551-887A9B45D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67">
            <a:extLst>
              <a:ext uri="{FF2B5EF4-FFF2-40B4-BE49-F238E27FC236}">
                <a16:creationId xmlns:a16="http://schemas.microsoft.com/office/drawing/2014/main" id="{F17CCF3F-3D5C-106E-6F67-6B7DFAD4D1D9}"/>
              </a:ext>
            </a:extLst>
          </p:cNvPr>
          <p:cNvSpPr txBox="1"/>
          <p:nvPr/>
        </p:nvSpPr>
        <p:spPr>
          <a:xfrm>
            <a:off x="8574399" y="221983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sp>
        <p:nvSpPr>
          <p:cNvPr id="5" name="ZoneTexte 69">
            <a:extLst>
              <a:ext uri="{FF2B5EF4-FFF2-40B4-BE49-F238E27FC236}">
                <a16:creationId xmlns:a16="http://schemas.microsoft.com/office/drawing/2014/main" id="{9A9C26FA-94DC-6815-6687-91812A960E35}"/>
              </a:ext>
            </a:extLst>
          </p:cNvPr>
          <p:cNvSpPr txBox="1"/>
          <p:nvPr/>
        </p:nvSpPr>
        <p:spPr>
          <a:xfrm>
            <a:off x="2577253" y="221571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pic>
        <p:nvPicPr>
          <p:cNvPr id="7" name="Image 72">
            <a:extLst>
              <a:ext uri="{FF2B5EF4-FFF2-40B4-BE49-F238E27FC236}">
                <a16:creationId xmlns:a16="http://schemas.microsoft.com/office/drawing/2014/main" id="{BE16B040-7193-5946-7291-65720829B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30878"/>
            <a:ext cx="5917692" cy="3729990"/>
          </a:xfrm>
          <a:prstGeom prst="rect">
            <a:avLst/>
          </a:prstGeom>
        </p:spPr>
      </p:pic>
      <p:pic>
        <p:nvPicPr>
          <p:cNvPr id="9" name="Image 73">
            <a:extLst>
              <a:ext uri="{FF2B5EF4-FFF2-40B4-BE49-F238E27FC236}">
                <a16:creationId xmlns:a16="http://schemas.microsoft.com/office/drawing/2014/main" id="{869ADF01-70E5-E7D2-9FEC-21593651E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39" y="2349309"/>
            <a:ext cx="5951220" cy="3780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74">
                <a:extLst>
                  <a:ext uri="{FF2B5EF4-FFF2-40B4-BE49-F238E27FC236}">
                    <a16:creationId xmlns:a16="http://schemas.microsoft.com/office/drawing/2014/main" id="{5B84CBDD-6F7F-1D1C-64F7-59C21E58D65C}"/>
                  </a:ext>
                </a:extLst>
              </p:cNvPr>
              <p:cNvSpPr txBox="1"/>
              <p:nvPr/>
            </p:nvSpPr>
            <p:spPr>
              <a:xfrm>
                <a:off x="5400551" y="2134699"/>
                <a:ext cx="33486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a larger (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𝝂</m:t>
                    </m:r>
                  </m:oMath>
                </a14:m>
                <a:r>
                  <a:rPr lang="fr-FR" sz="20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, </a:t>
                </a:r>
                <a:r>
                  <a:rPr lang="fr-F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fr-FR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domain</a:t>
                </a:r>
              </a:p>
            </p:txBody>
          </p:sp>
        </mc:Choice>
        <mc:Fallback>
          <p:sp>
            <p:nvSpPr>
              <p:cNvPr id="10" name="ZoneTexte 74">
                <a:extLst>
                  <a:ext uri="{FF2B5EF4-FFF2-40B4-BE49-F238E27FC236}">
                    <a16:creationId xmlns:a16="http://schemas.microsoft.com/office/drawing/2014/main" id="{5B84CBDD-6F7F-1D1C-64F7-59C21E58D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551" y="2134699"/>
                <a:ext cx="3348682" cy="400110"/>
              </a:xfrm>
              <a:prstGeom prst="rect">
                <a:avLst/>
              </a:prstGeom>
              <a:blipFill>
                <a:blip r:embed="rId7"/>
                <a:stretch>
                  <a:fillRect l="-2004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75">
            <a:extLst>
              <a:ext uri="{FF2B5EF4-FFF2-40B4-BE49-F238E27FC236}">
                <a16:creationId xmlns:a16="http://schemas.microsoft.com/office/drawing/2014/main" id="{0C6D01AF-A7B1-A68D-3A9A-B6738754454D}"/>
              </a:ext>
            </a:extLst>
          </p:cNvPr>
          <p:cNvSpPr txBox="1"/>
          <p:nvPr/>
        </p:nvSpPr>
        <p:spPr>
          <a:xfrm>
            <a:off x="8574399" y="221983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sp>
        <p:nvSpPr>
          <p:cNvPr id="12" name="ZoneTexte 76">
            <a:extLst>
              <a:ext uri="{FF2B5EF4-FFF2-40B4-BE49-F238E27FC236}">
                <a16:creationId xmlns:a16="http://schemas.microsoft.com/office/drawing/2014/main" id="{4AA53F4B-164A-0F33-8BF9-AA9586762496}"/>
              </a:ext>
            </a:extLst>
          </p:cNvPr>
          <p:cNvSpPr txBox="1"/>
          <p:nvPr/>
        </p:nvSpPr>
        <p:spPr>
          <a:xfrm>
            <a:off x="2577253" y="221571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NEW </a:t>
            </a:r>
            <a:r>
              <a:rPr lang="fr-FR" b="1" dirty="0" err="1">
                <a:solidFill>
                  <a:srgbClr val="C00000"/>
                </a:solidFill>
              </a:rPr>
              <a:t>Oct</a:t>
            </a:r>
            <a:r>
              <a:rPr lang="fr-FR" b="1" dirty="0">
                <a:solidFill>
                  <a:srgbClr val="C00000"/>
                </a:solidFill>
              </a:rPr>
              <a:t> 2023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C4841546-C1EC-3677-452D-8FB90AA15565}"/>
              </a:ext>
            </a:extLst>
          </p:cNvPr>
          <p:cNvSpPr/>
          <p:nvPr/>
        </p:nvSpPr>
        <p:spPr>
          <a:xfrm>
            <a:off x="4406046" y="2882980"/>
            <a:ext cx="1248032" cy="407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78">
            <a:extLst>
              <a:ext uri="{FF2B5EF4-FFF2-40B4-BE49-F238E27FC236}">
                <a16:creationId xmlns:a16="http://schemas.microsoft.com/office/drawing/2014/main" id="{38888144-9A37-EE69-34B5-6FBEBA8FDA0E}"/>
              </a:ext>
            </a:extLst>
          </p:cNvPr>
          <p:cNvSpPr/>
          <p:nvPr/>
        </p:nvSpPr>
        <p:spPr>
          <a:xfrm>
            <a:off x="10193125" y="2944764"/>
            <a:ext cx="1248032" cy="362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79">
            <a:extLst>
              <a:ext uri="{FF2B5EF4-FFF2-40B4-BE49-F238E27FC236}">
                <a16:creationId xmlns:a16="http://schemas.microsoft.com/office/drawing/2014/main" id="{2006B9F6-4964-BB1D-A103-547EC30709BF}"/>
              </a:ext>
            </a:extLst>
          </p:cNvPr>
          <p:cNvCxnSpPr/>
          <p:nvPr/>
        </p:nvCxnSpPr>
        <p:spPr>
          <a:xfrm flipH="1">
            <a:off x="5617012" y="2586419"/>
            <a:ext cx="135924" cy="234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80">
            <a:extLst>
              <a:ext uri="{FF2B5EF4-FFF2-40B4-BE49-F238E27FC236}">
                <a16:creationId xmlns:a16="http://schemas.microsoft.com/office/drawing/2014/main" id="{9D98632E-BC88-39D0-DA25-C72285C62E90}"/>
              </a:ext>
            </a:extLst>
          </p:cNvPr>
          <p:cNvCxnSpPr/>
          <p:nvPr/>
        </p:nvCxnSpPr>
        <p:spPr>
          <a:xfrm>
            <a:off x="8224287" y="2487565"/>
            <a:ext cx="1890584" cy="5066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83">
                <a:extLst>
                  <a:ext uri="{FF2B5EF4-FFF2-40B4-BE49-F238E27FC236}">
                    <a16:creationId xmlns:a16="http://schemas.microsoft.com/office/drawing/2014/main" id="{71FC431D-67C1-8494-E894-68B70CCF4354}"/>
                  </a:ext>
                </a:extLst>
              </p:cNvPr>
              <p:cNvSpPr txBox="1"/>
              <p:nvPr/>
            </p:nvSpPr>
            <p:spPr>
              <a:xfrm>
                <a:off x="572248" y="1529460"/>
                <a:ext cx="5405069" cy="574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 data in larger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</m:oMath>
                </a14:m>
                <a:r>
                  <a:rPr lang="fr-FR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and Q</a:t>
                </a:r>
                <a:r>
                  <a:rPr lang="fr-FR" sz="2400" baseline="30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   </a:t>
                </a:r>
                <a:r>
                  <a:rPr lang="fr-FR" altLang="ja-JP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domain</a:t>
                </a:r>
                <a:endParaRPr lang="fr-FR" sz="2400" baseline="30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endParaRPr lang="fr-FR" sz="11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ZoneTexte 83">
                <a:extLst>
                  <a:ext uri="{FF2B5EF4-FFF2-40B4-BE49-F238E27FC236}">
                    <a16:creationId xmlns:a16="http://schemas.microsoft.com/office/drawing/2014/main" id="{71FC431D-67C1-8494-E894-68B70CCF4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48" y="1529460"/>
                <a:ext cx="5405069" cy="574516"/>
              </a:xfrm>
              <a:prstGeom prst="rect">
                <a:avLst/>
              </a:prstGeom>
              <a:blipFill>
                <a:blip r:embed="rId8"/>
                <a:stretch>
                  <a:fillRect l="-1804" t="-7447" b="-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83">
            <a:extLst>
              <a:ext uri="{FF2B5EF4-FFF2-40B4-BE49-F238E27FC236}">
                <a16:creationId xmlns:a16="http://schemas.microsoft.com/office/drawing/2014/main" id="{C2B1CF3C-2818-DB49-EA73-5CE3281F743A}"/>
              </a:ext>
            </a:extLst>
          </p:cNvPr>
          <p:cNvSpPr txBox="1"/>
          <p:nvPr/>
        </p:nvSpPr>
        <p:spPr>
          <a:xfrm>
            <a:off x="699815" y="1527821"/>
            <a:ext cx="184731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fr-FR" sz="1100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" name="ZoneTexte 83">
            <a:extLst>
              <a:ext uri="{FF2B5EF4-FFF2-40B4-BE49-F238E27FC236}">
                <a16:creationId xmlns:a16="http://schemas.microsoft.com/office/drawing/2014/main" id="{32D393E9-6793-B8C6-5D05-29D103945413}"/>
              </a:ext>
            </a:extLst>
          </p:cNvPr>
          <p:cNvSpPr txBox="1"/>
          <p:nvPr/>
        </p:nvSpPr>
        <p:spPr>
          <a:xfrm>
            <a:off x="572248" y="960634"/>
            <a:ext cx="718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ECAL0 (2016/17)  to enlarge the kinematic domain </a:t>
            </a:r>
            <a:endParaRPr lang="fr-FR" sz="11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948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8" y="197205"/>
            <a:ext cx="824161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Exclusive 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p</a:t>
            </a:r>
            <a:r>
              <a:rPr lang="en-US" altLang="ja-JP" sz="3200" b="1" baseline="30000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0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cross section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E6E53E77-4AD6-8A9A-C551-887A9B45D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38095" imgH="2438095" progId="MS_ClipArt_Gallery.2">
                  <p:embed/>
                </p:oleObj>
              </mc:Choice>
              <mc:Fallback>
                <p:oleObj name="Clip" r:id="rId3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E6E53E77-4AD6-8A9A-C551-887A9B45D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" name="Image 68">
            <a:extLst>
              <a:ext uri="{FF2B5EF4-FFF2-40B4-BE49-F238E27FC236}">
                <a16:creationId xmlns:a16="http://schemas.microsoft.com/office/drawing/2014/main" id="{D1D9EFCE-A809-51AD-224D-FFE6E95F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855" y="2343666"/>
            <a:ext cx="4667250" cy="21145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40105190-92B9-7A32-199C-57923771E93D}"/>
                  </a:ext>
                </a:extLst>
              </p:cNvPr>
              <p:cNvSpPr txBox="1"/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40105190-92B9-7A32-199C-57923771E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2" y="912248"/>
                <a:ext cx="2566920" cy="436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D40750C9-D4A0-2E0D-89C2-AC1892BA6107}"/>
                  </a:ext>
                </a:extLst>
              </p:cNvPr>
              <p:cNvSpPr txBox="1"/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160 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ja-JP" alt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≈∓80%</m:t>
                    </m:r>
                  </m:oMath>
                </a14:m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D40750C9-D4A0-2E0D-89C2-AC1892BA6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76" y="1117446"/>
                <a:ext cx="2858283" cy="274755"/>
              </a:xfrm>
              <a:prstGeom prst="rect">
                <a:avLst/>
              </a:prstGeom>
              <a:blipFill>
                <a:blip r:embed="rId15"/>
                <a:stretch>
                  <a:fillRect l="-4478" t="-20000" r="-213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ZoneTexte 55">
            <a:extLst>
              <a:ext uri="{FF2B5EF4-FFF2-40B4-BE49-F238E27FC236}">
                <a16:creationId xmlns:a16="http://schemas.microsoft.com/office/drawing/2014/main" id="{49977B96-50BC-B659-7D7A-D0FF6048941F}"/>
              </a:ext>
            </a:extLst>
          </p:cNvPr>
          <p:cNvSpPr txBox="1"/>
          <p:nvPr/>
        </p:nvSpPr>
        <p:spPr>
          <a:xfrm>
            <a:off x="6427956" y="981145"/>
            <a:ext cx="3554244" cy="564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dirty="0"/>
              <a:t>@COMPASS </a:t>
            </a:r>
            <a:r>
              <a:rPr lang="fr-FR" dirty="0"/>
              <a:t>&lt;x</a:t>
            </a:r>
            <a:r>
              <a:rPr lang="fr-FR" baseline="-25000" dirty="0"/>
              <a:t>B</a:t>
            </a:r>
            <a:r>
              <a:rPr lang="fr-FR" dirty="0"/>
              <a:t>&gt;</a:t>
            </a:r>
            <a:r>
              <a:rPr lang="fr-FR" dirty="0">
                <a:sym typeface="Symbol" panose="05050102010706020507" pitchFamily="18" charset="2"/>
              </a:rPr>
              <a:t>= </a:t>
            </a:r>
            <a:r>
              <a:rPr lang="fr-FR" dirty="0"/>
              <a:t>0.13</a:t>
            </a:r>
          </a:p>
          <a:p>
            <a:pPr marL="285750" indent="-285750" algn="r">
              <a:buFont typeface="Symbol" panose="05050102010706020507" pitchFamily="18" charset="2"/>
              <a:buChar char="e"/>
            </a:pPr>
            <a:endParaRPr lang="fr-FR" sz="1600" baseline="30000" dirty="0"/>
          </a:p>
        </p:txBody>
      </p:sp>
      <p:pic>
        <p:nvPicPr>
          <p:cNvPr id="176" name="Image 84">
            <a:extLst>
              <a:ext uri="{FF2B5EF4-FFF2-40B4-BE49-F238E27FC236}">
                <a16:creationId xmlns:a16="http://schemas.microsoft.com/office/drawing/2014/main" id="{41CED245-BA3F-4885-0127-5288412102B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64491" r="4910" b="-374"/>
          <a:stretch/>
        </p:blipFill>
        <p:spPr>
          <a:xfrm>
            <a:off x="10011610" y="1818241"/>
            <a:ext cx="2074133" cy="321276"/>
          </a:xfrm>
          <a:prstGeom prst="rect">
            <a:avLst/>
          </a:prstGeom>
        </p:spPr>
      </p:pic>
      <p:pic>
        <p:nvPicPr>
          <p:cNvPr id="177" name="Image 85">
            <a:extLst>
              <a:ext uri="{FF2B5EF4-FFF2-40B4-BE49-F238E27FC236}">
                <a16:creationId xmlns:a16="http://schemas.microsoft.com/office/drawing/2014/main" id="{8BBA4B98-1FFC-05BB-12CF-6DF71656EF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" r="27192" b="70471"/>
          <a:stretch/>
        </p:blipFill>
        <p:spPr>
          <a:xfrm>
            <a:off x="10135689" y="1122631"/>
            <a:ext cx="1588101" cy="264383"/>
          </a:xfrm>
          <a:prstGeom prst="rect">
            <a:avLst/>
          </a:prstGeom>
        </p:spPr>
      </p:pic>
      <p:pic>
        <p:nvPicPr>
          <p:cNvPr id="178" name="Image 86">
            <a:extLst>
              <a:ext uri="{FF2B5EF4-FFF2-40B4-BE49-F238E27FC236}">
                <a16:creationId xmlns:a16="http://schemas.microsoft.com/office/drawing/2014/main" id="{CE393B0C-AB08-57D3-4923-C0BF7EF0965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566" t="30995" r="23793" b="35882"/>
          <a:stretch/>
        </p:blipFill>
        <p:spPr>
          <a:xfrm>
            <a:off x="10139095" y="1426742"/>
            <a:ext cx="1674597" cy="2965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911A3A5A-F217-3C42-C03B-8A2CAAD4CB79}"/>
              </a:ext>
            </a:extLst>
          </p:cNvPr>
          <p:cNvSpPr txBox="1"/>
          <p:nvPr/>
        </p:nvSpPr>
        <p:spPr>
          <a:xfrm>
            <a:off x="10543091" y="3227681"/>
            <a:ext cx="8720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kumimoji="1"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F1E5CD86-AC0B-036E-64C0-A1C4ACDBACAA}"/>
                  </a:ext>
                </a:extLst>
              </p:cNvPr>
              <p:cNvSpPr txBox="1"/>
              <p:nvPr/>
            </p:nvSpPr>
            <p:spPr>
              <a:xfrm>
                <a:off x="10595617" y="3540076"/>
                <a:ext cx="1254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role</a:t>
                </a: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F1E5CD86-AC0B-036E-64C0-A1C4ACDB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17" y="3540076"/>
                <a:ext cx="1254382" cy="276999"/>
              </a:xfrm>
              <a:prstGeom prst="rect">
                <a:avLst/>
              </a:prstGeom>
              <a:blipFill>
                <a:blip r:embed="rId17"/>
                <a:stretch>
                  <a:fillRect l="-11165" t="-28889" r="-17476" b="-5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92035B23-E351-EAC8-FD0F-5F215214AE01}"/>
              </a:ext>
            </a:extLst>
          </p:cNvPr>
          <p:cNvSpPr txBox="1"/>
          <p:nvPr/>
        </p:nvSpPr>
        <p:spPr>
          <a:xfrm>
            <a:off x="10559288" y="4048763"/>
            <a:ext cx="12054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small</a:t>
            </a:r>
            <a:endParaRPr kumimoji="1" lang="ja-JP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ZoneTexte 83">
                <a:extLst>
                  <a:ext uri="{FF2B5EF4-FFF2-40B4-BE49-F238E27FC236}">
                    <a16:creationId xmlns:a16="http://schemas.microsoft.com/office/drawing/2014/main" id="{A5E5C727-5BD9-8DAA-9ACF-7A8F269DA2D2}"/>
                  </a:ext>
                </a:extLst>
              </p:cNvPr>
              <p:cNvSpPr txBox="1"/>
              <p:nvPr/>
            </p:nvSpPr>
            <p:spPr>
              <a:xfrm>
                <a:off x="5608146" y="4896351"/>
                <a:ext cx="6583854" cy="759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determine the evolution with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𝜈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and Q</a:t>
                </a:r>
                <a:r>
                  <a:rPr lang="fr-FR" baseline="30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endParaRPr lang="fr-FR" sz="1100" baseline="30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fr-FR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2017 data set will still increase the statistics (by a factor 3)</a:t>
                </a:r>
              </a:p>
            </p:txBody>
          </p:sp>
        </mc:Choice>
        <mc:Fallback>
          <p:sp>
            <p:nvSpPr>
              <p:cNvPr id="183" name="ZoneTexte 83">
                <a:extLst>
                  <a:ext uri="{FF2B5EF4-FFF2-40B4-BE49-F238E27FC236}">
                    <a16:creationId xmlns:a16="http://schemas.microsoft.com/office/drawing/2014/main" id="{A5E5C727-5BD9-8DAA-9ACF-7A8F269DA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146" y="4896351"/>
                <a:ext cx="6583854" cy="759182"/>
              </a:xfrm>
              <a:prstGeom prst="rect">
                <a:avLst/>
              </a:prstGeom>
              <a:blipFill>
                <a:blip r:embed="rId18"/>
                <a:stretch>
                  <a:fillRect l="-833" t="-4000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24E665D-7831-956C-B270-2CE2334A348D}"/>
              </a:ext>
            </a:extLst>
          </p:cNvPr>
          <p:cNvSpPr/>
          <p:nvPr/>
        </p:nvSpPr>
        <p:spPr>
          <a:xfrm>
            <a:off x="260574" y="1883500"/>
            <a:ext cx="3578818" cy="281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81A920B-5F27-32B9-C062-B9A8F2FC0A5F}"/>
              </a:ext>
            </a:extLst>
          </p:cNvPr>
          <p:cNvGrpSpPr/>
          <p:nvPr/>
        </p:nvGrpSpPr>
        <p:grpSpPr>
          <a:xfrm>
            <a:off x="260574" y="1883500"/>
            <a:ext cx="3510465" cy="2817593"/>
            <a:chOff x="2801192" y="4135640"/>
            <a:chExt cx="2588473" cy="187730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E63F2EA-8A07-7908-1CB9-9C6D98D6B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01192" y="4135640"/>
              <a:ext cx="1319514" cy="49192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97DB9EA-06DA-4BB5-913D-893E1DDA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14566" y="4627564"/>
              <a:ext cx="578734" cy="49771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48E2868-C14E-3172-6863-8BC901E8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514566" y="5128076"/>
              <a:ext cx="1250066" cy="45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B8ED8C7-F17B-FC04-BF32-40346933F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514566" y="5578894"/>
              <a:ext cx="1875099" cy="434051"/>
            </a:xfrm>
            <a:prstGeom prst="rect">
              <a:avLst/>
            </a:prstGeom>
          </p:spPr>
        </p:pic>
      </p:grp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7C9ECE0-297F-515F-5751-1723C0D1BAD7}"/>
              </a:ext>
            </a:extLst>
          </p:cNvPr>
          <p:cNvCxnSpPr>
            <a:cxnSpLocks/>
          </p:cNvCxnSpPr>
          <p:nvPr/>
        </p:nvCxnSpPr>
        <p:spPr>
          <a:xfrm flipV="1">
            <a:off x="2075710" y="1801187"/>
            <a:ext cx="571075" cy="42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F7ADD82-2E46-6057-BD4C-A95E33245BBC}"/>
              </a:ext>
            </a:extLst>
          </p:cNvPr>
          <p:cNvCxnSpPr>
            <a:cxnSpLocks/>
          </p:cNvCxnSpPr>
          <p:nvPr/>
        </p:nvCxnSpPr>
        <p:spPr>
          <a:xfrm flipV="1">
            <a:off x="2010592" y="2524697"/>
            <a:ext cx="644359" cy="46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0C5AC2-0A14-FF7A-404A-E11E3B15CE73}"/>
              </a:ext>
            </a:extLst>
          </p:cNvPr>
          <p:cNvCxnSpPr>
            <a:cxnSpLocks/>
          </p:cNvCxnSpPr>
          <p:nvPr/>
        </p:nvCxnSpPr>
        <p:spPr>
          <a:xfrm flipV="1">
            <a:off x="2884347" y="3172741"/>
            <a:ext cx="310846" cy="51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4563AE6-8262-C816-8A2B-1ED3FE70940F}"/>
              </a:ext>
            </a:extLst>
          </p:cNvPr>
          <p:cNvCxnSpPr>
            <a:cxnSpLocks/>
          </p:cNvCxnSpPr>
          <p:nvPr/>
        </p:nvCxnSpPr>
        <p:spPr>
          <a:xfrm flipH="1">
            <a:off x="2691727" y="4487448"/>
            <a:ext cx="419545" cy="30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2E3A538-BB28-1B7B-AFF4-901A7F00BDBF}"/>
                  </a:ext>
                </a:extLst>
              </p:cNvPr>
              <p:cNvSpPr txBox="1"/>
              <p:nvPr/>
            </p:nvSpPr>
            <p:spPr>
              <a:xfrm>
                <a:off x="334015" y="5568360"/>
                <a:ext cx="53712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𝐺𝑃𝐷</m:t>
                        </m:r>
                      </m:e>
                    </m:d>
                  </m:oMath>
                </a14:m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denotes convolution of GPD and DA of the meson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2E3A538-BB28-1B7B-AFF4-901A7F00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5" y="5568360"/>
                <a:ext cx="5371279" cy="246221"/>
              </a:xfrm>
              <a:prstGeom prst="rect">
                <a:avLst/>
              </a:prstGeom>
              <a:blipFill>
                <a:blip r:embed="rId25"/>
                <a:stretch>
                  <a:fillRect t="-24390" b="-48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CC9D4B76-CF6A-FF56-94D0-194E09574A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92119" y="2194925"/>
            <a:ext cx="2721466" cy="602163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00C1A54-3950-C927-965A-7CD6682803D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91727" y="1445737"/>
            <a:ext cx="2878139" cy="56139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89FB65F-F2AC-78AF-B279-04FACD7551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95193" y="2894423"/>
            <a:ext cx="2081019" cy="608298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2C3B416-0F84-A1F3-17CE-3AA2CEA05321}"/>
              </a:ext>
            </a:extLst>
          </p:cNvPr>
          <p:cNvSpPr/>
          <p:nvPr/>
        </p:nvSpPr>
        <p:spPr>
          <a:xfrm>
            <a:off x="1601388" y="1902105"/>
            <a:ext cx="469968" cy="603987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ADF9866-64A9-FF84-1E7B-A84E1C210456}"/>
              </a:ext>
            </a:extLst>
          </p:cNvPr>
          <p:cNvSpPr/>
          <p:nvPr/>
        </p:nvSpPr>
        <p:spPr>
          <a:xfrm>
            <a:off x="1544034" y="2689059"/>
            <a:ext cx="469968" cy="60398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9D3869C-AD77-AC37-E0E7-18A3468143C6}"/>
              </a:ext>
            </a:extLst>
          </p:cNvPr>
          <p:cNvSpPr/>
          <p:nvPr/>
        </p:nvSpPr>
        <p:spPr>
          <a:xfrm>
            <a:off x="2341898" y="3409335"/>
            <a:ext cx="469968" cy="60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FF3D4B9-E613-FC8C-4F98-FF961EB56BF9}"/>
              </a:ext>
            </a:extLst>
          </p:cNvPr>
          <p:cNvSpPr/>
          <p:nvPr/>
        </p:nvSpPr>
        <p:spPr>
          <a:xfrm>
            <a:off x="3131698" y="4062970"/>
            <a:ext cx="469968" cy="60398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68A405-1C81-8B64-E0EA-87BBDA834B45}"/>
                  </a:ext>
                </a:extLst>
              </p:cNvPr>
              <p:cNvSpPr txBox="1"/>
              <p:nvPr/>
            </p:nvSpPr>
            <p:spPr>
              <a:xfrm>
                <a:off x="296891" y="5850901"/>
                <a:ext cx="5024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68A405-1C81-8B64-E0EA-87BBDA834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91" y="5850901"/>
                <a:ext cx="5024772" cy="276999"/>
              </a:xfrm>
              <a:prstGeom prst="rect">
                <a:avLst/>
              </a:prstGeom>
              <a:blipFill>
                <a:blip r:embed="rId32"/>
                <a:stretch>
                  <a:fillRect l="-485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6F3863-BB03-D140-24A6-90EF3F21BEE3}"/>
              </a:ext>
            </a:extLst>
          </p:cNvPr>
          <p:cNvSpPr txBox="1"/>
          <p:nvPr/>
        </p:nvSpPr>
        <p:spPr>
          <a:xfrm>
            <a:off x="397401" y="6146191"/>
            <a:ext cx="70805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L,T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indices indicate polarization of virtual photon.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Double index –interference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CFF43B0-AC74-B5B0-A987-8D34197BFFE0}"/>
              </a:ext>
            </a:extLst>
          </p:cNvPr>
          <p:cNvSpPr txBox="1"/>
          <p:nvPr/>
        </p:nvSpPr>
        <p:spPr>
          <a:xfrm>
            <a:off x="5982551" y="1929913"/>
            <a:ext cx="14523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from the fit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EC55F73C-B5F2-EE6D-49DC-3C7B70FB3552}"/>
              </a:ext>
            </a:extLst>
          </p:cNvPr>
          <p:cNvGrpSpPr/>
          <p:nvPr/>
        </p:nvGrpSpPr>
        <p:grpSpPr>
          <a:xfrm>
            <a:off x="1770961" y="4810102"/>
            <a:ext cx="2542993" cy="687769"/>
            <a:chOff x="1620483" y="5132065"/>
            <a:chExt cx="2542993" cy="687769"/>
          </a:xfrm>
        </p:grpSpPr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E066AD4E-2DDB-2B2F-600D-ECCD5715DD16}"/>
                </a:ext>
              </a:extLst>
            </p:cNvPr>
            <p:cNvSpPr/>
            <p:nvPr/>
          </p:nvSpPr>
          <p:spPr>
            <a:xfrm>
              <a:off x="1620483" y="5132065"/>
              <a:ext cx="2542993" cy="6570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D925AB42-2CB6-4F9F-71B6-0574B3EB845F}"/>
                </a:ext>
              </a:extLst>
            </p:cNvPr>
            <p:cNvGrpSpPr/>
            <p:nvPr/>
          </p:nvGrpSpPr>
          <p:grpSpPr>
            <a:xfrm>
              <a:off x="1693106" y="5194692"/>
              <a:ext cx="2372171" cy="625142"/>
              <a:chOff x="1693106" y="5194692"/>
              <a:chExt cx="2372171" cy="625142"/>
            </a:xfrm>
          </p:grpSpPr>
          <p:grpSp>
            <p:nvGrpSpPr>
              <p:cNvPr id="132" name="グループ化 131">
                <a:extLst>
                  <a:ext uri="{FF2B5EF4-FFF2-40B4-BE49-F238E27FC236}">
                    <a16:creationId xmlns:a16="http://schemas.microsoft.com/office/drawing/2014/main" id="{AA9338DE-7852-6D7B-8D8D-BDF1E8B91DD7}"/>
                  </a:ext>
                </a:extLst>
              </p:cNvPr>
              <p:cNvGrpSpPr/>
              <p:nvPr/>
            </p:nvGrpSpPr>
            <p:grpSpPr>
              <a:xfrm>
                <a:off x="2180066" y="5194692"/>
                <a:ext cx="1885211" cy="625142"/>
                <a:chOff x="8509000" y="1952959"/>
                <a:chExt cx="1885211" cy="625142"/>
              </a:xfrm>
            </p:grpSpPr>
            <p:pic>
              <p:nvPicPr>
                <p:cNvPr id="134" name="Image 39">
                  <a:extLst>
                    <a:ext uri="{FF2B5EF4-FFF2-40B4-BE49-F238E27FC236}">
                      <a16:creationId xmlns:a16="http://schemas.microsoft.com/office/drawing/2014/main" id="{60BCA326-1AA2-1C5A-F6FF-7C89C5A453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10013" y="1952959"/>
                  <a:ext cx="1584198" cy="529781"/>
                </a:xfrm>
                <a:prstGeom prst="rect">
                  <a:avLst/>
                </a:prstGeom>
              </p:spPr>
            </p:pic>
            <p:pic>
              <p:nvPicPr>
                <p:cNvPr id="135" name="Image 50">
                  <a:extLst>
                    <a:ext uri="{FF2B5EF4-FFF2-40B4-BE49-F238E27FC236}">
                      <a16:creationId xmlns:a16="http://schemas.microsoft.com/office/drawing/2014/main" id="{326C573E-9275-DEF8-EAFF-B72A9A9E0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4"/>
                <a:srcRect l="9745" t="1" r="85250" b="-8960"/>
                <a:stretch/>
              </p:blipFill>
              <p:spPr>
                <a:xfrm>
                  <a:off x="8509000" y="1963699"/>
                  <a:ext cx="203200" cy="614402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テキスト ボックス 132">
                    <a:extLst>
                      <a:ext uri="{FF2B5EF4-FFF2-40B4-BE49-F238E27FC236}">
                        <a16:creationId xmlns:a16="http://schemas.microsoft.com/office/drawing/2014/main" id="{06A16C70-2002-D27D-CF7E-EA8F8574B006}"/>
                      </a:ext>
                    </a:extLst>
                  </p:cNvPr>
                  <p:cNvSpPr txBox="1"/>
                  <p:nvPr/>
                </p:nvSpPr>
                <p:spPr>
                  <a:xfrm>
                    <a:off x="1693106" y="5258131"/>
                    <a:ext cx="459331" cy="467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1"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ja-JP" alt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𝐿𝑇</m:t>
                              </m:r>
                            </m:num>
                            <m:den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6197D0A-B4D2-97F6-3AA5-67F5CE9A4B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106" y="5258131"/>
                    <a:ext cx="459331" cy="46750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33" r="-2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9341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4786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Physics motivations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F2117F-026C-06A2-8373-B6F9E052F785}"/>
              </a:ext>
            </a:extLst>
          </p:cNvPr>
          <p:cNvSpPr txBox="1"/>
          <p:nvPr/>
        </p:nvSpPr>
        <p:spPr>
          <a:xfrm>
            <a:off x="259498" y="1071552"/>
            <a:ext cx="645602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are interested in ;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 are hadrons made up with the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What is the origin of nucleon spin?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 is the nucleon spin made up with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parton’s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spin and OAMs?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(Spin puzzle)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 is the nucleon spin correlated with the motion of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What is the relation between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Bjorken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-x  and the transverse position of the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 does the spin influence the  position distribution? </a:t>
            </a:r>
          </a:p>
          <a:p>
            <a:pPr>
              <a:lnSpc>
                <a:spcPts val="26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66103F-2803-9EF1-6879-74D4B31A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67" y="2574684"/>
            <a:ext cx="3340439" cy="46610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C25BAE7-0DD0-B8F5-3AD0-AFB503E6C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679" y="1387034"/>
            <a:ext cx="5287886" cy="34183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4BC482-88F0-6B1A-57A2-1064ACE4AAD0}"/>
              </a:ext>
            </a:extLst>
          </p:cNvPr>
          <p:cNvSpPr txBox="1"/>
          <p:nvPr/>
        </p:nvSpPr>
        <p:spPr>
          <a:xfrm>
            <a:off x="7316159" y="4841788"/>
            <a:ext cx="4875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009700"/>
                </a:solidFill>
                <a:latin typeface="NimbusSanL-Regu"/>
              </a:rPr>
              <a:t>courtesy of Yu-Hsiang Lien, COMPASS (DIS2021)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02A041-756B-44FC-4D76-4D88EE89F3D7}"/>
              </a:ext>
            </a:extLst>
          </p:cNvPr>
          <p:cNvSpPr txBox="1"/>
          <p:nvPr/>
        </p:nvSpPr>
        <p:spPr>
          <a:xfrm>
            <a:off x="527701" y="5663392"/>
            <a:ext cx="10045075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key concepts  to solve the problems is the Generalized Parton Distributions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(GPDs)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866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4" y="105046"/>
            <a:ext cx="5243863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Summary and outlook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9BDEFF5-2081-58A3-5B00-798A16EE01D1}"/>
                  </a:ext>
                </a:extLst>
              </p:cNvPr>
              <p:cNvSpPr txBox="1"/>
              <p:nvPr/>
            </p:nvSpPr>
            <p:spPr>
              <a:xfrm>
                <a:off x="486075" y="897241"/>
                <a:ext cx="11427552" cy="603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GPD is one of the key concepts to solve the problems of the nucleon structure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COMPASS measurements related to the GPD  have been reported. 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new data for DVCS have been presented(30% of 2016).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esults of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kumimoji="1"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production have been given:</a:t>
                </a:r>
              </a:p>
              <a:p>
                <a:pPr lvl="1">
                  <a:lnSpc>
                    <a:spcPts val="3900"/>
                  </a:lnSpc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Transverse-target spin asymmetries and SDMEs </a:t>
                </a:r>
                <a:endPara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new data for the cross section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exclusive production have been shown</a:t>
                </a:r>
              </a:p>
              <a:p>
                <a:pPr>
                  <a:lnSpc>
                    <a:spcPts val="3900"/>
                  </a:lnSpc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(full of 2016) 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results are useful to give constraints to GPDs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data are being analyzed ( in particular 2017 data)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HEMP for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SDMEs); work in progress on 2016 data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HEMP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ja-JP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  <a:r>
                  <a:rPr lang="ja-JP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feasibility study on going</a:t>
                </a:r>
              </a:p>
              <a:p>
                <a:pPr marL="285750" indent="-285750">
                  <a:lnSpc>
                    <a:spcPts val="3900"/>
                  </a:lnSpc>
                  <a:buFont typeface="Wingdings" panose="05000000000000000000" pitchFamily="2" charset="2"/>
                  <a:buChar char="n"/>
                </a:pPr>
                <a:endPara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9BDEFF5-2081-58A3-5B00-798A16EE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5" y="897241"/>
                <a:ext cx="11427552" cy="6038961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56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2B7FEA-BA05-7831-B37E-1AAECEF0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62" y="3054063"/>
            <a:ext cx="3554276" cy="749873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93DB120-CBDE-D50E-E255-6D828232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4" y="105046"/>
            <a:ext cx="7343776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Background for excl.-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CB208A4-E71E-0338-28C8-9548392AA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4" y="1416090"/>
            <a:ext cx="4829296" cy="356581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B0ED5A-406D-1C3B-B3DD-0AD15BB1AE51}"/>
              </a:ext>
            </a:extLst>
          </p:cNvPr>
          <p:cNvSpPr txBox="1"/>
          <p:nvPr/>
        </p:nvSpPr>
        <p:spPr>
          <a:xfrm>
            <a:off x="1015866" y="5048770"/>
            <a:ext cx="6766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COMPASS arXiv:2210.16932v1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acc. EPJC</a:t>
            </a:r>
            <a:endParaRPr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F84F2E-9C7C-6E9E-4219-2DF76530E2B4}"/>
              </a:ext>
            </a:extLst>
          </p:cNvPr>
          <p:cNvSpPr txBox="1"/>
          <p:nvPr/>
        </p:nvSpPr>
        <p:spPr>
          <a:xfrm>
            <a:off x="577717" y="988664"/>
            <a:ext cx="1251084" cy="3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SDME </a:t>
            </a:r>
            <a:endParaRPr lang="en-US" altLang="ja-JP" sz="1800" b="1" u="none" strike="noStrike" baseline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5E8688-DFE0-784E-FB6B-A1CDA63155E1}"/>
              </a:ext>
            </a:extLst>
          </p:cNvPr>
          <p:cNvSpPr txBox="1"/>
          <p:nvPr/>
        </p:nvSpPr>
        <p:spPr>
          <a:xfrm>
            <a:off x="3403733" y="2875833"/>
            <a:ext cx="184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SIDIS B.G. 17%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(from LEPTO) </a:t>
            </a:r>
            <a:endParaRPr lang="en-US" altLang="ja-JP" sz="1800" b="1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C9CA6A-B040-DA92-5E11-5B8EF7805F23}"/>
              </a:ext>
            </a:extLst>
          </p:cNvPr>
          <p:cNvSpPr txBox="1"/>
          <p:nvPr/>
        </p:nvSpPr>
        <p:spPr>
          <a:xfrm>
            <a:off x="1052452" y="5570035"/>
            <a:ext cx="468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angular distribution corrected by SIDIS MC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7486589-C196-7564-DEED-5FBBC311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645" y="1542662"/>
            <a:ext cx="3780634" cy="316827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4F3CD7-0500-D607-BE31-5878B927ECB0}"/>
              </a:ext>
            </a:extLst>
          </p:cNvPr>
          <p:cNvSpPr txBox="1"/>
          <p:nvPr/>
        </p:nvSpPr>
        <p:spPr>
          <a:xfrm>
            <a:off x="6702292" y="958975"/>
            <a:ext cx="301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Target spin asymmetry </a:t>
            </a:r>
            <a:endParaRPr lang="en-US" altLang="ja-JP" sz="1800" b="1" u="none" strike="noStrike" baseline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044C5F-54BB-6651-FCB0-6207DCC23E0A}"/>
              </a:ext>
            </a:extLst>
          </p:cNvPr>
          <p:cNvSpPr txBox="1"/>
          <p:nvPr/>
        </p:nvSpPr>
        <p:spPr>
          <a:xfrm>
            <a:off x="7721538" y="4828019"/>
            <a:ext cx="2892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1" u="none" strike="noStrike" baseline="0" dirty="0">
                <a:solidFill>
                  <a:srgbClr val="006500"/>
                </a:solidFill>
                <a:latin typeface="Arial" panose="020B0604020202020204" pitchFamily="34" charset="0"/>
              </a:rPr>
              <a:t>COMPASS PLB731 (2014) 19</a:t>
            </a:r>
            <a:endParaRPr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FB5D67-D4D5-7C64-998D-3B250966CA82}"/>
              </a:ext>
            </a:extLst>
          </p:cNvPr>
          <p:cNvSpPr txBox="1"/>
          <p:nvPr/>
        </p:nvSpPr>
        <p:spPr>
          <a:xfrm>
            <a:off x="8772646" y="1695469"/>
            <a:ext cx="184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SIDIS B.G. 22%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(from LEPTO) </a:t>
            </a:r>
            <a:endParaRPr lang="en-US" altLang="ja-JP" sz="1800" b="1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465BF-D4E6-771D-00CD-10A51A2342DE}"/>
              </a:ext>
            </a:extLst>
          </p:cNvPr>
          <p:cNvSpPr txBox="1"/>
          <p:nvPr/>
        </p:nvSpPr>
        <p:spPr>
          <a:xfrm>
            <a:off x="7272277" y="5603390"/>
            <a:ext cx="468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angular distribution corrected by SIDIS MC</a:t>
            </a:r>
          </a:p>
        </p:txBody>
      </p:sp>
    </p:spTree>
    <p:extLst>
      <p:ext uri="{BB962C8B-B14F-4D97-AF65-F5344CB8AC3E}">
        <p14:creationId xmlns:p14="http://schemas.microsoft.com/office/powerpoint/2010/main" val="1001452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A189892-714B-115F-50E1-BA83C212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777476"/>
            <a:ext cx="3629233" cy="330519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EC7B457-D94F-79FD-52DC-5F8710C78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636" y="2026506"/>
            <a:ext cx="4257675" cy="319325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93DB120-CBDE-D50E-E255-6D828232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4" y="105046"/>
            <a:ext cx="7343776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Background for excl.-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w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F84F2E-9C7C-6E9E-4219-2DF76530E2B4}"/>
              </a:ext>
            </a:extLst>
          </p:cNvPr>
          <p:cNvSpPr txBox="1"/>
          <p:nvPr/>
        </p:nvSpPr>
        <p:spPr>
          <a:xfrm>
            <a:off x="577717" y="988664"/>
            <a:ext cx="1251084" cy="3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SDME </a:t>
            </a:r>
            <a:endParaRPr lang="en-US" altLang="ja-JP" sz="1800" b="1" u="none" strike="noStrike" baseline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5E8688-DFE0-784E-FB6B-A1CDA63155E1}"/>
              </a:ext>
            </a:extLst>
          </p:cNvPr>
          <p:cNvSpPr txBox="1"/>
          <p:nvPr/>
        </p:nvSpPr>
        <p:spPr>
          <a:xfrm>
            <a:off x="3073475" y="2418103"/>
            <a:ext cx="184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SIDIS B.G. 28%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(from LEPTO) </a:t>
            </a:r>
            <a:endParaRPr lang="en-US" altLang="ja-JP" sz="1800" b="1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C9CA6A-B040-DA92-5E11-5B8EF7805F23}"/>
              </a:ext>
            </a:extLst>
          </p:cNvPr>
          <p:cNvSpPr txBox="1"/>
          <p:nvPr/>
        </p:nvSpPr>
        <p:spPr>
          <a:xfrm>
            <a:off x="1427158" y="5706279"/>
            <a:ext cx="468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angular distribution corrected by MC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4F3CD7-0500-D607-BE31-5878B927ECB0}"/>
              </a:ext>
            </a:extLst>
          </p:cNvPr>
          <p:cNvSpPr txBox="1"/>
          <p:nvPr/>
        </p:nvSpPr>
        <p:spPr>
          <a:xfrm>
            <a:off x="6768967" y="1280694"/>
            <a:ext cx="301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Target spin asymmetry </a:t>
            </a:r>
            <a:endParaRPr lang="en-US" altLang="ja-JP" sz="1800" b="1" u="none" strike="noStrike" baseline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FB5D67-D4D5-7C64-998D-3B250966CA82}"/>
              </a:ext>
            </a:extLst>
          </p:cNvPr>
          <p:cNvSpPr txBox="1"/>
          <p:nvPr/>
        </p:nvSpPr>
        <p:spPr>
          <a:xfrm>
            <a:off x="9248896" y="2228671"/>
            <a:ext cx="2666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diffractive B.G. 14%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(from HEPGEN) </a:t>
            </a:r>
          </a:p>
          <a:p>
            <a:r>
              <a:rPr lang="en-US" altLang="ja-JP" sz="18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SIDIS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B.G. </a:t>
            </a:r>
          </a:p>
          <a:p>
            <a:r>
              <a:rPr lang="en-US" altLang="ja-JP" sz="18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(from LEPTO)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465BF-D4E6-771D-00CD-10A51A2342DE}"/>
              </a:ext>
            </a:extLst>
          </p:cNvPr>
          <p:cNvSpPr txBox="1"/>
          <p:nvPr/>
        </p:nvSpPr>
        <p:spPr>
          <a:xfrm>
            <a:off x="7272277" y="5603390"/>
            <a:ext cx="468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angular distribution corrected by MC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EE2D024-2EB9-D63D-D679-97CB2CA0CB69}"/>
              </a:ext>
            </a:extLst>
          </p:cNvPr>
          <p:cNvSpPr txBox="1"/>
          <p:nvPr/>
        </p:nvSpPr>
        <p:spPr>
          <a:xfrm>
            <a:off x="1419985" y="5256810"/>
            <a:ext cx="330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COMPASS </a:t>
            </a:r>
            <a:r>
              <a:rPr lang="en-US" altLang="ja-JP" sz="1800" b="1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EPJC (2021) 81126</a:t>
            </a:r>
          </a:p>
        </p:txBody>
      </p:sp>
    </p:spTree>
    <p:extLst>
      <p:ext uri="{BB962C8B-B14F-4D97-AF65-F5344CB8AC3E}">
        <p14:creationId xmlns:p14="http://schemas.microsoft.com/office/powerpoint/2010/main" val="1830068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93DB120-CBDE-D50E-E255-6D828232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4" y="105046"/>
            <a:ext cx="7343776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Background for excl.-</a:t>
            </a:r>
            <a:r>
              <a:rPr lang="en-US" altLang="ja-JP" sz="3200" b="1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p</a:t>
            </a:r>
            <a:r>
              <a:rPr lang="en-US" altLang="ja-JP" sz="3200" b="1" baseline="30000" dirty="0">
                <a:solidFill>
                  <a:srgbClr val="000099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0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 production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2F3A45-AED1-F087-5259-2F57F7EE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6" y="931830"/>
            <a:ext cx="7660184" cy="526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D987376-0FFC-A1E9-BB64-5F00686575CE}"/>
                  </a:ext>
                </a:extLst>
              </p:cNvPr>
              <p:cNvSpPr txBox="1"/>
              <p:nvPr/>
            </p:nvSpPr>
            <p:spPr>
              <a:xfrm>
                <a:off x="9248896" y="2228671"/>
                <a:ext cx="266687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exclusive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altLang="ja-JP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</a:t>
                </a:r>
              </a:p>
              <a:p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(from HEPGEN++) </a:t>
                </a:r>
              </a:p>
              <a:p>
                <a:r>
                  <a:rPr lang="en-US" altLang="ja-JP" sz="1800" b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SIDIS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B.G. </a:t>
                </a:r>
              </a:p>
              <a:p>
                <a:r>
                  <a:rPr lang="en-US" altLang="ja-JP" sz="1800" b="1" u="none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(from LEPTO)</a:t>
                </a:r>
              </a:p>
              <a:p>
                <a:endParaRPr lang="en-US" altLang="ja-JP" sz="1800" b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B.G.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ja-JP" sz="1800" b="1" u="none" strike="noStrike" baseline="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D987376-0FFC-A1E9-BB64-5F0068657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896" y="2228671"/>
                <a:ext cx="2666879" cy="1754326"/>
              </a:xfrm>
              <a:prstGeom prst="rect">
                <a:avLst/>
              </a:prstGeom>
              <a:blipFill>
                <a:blip r:embed="rId4"/>
                <a:stretch>
                  <a:fillRect l="-1826" t="-2439" b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17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93DB120-CBDE-D50E-E255-6D828232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4" y="105046"/>
            <a:ext cx="7343776" cy="4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Summary table for GPDs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2D59990-5952-233A-1434-86762A74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4863"/>
            <a:ext cx="7690073" cy="46003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7C5F974-3B67-3ABE-734D-BEB35675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419" y="5276850"/>
            <a:ext cx="3240911" cy="4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52FB5BF-4ADC-1F18-2A88-038B671CAF95}"/>
              </a:ext>
            </a:extLst>
          </p:cNvPr>
          <p:cNvSpPr/>
          <p:nvPr/>
        </p:nvSpPr>
        <p:spPr>
          <a:xfrm>
            <a:off x="4552749" y="1465802"/>
            <a:ext cx="7595552" cy="4890125"/>
          </a:xfrm>
          <a:prstGeom prst="roundRect">
            <a:avLst>
              <a:gd name="adj" fmla="val 347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6982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Generalized Parton Distributions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18197DBC-AABE-C428-0BD2-22085288C986}"/>
              </a:ext>
            </a:extLst>
          </p:cNvPr>
          <p:cNvGrpSpPr/>
          <p:nvPr/>
        </p:nvGrpSpPr>
        <p:grpSpPr>
          <a:xfrm>
            <a:off x="1718450" y="2341248"/>
            <a:ext cx="1820473" cy="1513506"/>
            <a:chOff x="7565457" y="872930"/>
            <a:chExt cx="2035743" cy="1543646"/>
          </a:xfrm>
        </p:grpSpPr>
        <p:sp>
          <p:nvSpPr>
            <p:cNvPr id="242" name="四角形: 角を丸くする 241">
              <a:extLst>
                <a:ext uri="{FF2B5EF4-FFF2-40B4-BE49-F238E27FC236}">
                  <a16:creationId xmlns:a16="http://schemas.microsoft.com/office/drawing/2014/main" id="{8E42EA53-387B-FCBA-E9AC-9EE1810F2D8E}"/>
                </a:ext>
              </a:extLst>
            </p:cNvPr>
            <p:cNvSpPr/>
            <p:nvPr/>
          </p:nvSpPr>
          <p:spPr>
            <a:xfrm>
              <a:off x="7565457" y="872930"/>
              <a:ext cx="2035743" cy="1543646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1" name="グループ化 220">
              <a:extLst>
                <a:ext uri="{FF2B5EF4-FFF2-40B4-BE49-F238E27FC236}">
                  <a16:creationId xmlns:a16="http://schemas.microsoft.com/office/drawing/2014/main" id="{64D03798-E78E-ADB0-5AB4-0CBD7DC41D98}"/>
                </a:ext>
              </a:extLst>
            </p:cNvPr>
            <p:cNvGrpSpPr/>
            <p:nvPr/>
          </p:nvGrpSpPr>
          <p:grpSpPr>
            <a:xfrm>
              <a:off x="7716653" y="1030206"/>
              <a:ext cx="1752600" cy="1219200"/>
              <a:chOff x="611188" y="4802188"/>
              <a:chExt cx="1752600" cy="1219200"/>
            </a:xfrm>
          </p:grpSpPr>
          <p:grpSp>
            <p:nvGrpSpPr>
              <p:cNvPr id="203" name="Group 38">
                <a:extLst>
                  <a:ext uri="{FF2B5EF4-FFF2-40B4-BE49-F238E27FC236}">
                    <a16:creationId xmlns:a16="http://schemas.microsoft.com/office/drawing/2014/main" id="{B2AC699C-6A51-ECBE-B819-FF2B6B738AA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21646659">
                <a:off x="1447800" y="4953000"/>
                <a:ext cx="98425" cy="457200"/>
                <a:chOff x="1324" y="1002"/>
                <a:chExt cx="146" cy="462"/>
              </a:xfrm>
            </p:grpSpPr>
            <p:sp>
              <p:nvSpPr>
                <p:cNvPr id="204" name="Freeform 39">
                  <a:extLst>
                    <a:ext uri="{FF2B5EF4-FFF2-40B4-BE49-F238E27FC236}">
                      <a16:creationId xmlns:a16="http://schemas.microsoft.com/office/drawing/2014/main" id="{0B070873-2E5C-7DF4-9725-3BEC9F7225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5" name="Freeform 40">
                  <a:extLst>
                    <a:ext uri="{FF2B5EF4-FFF2-40B4-BE49-F238E27FC236}">
                      <a16:creationId xmlns:a16="http://schemas.microsoft.com/office/drawing/2014/main" id="{45E0E10B-DECB-FFEC-F980-94929FBE35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6" name="Freeform 41">
                  <a:extLst>
                    <a:ext uri="{FF2B5EF4-FFF2-40B4-BE49-F238E27FC236}">
                      <a16:creationId xmlns:a16="http://schemas.microsoft.com/office/drawing/2014/main" id="{48485827-8CDD-F9D2-9F57-DF75E373F7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7" name="Freeform 42">
                  <a:extLst>
                    <a:ext uri="{FF2B5EF4-FFF2-40B4-BE49-F238E27FC236}">
                      <a16:creationId xmlns:a16="http://schemas.microsoft.com/office/drawing/2014/main" id="{DA7C2B74-7599-2F47-6B8B-0D978BBEBF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" name="Freeform 43">
                  <a:extLst>
                    <a:ext uri="{FF2B5EF4-FFF2-40B4-BE49-F238E27FC236}">
                      <a16:creationId xmlns:a16="http://schemas.microsoft.com/office/drawing/2014/main" id="{4A9C888D-587E-64FC-A6AE-8C0D89F9FA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9" name="Freeform 44">
                  <a:extLst>
                    <a:ext uri="{FF2B5EF4-FFF2-40B4-BE49-F238E27FC236}">
                      <a16:creationId xmlns:a16="http://schemas.microsoft.com/office/drawing/2014/main" id="{F3A38E3F-90DA-F57A-A182-DD8D4D6B26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0" name="Freeform 45">
                  <a:extLst>
                    <a:ext uri="{FF2B5EF4-FFF2-40B4-BE49-F238E27FC236}">
                      <a16:creationId xmlns:a16="http://schemas.microsoft.com/office/drawing/2014/main" id="{C047603E-C8C2-6BCD-9A80-3755EA993B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1" name="Freeform 46">
                <a:extLst>
                  <a:ext uri="{FF2B5EF4-FFF2-40B4-BE49-F238E27FC236}">
                    <a16:creationId xmlns:a16="http://schemas.microsoft.com/office/drawing/2014/main" id="{0EA96020-F282-FD2A-D05A-1B5BBB9B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" y="4802188"/>
                <a:ext cx="1371600" cy="152400"/>
              </a:xfrm>
              <a:custGeom>
                <a:avLst/>
                <a:gdLst>
                  <a:gd name="T0" fmla="*/ 0 w 864"/>
                  <a:gd name="T1" fmla="*/ 48 h 96"/>
                  <a:gd name="T2" fmla="*/ 432 w 864"/>
                  <a:gd name="T3" fmla="*/ 96 h 96"/>
                  <a:gd name="T4" fmla="*/ 864 w 864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96">
                    <a:moveTo>
                      <a:pt x="0" y="48"/>
                    </a:moveTo>
                    <a:lnTo>
                      <a:pt x="432" y="96"/>
                    </a:lnTo>
                    <a:lnTo>
                      <a:pt x="8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Line 47">
                <a:extLst>
                  <a:ext uri="{FF2B5EF4-FFF2-40B4-BE49-F238E27FC236}">
                    <a16:creationId xmlns:a16="http://schemas.microsoft.com/office/drawing/2014/main" id="{806AC2B9-D9B3-75E2-B31B-976ADD47E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188" y="57531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Line 48">
                <a:extLst>
                  <a:ext uri="{FF2B5EF4-FFF2-40B4-BE49-F238E27FC236}">
                    <a16:creationId xmlns:a16="http://schemas.microsoft.com/office/drawing/2014/main" id="{62254789-6888-B272-1FD6-70673AE85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775" y="5713413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Line 49">
                <a:extLst>
                  <a:ext uri="{FF2B5EF4-FFF2-40B4-BE49-F238E27FC236}">
                    <a16:creationId xmlns:a16="http://schemas.microsoft.com/office/drawing/2014/main" id="{AE7DE97F-850C-BD0D-4051-8A863F0E4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188" y="5792788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Line 50">
                <a:extLst>
                  <a:ext uri="{FF2B5EF4-FFF2-40B4-BE49-F238E27FC236}">
                    <a16:creationId xmlns:a16="http://schemas.microsoft.com/office/drawing/2014/main" id="{CBC8DD67-6413-A0CF-AC78-826E2D5C4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77622" flipV="1">
                <a:off x="1677988" y="5716588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Line 51">
                <a:extLst>
                  <a:ext uri="{FF2B5EF4-FFF2-40B4-BE49-F238E27FC236}">
                    <a16:creationId xmlns:a16="http://schemas.microsoft.com/office/drawing/2014/main" id="{F652476E-0A4B-8D44-B13A-A30544F17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77622" flipV="1">
                <a:off x="1671638" y="56769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Line 52">
                <a:extLst>
                  <a:ext uri="{FF2B5EF4-FFF2-40B4-BE49-F238E27FC236}">
                    <a16:creationId xmlns:a16="http://schemas.microsoft.com/office/drawing/2014/main" id="{4A9B0A81-05AD-2500-1849-3EF3CC31A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777622" flipV="1">
                <a:off x="1677988" y="5756275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53">
                <a:extLst>
                  <a:ext uri="{FF2B5EF4-FFF2-40B4-BE49-F238E27FC236}">
                    <a16:creationId xmlns:a16="http://schemas.microsoft.com/office/drawing/2014/main" id="{B641D888-7B09-47B2-C95B-6CF7576A2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88" y="5411788"/>
                <a:ext cx="457200" cy="228600"/>
              </a:xfrm>
              <a:custGeom>
                <a:avLst/>
                <a:gdLst>
                  <a:gd name="T0" fmla="*/ 0 w 288"/>
                  <a:gd name="T1" fmla="*/ 144 h 144"/>
                  <a:gd name="T2" fmla="*/ 144 w 288"/>
                  <a:gd name="T3" fmla="*/ 0 h 144"/>
                  <a:gd name="T4" fmla="*/ 288 w 28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144">
                    <a:moveTo>
                      <a:pt x="0" y="144"/>
                    </a:moveTo>
                    <a:lnTo>
                      <a:pt x="144" y="0"/>
                    </a:lnTo>
                    <a:lnTo>
                      <a:pt x="288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Oval 54">
                <a:extLst>
                  <a:ext uri="{FF2B5EF4-FFF2-40B4-BE49-F238E27FC236}">
                    <a16:creationId xmlns:a16="http://schemas.microsoft.com/office/drawing/2014/main" id="{87FD9C49-DD86-DCB1-9788-55CB084D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788" y="5564188"/>
                <a:ext cx="609600" cy="304800"/>
              </a:xfrm>
              <a:prstGeom prst="ellipse">
                <a:avLst/>
              </a:prstGeom>
              <a:gradFill rotWithShape="1">
                <a:gsLst>
                  <a:gs pos="0">
                    <a:srgbClr val="FFFF2D">
                      <a:gamma/>
                      <a:shade val="81961"/>
                      <a:invGamma/>
                    </a:srgbClr>
                  </a:gs>
                  <a:gs pos="100000">
                    <a:srgbClr val="FFFF2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2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" name="Text Box 86">
                <a:extLst>
                  <a:ext uri="{FF2B5EF4-FFF2-40B4-BE49-F238E27FC236}">
                    <a16:creationId xmlns:a16="http://schemas.microsoft.com/office/drawing/2014/main" id="{0E7F6666-8E96-9198-6966-19C3141B4B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613" y="5308600"/>
                <a:ext cx="2730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ja-JP" sz="1400" b="1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AC2729D4-7213-10AF-29FA-E56A37662161}"/>
              </a:ext>
            </a:extLst>
          </p:cNvPr>
          <p:cNvGrpSpPr/>
          <p:nvPr/>
        </p:nvGrpSpPr>
        <p:grpSpPr>
          <a:xfrm>
            <a:off x="2307647" y="4735223"/>
            <a:ext cx="1883353" cy="1457151"/>
            <a:chOff x="4736687" y="1460603"/>
            <a:chExt cx="2035743" cy="1543646"/>
          </a:xfrm>
        </p:grpSpPr>
        <p:grpSp>
          <p:nvGrpSpPr>
            <p:cNvPr id="222" name="グループ化 221">
              <a:extLst>
                <a:ext uri="{FF2B5EF4-FFF2-40B4-BE49-F238E27FC236}">
                  <a16:creationId xmlns:a16="http://schemas.microsoft.com/office/drawing/2014/main" id="{F4FA8074-D776-6108-5A1F-4E0E70B9CB56}"/>
                </a:ext>
              </a:extLst>
            </p:cNvPr>
            <p:cNvGrpSpPr/>
            <p:nvPr/>
          </p:nvGrpSpPr>
          <p:grpSpPr>
            <a:xfrm>
              <a:off x="4876227" y="1634022"/>
              <a:ext cx="1524000" cy="1203325"/>
              <a:chOff x="7803913" y="574621"/>
              <a:chExt cx="1524000" cy="1203325"/>
            </a:xfrm>
          </p:grpSpPr>
          <p:sp>
            <p:nvSpPr>
              <p:cNvPr id="223" name="Line 58">
                <a:extLst>
                  <a:ext uri="{FF2B5EF4-FFF2-40B4-BE49-F238E27FC236}">
                    <a16:creationId xmlns:a16="http://schemas.microsoft.com/office/drawing/2014/main" id="{68B76F34-BF79-165E-ACD0-17FE4CD5D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3913" y="1509659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Line 59">
                <a:extLst>
                  <a:ext uri="{FF2B5EF4-FFF2-40B4-BE49-F238E27FC236}">
                    <a16:creationId xmlns:a16="http://schemas.microsoft.com/office/drawing/2014/main" id="{5420ED51-6BE1-8F55-E211-1767C8ECA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5501" y="1477909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Line 60">
                <a:extLst>
                  <a:ext uri="{FF2B5EF4-FFF2-40B4-BE49-F238E27FC236}">
                    <a16:creationId xmlns:a16="http://schemas.microsoft.com/office/drawing/2014/main" id="{8C7F9670-9955-0E5E-2EB9-FB824B206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3913" y="1549346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Line 61">
                <a:extLst>
                  <a:ext uri="{FF2B5EF4-FFF2-40B4-BE49-F238E27FC236}">
                    <a16:creationId xmlns:a16="http://schemas.microsoft.com/office/drawing/2014/main" id="{BA6B3CC0-CA18-13F2-E881-40931A4C7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2113" y="1396946"/>
                <a:ext cx="3810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Line 62">
                <a:extLst>
                  <a:ext uri="{FF2B5EF4-FFF2-40B4-BE49-F238E27FC236}">
                    <a16:creationId xmlns:a16="http://schemas.microsoft.com/office/drawing/2014/main" id="{F02C9617-E457-5F85-F977-28C327175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713" y="1473146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Line 63">
                <a:extLst>
                  <a:ext uri="{FF2B5EF4-FFF2-40B4-BE49-F238E27FC236}">
                    <a16:creationId xmlns:a16="http://schemas.microsoft.com/office/drawing/2014/main" id="{7F52C03D-3A17-918C-8675-6B447818A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713" y="1473146"/>
                <a:ext cx="685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" name="Line 64">
                <a:extLst>
                  <a:ext uri="{FF2B5EF4-FFF2-40B4-BE49-F238E27FC236}">
                    <a16:creationId xmlns:a16="http://schemas.microsoft.com/office/drawing/2014/main" id="{33F2E1BB-8A42-06DD-C99A-989896679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9713" y="1473146"/>
                <a:ext cx="8382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Freeform 65">
                <a:extLst>
                  <a:ext uri="{FF2B5EF4-FFF2-40B4-BE49-F238E27FC236}">
                    <a16:creationId xmlns:a16="http://schemas.microsoft.com/office/drawing/2014/main" id="{46C4FCFC-F2A9-1153-A0A9-6D16851F9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363" y="1184221"/>
                <a:ext cx="533400" cy="228600"/>
              </a:xfrm>
              <a:custGeom>
                <a:avLst/>
                <a:gdLst>
                  <a:gd name="T0" fmla="*/ 0 w 384"/>
                  <a:gd name="T1" fmla="*/ 240 h 240"/>
                  <a:gd name="T2" fmla="*/ 144 w 384"/>
                  <a:gd name="T3" fmla="*/ 0 h 240"/>
                  <a:gd name="T4" fmla="*/ 384 w 384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lnTo>
                      <a:pt x="144" y="0"/>
                    </a:lnTo>
                    <a:lnTo>
                      <a:pt x="3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Oval 66">
                <a:extLst>
                  <a:ext uri="{FF2B5EF4-FFF2-40B4-BE49-F238E27FC236}">
                    <a16:creationId xmlns:a16="http://schemas.microsoft.com/office/drawing/2014/main" id="{37FBA4CD-346E-DA7A-C64A-BB2059625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163" y="1336621"/>
                <a:ext cx="304800" cy="304800"/>
              </a:xfrm>
              <a:prstGeom prst="ellipse">
                <a:avLst/>
              </a:prstGeom>
              <a:gradFill rotWithShape="1">
                <a:gsLst>
                  <a:gs pos="0">
                    <a:srgbClr val="FFFF2D">
                      <a:gamma/>
                      <a:shade val="66667"/>
                      <a:invGamma/>
                    </a:srgbClr>
                  </a:gs>
                  <a:gs pos="100000">
                    <a:srgbClr val="FFFF2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2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32" name="Group 67">
                <a:extLst>
                  <a:ext uri="{FF2B5EF4-FFF2-40B4-BE49-F238E27FC236}">
                    <a16:creationId xmlns:a16="http://schemas.microsoft.com/office/drawing/2014/main" id="{E6FE1B7F-C400-0FE2-C6CB-9DD2B71B79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21646659">
                <a:off x="8635763" y="727021"/>
                <a:ext cx="98425" cy="457200"/>
                <a:chOff x="1324" y="1002"/>
                <a:chExt cx="146" cy="462"/>
              </a:xfrm>
            </p:grpSpPr>
            <p:sp>
              <p:nvSpPr>
                <p:cNvPr id="235" name="Freeform 68">
                  <a:extLst>
                    <a:ext uri="{FF2B5EF4-FFF2-40B4-BE49-F238E27FC236}">
                      <a16:creationId xmlns:a16="http://schemas.microsoft.com/office/drawing/2014/main" id="{C5C6536D-9EE0-6832-25FE-B12BF17CE3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>
                    <a:gd name="T0" fmla="*/ 0 w 143"/>
                    <a:gd name="T1" fmla="*/ 0 h 75"/>
                    <a:gd name="T2" fmla="*/ 0 w 143"/>
                    <a:gd name="T3" fmla="*/ 4 h 75"/>
                    <a:gd name="T4" fmla="*/ 4 w 143"/>
                    <a:gd name="T5" fmla="*/ 7 h 75"/>
                    <a:gd name="T6" fmla="*/ 8 w 143"/>
                    <a:gd name="T7" fmla="*/ 9 h 75"/>
                    <a:gd name="T8" fmla="*/ 12 w 143"/>
                    <a:gd name="T9" fmla="*/ 11 h 75"/>
                    <a:gd name="T10" fmla="*/ 129 w 143"/>
                    <a:gd name="T11" fmla="*/ 58 h 75"/>
                    <a:gd name="T12" fmla="*/ 135 w 143"/>
                    <a:gd name="T13" fmla="*/ 60 h 75"/>
                    <a:gd name="T14" fmla="*/ 139 w 143"/>
                    <a:gd name="T15" fmla="*/ 63 h 75"/>
                    <a:gd name="T16" fmla="*/ 142 w 143"/>
                    <a:gd name="T17" fmla="*/ 65 h 75"/>
                    <a:gd name="T18" fmla="*/ 141 w 143"/>
                    <a:gd name="T19" fmla="*/ 69 h 75"/>
                    <a:gd name="T20" fmla="*/ 141 w 143"/>
                    <a:gd name="T21" fmla="*/ 71 h 75"/>
                    <a:gd name="T22" fmla="*/ 138 w 143"/>
                    <a:gd name="T23" fmla="*/ 74 h 75"/>
                    <a:gd name="T24" fmla="*/ 11 w 143"/>
                    <a:gd name="T25" fmla="*/ 60 h 75"/>
                    <a:gd name="T26" fmla="*/ 10 w 143"/>
                    <a:gd name="T27" fmla="*/ 61 h 75"/>
                    <a:gd name="T28" fmla="*/ 4 w 143"/>
                    <a:gd name="T29" fmla="*/ 59 h 75"/>
                    <a:gd name="T30" fmla="*/ 4 w 143"/>
                    <a:gd name="T31" fmla="*/ 60 h 75"/>
                    <a:gd name="T32" fmla="*/ 2 w 143"/>
                    <a:gd name="T33" fmla="*/ 62 h 75"/>
                    <a:gd name="T34" fmla="*/ 0 w 143"/>
                    <a:gd name="T35" fmla="*/ 6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6" name="Freeform 69">
                  <a:extLst>
                    <a:ext uri="{FF2B5EF4-FFF2-40B4-BE49-F238E27FC236}">
                      <a16:creationId xmlns:a16="http://schemas.microsoft.com/office/drawing/2014/main" id="{CCFEEA36-E75D-A77B-1774-B76F02AFF3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>
                    <a:gd name="T0" fmla="*/ 0 w 143"/>
                    <a:gd name="T1" fmla="*/ 0 h 72"/>
                    <a:gd name="T2" fmla="*/ 1 w 143"/>
                    <a:gd name="T3" fmla="*/ 2 h 72"/>
                    <a:gd name="T4" fmla="*/ 4 w 143"/>
                    <a:gd name="T5" fmla="*/ 4 h 72"/>
                    <a:gd name="T6" fmla="*/ 6 w 143"/>
                    <a:gd name="T7" fmla="*/ 6 h 72"/>
                    <a:gd name="T8" fmla="*/ 10 w 143"/>
                    <a:gd name="T9" fmla="*/ 7 h 72"/>
                    <a:gd name="T10" fmla="*/ 133 w 143"/>
                    <a:gd name="T11" fmla="*/ 57 h 72"/>
                    <a:gd name="T12" fmla="*/ 137 w 143"/>
                    <a:gd name="T13" fmla="*/ 61 h 72"/>
                    <a:gd name="T14" fmla="*/ 140 w 143"/>
                    <a:gd name="T15" fmla="*/ 61 h 72"/>
                    <a:gd name="T16" fmla="*/ 141 w 143"/>
                    <a:gd name="T17" fmla="*/ 65 h 72"/>
                    <a:gd name="T18" fmla="*/ 141 w 143"/>
                    <a:gd name="T19" fmla="*/ 66 h 72"/>
                    <a:gd name="T20" fmla="*/ 142 w 143"/>
                    <a:gd name="T21" fmla="*/ 71 h 72"/>
                    <a:gd name="T22" fmla="*/ 137 w 143"/>
                    <a:gd name="T23" fmla="*/ 71 h 72"/>
                    <a:gd name="T24" fmla="*/ 12 w 143"/>
                    <a:gd name="T25" fmla="*/ 59 h 72"/>
                    <a:gd name="T26" fmla="*/ 7 w 143"/>
                    <a:gd name="T27" fmla="*/ 59 h 72"/>
                    <a:gd name="T28" fmla="*/ 6 w 143"/>
                    <a:gd name="T29" fmla="*/ 59 h 72"/>
                    <a:gd name="T30" fmla="*/ 4 w 143"/>
                    <a:gd name="T31" fmla="*/ 59 h 72"/>
                    <a:gd name="T32" fmla="*/ 1 w 143"/>
                    <a:gd name="T33" fmla="*/ 59 h 72"/>
                    <a:gd name="T34" fmla="*/ 0 w 143"/>
                    <a:gd name="T35" fmla="*/ 6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7" name="Freeform 70">
                  <a:extLst>
                    <a:ext uri="{FF2B5EF4-FFF2-40B4-BE49-F238E27FC236}">
                      <a16:creationId xmlns:a16="http://schemas.microsoft.com/office/drawing/2014/main" id="{26F8AEB0-E966-31BD-2325-9F20508C97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0 w 144"/>
                    <a:gd name="T3" fmla="*/ 3 h 76"/>
                    <a:gd name="T4" fmla="*/ 2 w 144"/>
                    <a:gd name="T5" fmla="*/ 7 h 76"/>
                    <a:gd name="T6" fmla="*/ 7 w 144"/>
                    <a:gd name="T7" fmla="*/ 9 h 76"/>
                    <a:gd name="T8" fmla="*/ 10 w 144"/>
                    <a:gd name="T9" fmla="*/ 11 h 76"/>
                    <a:gd name="T10" fmla="*/ 133 w 144"/>
                    <a:gd name="T11" fmla="*/ 59 h 76"/>
                    <a:gd name="T12" fmla="*/ 136 w 144"/>
                    <a:gd name="T13" fmla="*/ 63 h 76"/>
                    <a:gd name="T14" fmla="*/ 139 w 144"/>
                    <a:gd name="T15" fmla="*/ 65 h 76"/>
                    <a:gd name="T16" fmla="*/ 143 w 144"/>
                    <a:gd name="T17" fmla="*/ 67 h 76"/>
                    <a:gd name="T18" fmla="*/ 143 w 144"/>
                    <a:gd name="T19" fmla="*/ 71 h 76"/>
                    <a:gd name="T20" fmla="*/ 141 w 144"/>
                    <a:gd name="T21" fmla="*/ 74 h 76"/>
                    <a:gd name="T22" fmla="*/ 138 w 144"/>
                    <a:gd name="T23" fmla="*/ 75 h 76"/>
                    <a:gd name="T24" fmla="*/ 9 w 144"/>
                    <a:gd name="T25" fmla="*/ 63 h 76"/>
                    <a:gd name="T26" fmla="*/ 6 w 144"/>
                    <a:gd name="T27" fmla="*/ 62 h 76"/>
                    <a:gd name="T28" fmla="*/ 6 w 144"/>
                    <a:gd name="T29" fmla="*/ 63 h 76"/>
                    <a:gd name="T30" fmla="*/ 3 w 144"/>
                    <a:gd name="T31" fmla="*/ 62 h 76"/>
                    <a:gd name="T32" fmla="*/ 0 w 144"/>
                    <a:gd name="T33" fmla="*/ 64 h 76"/>
                    <a:gd name="T34" fmla="*/ 0 w 144"/>
                    <a:gd name="T3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8" name="Freeform 71">
                  <a:extLst>
                    <a:ext uri="{FF2B5EF4-FFF2-40B4-BE49-F238E27FC236}">
                      <a16:creationId xmlns:a16="http://schemas.microsoft.com/office/drawing/2014/main" id="{659AD773-22D3-5D28-5511-86547948A7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>
                    <a:gd name="T0" fmla="*/ 0 w 144"/>
                    <a:gd name="T1" fmla="*/ 0 h 70"/>
                    <a:gd name="T2" fmla="*/ 0 w 144"/>
                    <a:gd name="T3" fmla="*/ 0 h 70"/>
                    <a:gd name="T4" fmla="*/ 4 w 144"/>
                    <a:gd name="T5" fmla="*/ 4 h 70"/>
                    <a:gd name="T6" fmla="*/ 6 w 144"/>
                    <a:gd name="T7" fmla="*/ 6 h 70"/>
                    <a:gd name="T8" fmla="*/ 11 w 144"/>
                    <a:gd name="T9" fmla="*/ 7 h 70"/>
                    <a:gd name="T10" fmla="*/ 131 w 144"/>
                    <a:gd name="T11" fmla="*/ 54 h 70"/>
                    <a:gd name="T12" fmla="*/ 136 w 144"/>
                    <a:gd name="T13" fmla="*/ 58 h 70"/>
                    <a:gd name="T14" fmla="*/ 139 w 144"/>
                    <a:gd name="T15" fmla="*/ 59 h 70"/>
                    <a:gd name="T16" fmla="*/ 143 w 144"/>
                    <a:gd name="T17" fmla="*/ 63 h 70"/>
                    <a:gd name="T18" fmla="*/ 143 w 144"/>
                    <a:gd name="T19" fmla="*/ 66 h 70"/>
                    <a:gd name="T20" fmla="*/ 140 w 144"/>
                    <a:gd name="T21" fmla="*/ 69 h 70"/>
                    <a:gd name="T22" fmla="*/ 138 w 144"/>
                    <a:gd name="T23" fmla="*/ 69 h 70"/>
                    <a:gd name="T24" fmla="*/ 11 w 144"/>
                    <a:gd name="T25" fmla="*/ 57 h 70"/>
                    <a:gd name="T26" fmla="*/ 7 w 144"/>
                    <a:gd name="T27" fmla="*/ 58 h 70"/>
                    <a:gd name="T28" fmla="*/ 4 w 144"/>
                    <a:gd name="T29" fmla="*/ 57 h 70"/>
                    <a:gd name="T30" fmla="*/ 1 w 144"/>
                    <a:gd name="T31" fmla="*/ 57 h 70"/>
                    <a:gd name="T32" fmla="*/ 1 w 144"/>
                    <a:gd name="T33" fmla="*/ 59 h 70"/>
                    <a:gd name="T34" fmla="*/ 0 w 144"/>
                    <a:gd name="T35" fmla="*/ 6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9" name="Freeform 72">
                  <a:extLst>
                    <a:ext uri="{FF2B5EF4-FFF2-40B4-BE49-F238E27FC236}">
                      <a16:creationId xmlns:a16="http://schemas.microsoft.com/office/drawing/2014/main" id="{323DB0BA-53CC-1644-A3B4-101FBCBF52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>
                    <a:gd name="T0" fmla="*/ 0 w 142"/>
                    <a:gd name="T1" fmla="*/ 0 h 76"/>
                    <a:gd name="T2" fmla="*/ 0 w 142"/>
                    <a:gd name="T3" fmla="*/ 4 h 76"/>
                    <a:gd name="T4" fmla="*/ 3 w 142"/>
                    <a:gd name="T5" fmla="*/ 7 h 76"/>
                    <a:gd name="T6" fmla="*/ 6 w 142"/>
                    <a:gd name="T7" fmla="*/ 8 h 76"/>
                    <a:gd name="T8" fmla="*/ 11 w 142"/>
                    <a:gd name="T9" fmla="*/ 11 h 76"/>
                    <a:gd name="T10" fmla="*/ 132 w 142"/>
                    <a:gd name="T11" fmla="*/ 61 h 76"/>
                    <a:gd name="T12" fmla="*/ 137 w 142"/>
                    <a:gd name="T13" fmla="*/ 64 h 76"/>
                    <a:gd name="T14" fmla="*/ 137 w 142"/>
                    <a:gd name="T15" fmla="*/ 65 h 76"/>
                    <a:gd name="T16" fmla="*/ 140 w 142"/>
                    <a:gd name="T17" fmla="*/ 68 h 76"/>
                    <a:gd name="T18" fmla="*/ 141 w 142"/>
                    <a:gd name="T19" fmla="*/ 71 h 76"/>
                    <a:gd name="T20" fmla="*/ 139 w 142"/>
                    <a:gd name="T21" fmla="*/ 74 h 76"/>
                    <a:gd name="T22" fmla="*/ 136 w 142"/>
                    <a:gd name="T23" fmla="*/ 75 h 76"/>
                    <a:gd name="T24" fmla="*/ 11 w 142"/>
                    <a:gd name="T25" fmla="*/ 62 h 76"/>
                    <a:gd name="T26" fmla="*/ 8 w 142"/>
                    <a:gd name="T27" fmla="*/ 62 h 76"/>
                    <a:gd name="T28" fmla="*/ 6 w 142"/>
                    <a:gd name="T29" fmla="*/ 62 h 76"/>
                    <a:gd name="T30" fmla="*/ 4 w 142"/>
                    <a:gd name="T31" fmla="*/ 62 h 76"/>
                    <a:gd name="T32" fmla="*/ 2 w 142"/>
                    <a:gd name="T33" fmla="*/ 63 h 76"/>
                    <a:gd name="T34" fmla="*/ 2 w 142"/>
                    <a:gd name="T35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0" name="Freeform 73">
                  <a:extLst>
                    <a:ext uri="{FF2B5EF4-FFF2-40B4-BE49-F238E27FC236}">
                      <a16:creationId xmlns:a16="http://schemas.microsoft.com/office/drawing/2014/main" id="{41C625E8-075D-A857-DBEC-477BFFEEB2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>
                    <a:gd name="T0" fmla="*/ 0 w 142"/>
                    <a:gd name="T1" fmla="*/ 0 h 74"/>
                    <a:gd name="T2" fmla="*/ 2 w 142"/>
                    <a:gd name="T3" fmla="*/ 2 h 74"/>
                    <a:gd name="T4" fmla="*/ 4 w 142"/>
                    <a:gd name="T5" fmla="*/ 4 h 74"/>
                    <a:gd name="T6" fmla="*/ 4 w 142"/>
                    <a:gd name="T7" fmla="*/ 5 h 74"/>
                    <a:gd name="T8" fmla="*/ 10 w 142"/>
                    <a:gd name="T9" fmla="*/ 8 h 74"/>
                    <a:gd name="T10" fmla="*/ 129 w 142"/>
                    <a:gd name="T11" fmla="*/ 57 h 74"/>
                    <a:gd name="T12" fmla="*/ 136 w 142"/>
                    <a:gd name="T13" fmla="*/ 59 h 74"/>
                    <a:gd name="T14" fmla="*/ 138 w 142"/>
                    <a:gd name="T15" fmla="*/ 62 h 74"/>
                    <a:gd name="T16" fmla="*/ 139 w 142"/>
                    <a:gd name="T17" fmla="*/ 66 h 74"/>
                    <a:gd name="T18" fmla="*/ 141 w 142"/>
                    <a:gd name="T19" fmla="*/ 68 h 74"/>
                    <a:gd name="T20" fmla="*/ 140 w 142"/>
                    <a:gd name="T21" fmla="*/ 70 h 74"/>
                    <a:gd name="T22" fmla="*/ 136 w 142"/>
                    <a:gd name="T23" fmla="*/ 73 h 74"/>
                    <a:gd name="T24" fmla="*/ 12 w 142"/>
                    <a:gd name="T25" fmla="*/ 59 h 74"/>
                    <a:gd name="T26" fmla="*/ 8 w 142"/>
                    <a:gd name="T27" fmla="*/ 59 h 74"/>
                    <a:gd name="T28" fmla="*/ 4 w 142"/>
                    <a:gd name="T29" fmla="*/ 59 h 74"/>
                    <a:gd name="T30" fmla="*/ 3 w 142"/>
                    <a:gd name="T31" fmla="*/ 59 h 74"/>
                    <a:gd name="T32" fmla="*/ 3 w 142"/>
                    <a:gd name="T33" fmla="*/ 61 h 74"/>
                    <a:gd name="T34" fmla="*/ 2 w 142"/>
                    <a:gd name="T35" fmla="*/ 6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1" name="Freeform 74">
                  <a:extLst>
                    <a:ext uri="{FF2B5EF4-FFF2-40B4-BE49-F238E27FC236}">
                      <a16:creationId xmlns:a16="http://schemas.microsoft.com/office/drawing/2014/main" id="{46F23046-D76B-02CE-3D45-84DB7A905F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>
                    <a:gd name="T0" fmla="*/ 0 w 142"/>
                    <a:gd name="T1" fmla="*/ 0 h 73"/>
                    <a:gd name="T2" fmla="*/ 0 w 142"/>
                    <a:gd name="T3" fmla="*/ 3 h 73"/>
                    <a:gd name="T4" fmla="*/ 1 w 142"/>
                    <a:gd name="T5" fmla="*/ 7 h 73"/>
                    <a:gd name="T6" fmla="*/ 5 w 142"/>
                    <a:gd name="T7" fmla="*/ 9 h 73"/>
                    <a:gd name="T8" fmla="*/ 11 w 142"/>
                    <a:gd name="T9" fmla="*/ 10 h 73"/>
                    <a:gd name="T10" fmla="*/ 129 w 142"/>
                    <a:gd name="T11" fmla="*/ 59 h 73"/>
                    <a:gd name="T12" fmla="*/ 137 w 142"/>
                    <a:gd name="T13" fmla="*/ 61 h 73"/>
                    <a:gd name="T14" fmla="*/ 138 w 142"/>
                    <a:gd name="T15" fmla="*/ 63 h 73"/>
                    <a:gd name="T16" fmla="*/ 141 w 142"/>
                    <a:gd name="T17" fmla="*/ 67 h 73"/>
                    <a:gd name="T18" fmla="*/ 141 w 142"/>
                    <a:gd name="T19" fmla="*/ 69 h 73"/>
                    <a:gd name="T20" fmla="*/ 140 w 142"/>
                    <a:gd name="T21" fmla="*/ 72 h 73"/>
                    <a:gd name="T22" fmla="*/ 135 w 142"/>
                    <a:gd name="T23" fmla="*/ 72 h 73"/>
                    <a:gd name="T24" fmla="*/ 73 w 142"/>
                    <a:gd name="T25" fmla="*/ 6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33" name="Freeform 75">
                <a:extLst>
                  <a:ext uri="{FF2B5EF4-FFF2-40B4-BE49-F238E27FC236}">
                    <a16:creationId xmlns:a16="http://schemas.microsoft.com/office/drawing/2014/main" id="{9655002D-EB7C-BB22-951A-51B4FF757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963" y="574621"/>
                <a:ext cx="1371600" cy="152400"/>
              </a:xfrm>
              <a:custGeom>
                <a:avLst/>
                <a:gdLst>
                  <a:gd name="T0" fmla="*/ 0 w 864"/>
                  <a:gd name="T1" fmla="*/ 48 h 96"/>
                  <a:gd name="T2" fmla="*/ 432 w 864"/>
                  <a:gd name="T3" fmla="*/ 96 h 96"/>
                  <a:gd name="T4" fmla="*/ 864 w 864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96">
                    <a:moveTo>
                      <a:pt x="0" y="48"/>
                    </a:moveTo>
                    <a:lnTo>
                      <a:pt x="432" y="96"/>
                    </a:lnTo>
                    <a:lnTo>
                      <a:pt x="86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Text Box 85">
                <a:extLst>
                  <a:ext uri="{FF2B5EF4-FFF2-40B4-BE49-F238E27FC236}">
                    <a16:creationId xmlns:a16="http://schemas.microsoft.com/office/drawing/2014/main" id="{8E268B82-2A38-4953-1247-CC0A864C4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5576" y="1082621"/>
                <a:ext cx="2730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ja-JP" sz="1400" b="1"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243" name="四角形: 角を丸くする 242">
              <a:extLst>
                <a:ext uri="{FF2B5EF4-FFF2-40B4-BE49-F238E27FC236}">
                  <a16:creationId xmlns:a16="http://schemas.microsoft.com/office/drawing/2014/main" id="{CAF1AF35-5212-8BF0-FEC8-4722938C379F}"/>
                </a:ext>
              </a:extLst>
            </p:cNvPr>
            <p:cNvSpPr/>
            <p:nvPr/>
          </p:nvSpPr>
          <p:spPr>
            <a:xfrm>
              <a:off x="4736687" y="1460603"/>
              <a:ext cx="2035743" cy="1543646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テキスト ボックス 247">
                <a:extLst>
                  <a:ext uri="{FF2B5EF4-FFF2-40B4-BE49-F238E27FC236}">
                    <a16:creationId xmlns:a16="http://schemas.microsoft.com/office/drawing/2014/main" id="{47E7B683-7D16-8493-85ED-89F17CBCC93B}"/>
                  </a:ext>
                </a:extLst>
              </p:cNvPr>
              <p:cNvSpPr txBox="1"/>
              <p:nvPr/>
            </p:nvSpPr>
            <p:spPr>
              <a:xfrm>
                <a:off x="5462099" y="3023945"/>
                <a:ext cx="1710084" cy="276999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8" name="テキスト ボックス 247">
                <a:extLst>
                  <a:ext uri="{FF2B5EF4-FFF2-40B4-BE49-F238E27FC236}">
                    <a16:creationId xmlns:a16="http://schemas.microsoft.com/office/drawing/2014/main" id="{47E7B683-7D16-8493-85ED-89F17CBCC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99" y="3023945"/>
                <a:ext cx="1710084" cy="276999"/>
              </a:xfrm>
              <a:prstGeom prst="rect">
                <a:avLst/>
              </a:prstGeom>
              <a:blipFill>
                <a:blip r:embed="rId3"/>
                <a:stretch>
                  <a:fillRect l="-2135" t="-2222" r="-3915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テキスト ボックス 248">
                <a:extLst>
                  <a:ext uri="{FF2B5EF4-FFF2-40B4-BE49-F238E27FC236}">
                    <a16:creationId xmlns:a16="http://schemas.microsoft.com/office/drawing/2014/main" id="{2CB55252-B4F6-5670-B365-4786F1E66F73}"/>
                  </a:ext>
                </a:extLst>
              </p:cNvPr>
              <p:cNvSpPr txBox="1"/>
              <p:nvPr/>
            </p:nvSpPr>
            <p:spPr>
              <a:xfrm>
                <a:off x="8082692" y="3976282"/>
                <a:ext cx="2287742" cy="726546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9" name="テキスト ボックス 248">
                <a:extLst>
                  <a:ext uri="{FF2B5EF4-FFF2-40B4-BE49-F238E27FC236}">
                    <a16:creationId xmlns:a16="http://schemas.microsoft.com/office/drawing/2014/main" id="{2CB55252-B4F6-5670-B365-4786F1E66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692" y="3976282"/>
                <a:ext cx="2287742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テキスト ボックス 249">
                <a:extLst>
                  <a:ext uri="{FF2B5EF4-FFF2-40B4-BE49-F238E27FC236}">
                    <a16:creationId xmlns:a16="http://schemas.microsoft.com/office/drawing/2014/main" id="{FC54B3E2-9553-61B3-56D2-30DB24BE0D35}"/>
                  </a:ext>
                </a:extLst>
              </p:cNvPr>
              <p:cNvSpPr txBox="1"/>
              <p:nvPr/>
            </p:nvSpPr>
            <p:spPr>
              <a:xfrm>
                <a:off x="7229741" y="4834214"/>
                <a:ext cx="4770793" cy="726546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ja-JP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,0,−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0" name="テキスト ボックス 249">
                <a:extLst>
                  <a:ext uri="{FF2B5EF4-FFF2-40B4-BE49-F238E27FC236}">
                    <a16:creationId xmlns:a16="http://schemas.microsoft.com/office/drawing/2014/main" id="{FC54B3E2-9553-61B3-56D2-30DB24BE0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1" y="4834214"/>
                <a:ext cx="4770793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テキスト ボックス 250">
                <a:extLst>
                  <a:ext uri="{FF2B5EF4-FFF2-40B4-BE49-F238E27FC236}">
                    <a16:creationId xmlns:a16="http://schemas.microsoft.com/office/drawing/2014/main" id="{05FCA3D5-EB7F-C89B-08CF-CF74085438B1}"/>
                  </a:ext>
                </a:extLst>
              </p:cNvPr>
              <p:cNvSpPr txBox="1"/>
              <p:nvPr/>
            </p:nvSpPr>
            <p:spPr>
              <a:xfrm>
                <a:off x="6973212" y="5642467"/>
                <a:ext cx="4765535" cy="620491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𝑑𝑥𝑥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,0,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,,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1" name="テキスト ボックス 250">
                <a:extLst>
                  <a:ext uri="{FF2B5EF4-FFF2-40B4-BE49-F238E27FC236}">
                    <a16:creationId xmlns:a16="http://schemas.microsoft.com/office/drawing/2014/main" id="{05FCA3D5-EB7F-C89B-08CF-CF7408543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212" y="5642467"/>
                <a:ext cx="4765535" cy="620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4BA653-068F-3CCD-49D8-E4C64841A1EA}"/>
              </a:ext>
            </a:extLst>
          </p:cNvPr>
          <p:cNvSpPr txBox="1"/>
          <p:nvPr/>
        </p:nvSpPr>
        <p:spPr>
          <a:xfrm>
            <a:off x="110389" y="1502281"/>
            <a:ext cx="422247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Factor </a:t>
            </a:r>
            <a: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 transverse  position of </a:t>
            </a:r>
            <a:r>
              <a:rPr lang="en-US" altLang="ja-JP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E75AD-DEAD-6CAB-B74D-30CAFD8FC2CC}"/>
              </a:ext>
            </a:extLst>
          </p:cNvPr>
          <p:cNvSpPr txBox="1"/>
          <p:nvPr/>
        </p:nvSpPr>
        <p:spPr>
          <a:xfrm>
            <a:off x="82260" y="4229759"/>
            <a:ext cx="425507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probes longitudinal  </a:t>
            </a:r>
            <a:r>
              <a:rPr lang="en-US" altLang="ja-JP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momentum (x)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66A0AB-5F3F-1313-ABDB-B3DA1C7957C5}"/>
              </a:ext>
            </a:extLst>
          </p:cNvPr>
          <p:cNvSpPr txBox="1"/>
          <p:nvPr/>
        </p:nvSpPr>
        <p:spPr>
          <a:xfrm>
            <a:off x="4656322" y="1535274"/>
            <a:ext cx="7311686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700"/>
              </a:lnSpc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x and the position of the </a:t>
            </a:r>
            <a:r>
              <a:rPr lang="en-US" altLang="ja-JP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endParaRPr lang="en-US" altLang="ja-JP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0A7381-49EF-3E6F-7414-A8793A94280E}"/>
              </a:ext>
            </a:extLst>
          </p:cNvPr>
          <p:cNvSpPr txBox="1"/>
          <p:nvPr/>
        </p:nvSpPr>
        <p:spPr>
          <a:xfrm>
            <a:off x="4785877" y="3979680"/>
            <a:ext cx="2934819" cy="70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moments of GPDs are form factors, e.g.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5ACC47-7A7E-150F-B9DB-AA1D66447D65}"/>
              </a:ext>
            </a:extLst>
          </p:cNvPr>
          <p:cNvSpPr txBox="1"/>
          <p:nvPr/>
        </p:nvSpPr>
        <p:spPr>
          <a:xfrm>
            <a:off x="4773919" y="4840736"/>
            <a:ext cx="2455822" cy="75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impact-parameter representation: 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FAD61EA-DDCC-6C8E-C774-49B5E01A0B17}"/>
              </a:ext>
            </a:extLst>
          </p:cNvPr>
          <p:cNvSpPr txBox="1"/>
          <p:nvPr/>
        </p:nvSpPr>
        <p:spPr>
          <a:xfrm>
            <a:off x="4785877" y="5823042"/>
            <a:ext cx="2018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Ji’s sum rule :</a:t>
            </a:r>
            <a:endParaRPr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6F7F340-1CEE-7B05-51C0-45075EB82940}"/>
              </a:ext>
            </a:extLst>
          </p:cNvPr>
          <p:cNvGrpSpPr/>
          <p:nvPr/>
        </p:nvGrpSpPr>
        <p:grpSpPr>
          <a:xfrm>
            <a:off x="8141748" y="2007366"/>
            <a:ext cx="3380358" cy="1643505"/>
            <a:chOff x="5380379" y="1668699"/>
            <a:chExt cx="3380358" cy="1643505"/>
          </a:xfrm>
        </p:grpSpPr>
        <p:grpSp>
          <p:nvGrpSpPr>
            <p:cNvPr id="245" name="グループ化 244">
              <a:extLst>
                <a:ext uri="{FF2B5EF4-FFF2-40B4-BE49-F238E27FC236}">
                  <a16:creationId xmlns:a16="http://schemas.microsoft.com/office/drawing/2014/main" id="{E9557815-AD82-32A3-0CCE-B42EDFD4C92F}"/>
                </a:ext>
              </a:extLst>
            </p:cNvPr>
            <p:cNvGrpSpPr/>
            <p:nvPr/>
          </p:nvGrpSpPr>
          <p:grpSpPr>
            <a:xfrm>
              <a:off x="5380379" y="1668699"/>
              <a:ext cx="3380358" cy="1643505"/>
              <a:chOff x="8811642" y="2928457"/>
              <a:chExt cx="3380358" cy="1643505"/>
            </a:xfrm>
          </p:grpSpPr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F49FD1FD-5095-F62D-24A9-2B7BC3B5291A}"/>
                  </a:ext>
                </a:extLst>
              </p:cNvPr>
              <p:cNvGrpSpPr/>
              <p:nvPr/>
            </p:nvGrpSpPr>
            <p:grpSpPr>
              <a:xfrm>
                <a:off x="8991600" y="3032836"/>
                <a:ext cx="3200400" cy="1447800"/>
                <a:chOff x="5555712" y="4603282"/>
                <a:chExt cx="3200400" cy="1447800"/>
              </a:xfrm>
            </p:grpSpPr>
            <p:sp>
              <p:nvSpPr>
                <p:cNvPr id="149" name="Line 3">
                  <a:extLst>
                    <a:ext uri="{FF2B5EF4-FFF2-40B4-BE49-F238E27FC236}">
                      <a16:creationId xmlns:a16="http://schemas.microsoft.com/office/drawing/2014/main" id="{C0E3003E-EFC6-E23E-FFCC-277DC971B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62062" y="5614520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0" name="Line 4">
                  <a:extLst>
                    <a:ext uri="{FF2B5EF4-FFF2-40B4-BE49-F238E27FC236}">
                      <a16:creationId xmlns:a16="http://schemas.microsoft.com/office/drawing/2014/main" id="{A775998B-48F8-F136-A6DE-9DA877691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63650" y="5574832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1" name="Line 5">
                  <a:extLst>
                    <a:ext uri="{FF2B5EF4-FFF2-40B4-BE49-F238E27FC236}">
                      <a16:creationId xmlns:a16="http://schemas.microsoft.com/office/drawing/2014/main" id="{A8D28E97-4370-AB1C-54AE-EAF36A609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62062" y="5654207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2" name="Line 6">
                  <a:extLst>
                    <a:ext uri="{FF2B5EF4-FFF2-40B4-BE49-F238E27FC236}">
                      <a16:creationId xmlns:a16="http://schemas.microsoft.com/office/drawing/2014/main" id="{9C17F118-8100-DAE8-5C39-DAAEBB7E5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247862" y="5044607"/>
                  <a:ext cx="30480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3" name="Text Box 7">
                  <a:extLst>
                    <a:ext uri="{FF2B5EF4-FFF2-40B4-BE49-F238E27FC236}">
                      <a16:creationId xmlns:a16="http://schemas.microsoft.com/office/drawing/2014/main" id="{FD86CA0F-ECA8-565D-B19E-0110DEAB31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60512" y="5212882"/>
                  <a:ext cx="615950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ja-JP" sz="1400" b="1">
                      <a:latin typeface="Times New Roman" panose="02020603050405020304" pitchFamily="18" charset="0"/>
                    </a:rPr>
                    <a:t>x+ξ</a:t>
                  </a:r>
                  <a:r>
                    <a:rPr lang="en-GB" altLang="ja-JP" sz="1600">
                      <a:latin typeface="Bookman Old Style" panose="02050604050505020204" pitchFamily="18" charset="0"/>
                    </a:rPr>
                    <a:t> </a:t>
                  </a:r>
                </a:p>
              </p:txBody>
            </p:sp>
            <p:sp>
              <p:nvSpPr>
                <p:cNvPr id="154" name="Line 8">
                  <a:extLst>
                    <a:ext uri="{FF2B5EF4-FFF2-40B4-BE49-F238E27FC236}">
                      <a16:creationId xmlns:a16="http://schemas.microsoft.com/office/drawing/2014/main" id="{6DC19BA4-0E05-995F-F710-DDD1F2736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742695" flipV="1">
                  <a:off x="6933662" y="5050957"/>
                  <a:ext cx="30480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5" name="Text Box 9">
                  <a:extLst>
                    <a:ext uri="{FF2B5EF4-FFF2-40B4-BE49-F238E27FC236}">
                      <a16:creationId xmlns:a16="http://schemas.microsoft.com/office/drawing/2014/main" id="{C2554F8C-0BD0-F159-2CA9-D80A1AE735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27312" y="5212882"/>
                  <a:ext cx="755650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ja-JP" sz="1400" b="1">
                      <a:latin typeface="Times New Roman" panose="02020603050405020304" pitchFamily="18" charset="0"/>
                    </a:rPr>
                    <a:t>x-ξ</a:t>
                  </a:r>
                  <a:r>
                    <a:rPr lang="en-GB" altLang="ja-JP" sz="1600" b="1"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156" name="Line 10">
                  <a:extLst>
                    <a:ext uri="{FF2B5EF4-FFF2-40B4-BE49-F238E27FC236}">
                      <a16:creationId xmlns:a16="http://schemas.microsoft.com/office/drawing/2014/main" id="{DD4314E6-13BF-6FC2-3B72-6DE421F05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777622" flipV="1">
                  <a:off x="7238462" y="5571657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7" name="Line 11">
                  <a:extLst>
                    <a:ext uri="{FF2B5EF4-FFF2-40B4-BE49-F238E27FC236}">
                      <a16:creationId xmlns:a16="http://schemas.microsoft.com/office/drawing/2014/main" id="{3F08F39E-9C8F-F5DD-33B3-1A16E50B4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777622" flipV="1">
                  <a:off x="7232112" y="5531970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8" name="Line 12">
                  <a:extLst>
                    <a:ext uri="{FF2B5EF4-FFF2-40B4-BE49-F238E27FC236}">
                      <a16:creationId xmlns:a16="http://schemas.microsoft.com/office/drawing/2014/main" id="{470F3AA3-6D23-42FE-D87D-13370C2B0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2777622" flipV="1">
                  <a:off x="7238462" y="5611345"/>
                  <a:ext cx="68580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9" name="Oval 13">
                  <a:extLst>
                    <a:ext uri="{FF2B5EF4-FFF2-40B4-BE49-F238E27FC236}">
                      <a16:creationId xmlns:a16="http://schemas.microsoft.com/office/drawing/2014/main" id="{2C8C0F10-6B0C-F7D1-EB75-3CF36997B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5312" y="5441482"/>
                  <a:ext cx="1225550" cy="304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2D">
                        <a:gamma/>
                        <a:shade val="84706"/>
                        <a:invGamma/>
                      </a:srgbClr>
                    </a:gs>
                    <a:gs pos="100000">
                      <a:srgbClr val="FFFF2D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FF2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0" name="Freeform 14">
                  <a:extLst>
                    <a:ext uri="{FF2B5EF4-FFF2-40B4-BE49-F238E27FC236}">
                      <a16:creationId xmlns:a16="http://schemas.microsoft.com/office/drawing/2014/main" id="{317DACBF-4AFE-CE2E-4E2F-81F30DCB3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0512" y="5784382"/>
                  <a:ext cx="1828800" cy="168275"/>
                </a:xfrm>
                <a:custGeom>
                  <a:avLst/>
                  <a:gdLst>
                    <a:gd name="T0" fmla="*/ 0 w 1200"/>
                    <a:gd name="T1" fmla="*/ 48 h 48"/>
                    <a:gd name="T2" fmla="*/ 624 w 1200"/>
                    <a:gd name="T3" fmla="*/ 0 h 48"/>
                    <a:gd name="T4" fmla="*/ 1200 w 1200"/>
                    <a:gd name="T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48">
                      <a:moveTo>
                        <a:pt x="0" y="48"/>
                      </a:moveTo>
                      <a:cubicBezTo>
                        <a:pt x="212" y="24"/>
                        <a:pt x="424" y="0"/>
                        <a:pt x="624" y="0"/>
                      </a:cubicBezTo>
                      <a:cubicBezTo>
                        <a:pt x="824" y="0"/>
                        <a:pt x="1012" y="24"/>
                        <a:pt x="1200" y="48"/>
                      </a:cubicBez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1" name="Text Box 15">
                  <a:extLst>
                    <a:ext uri="{FF2B5EF4-FFF2-40B4-BE49-F238E27FC236}">
                      <a16:creationId xmlns:a16="http://schemas.microsoft.com/office/drawing/2014/main" id="{28A61C73-265C-7501-9904-6970C9C00E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22512" y="5746282"/>
                  <a:ext cx="3048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ja-JP" sz="1400" b="1">
                      <a:latin typeface="Times New Roman" panose="02020603050405020304" pitchFamily="18" charset="0"/>
                    </a:rPr>
                    <a:t>t</a:t>
                  </a:r>
                </a:p>
              </p:txBody>
            </p:sp>
            <p:sp>
              <p:nvSpPr>
                <p:cNvPr id="162" name="Line 16">
                  <a:extLst>
                    <a:ext uri="{FF2B5EF4-FFF2-40B4-BE49-F238E27FC236}">
                      <a16:creationId xmlns:a16="http://schemas.microsoft.com/office/drawing/2014/main" id="{02000E68-B54D-ED38-64DD-49F091C73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54250" y="5043020"/>
                  <a:ext cx="4143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63" name="Group 17">
                  <a:extLst>
                    <a:ext uri="{FF2B5EF4-FFF2-40B4-BE49-F238E27FC236}">
                      <a16:creationId xmlns:a16="http://schemas.microsoft.com/office/drawing/2014/main" id="{67E8B616-2DD0-EA35-DBE4-258375D4D3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2865258">
                  <a:off x="6341524" y="4655670"/>
                  <a:ext cx="98425" cy="450850"/>
                  <a:chOff x="1324" y="1002"/>
                  <a:chExt cx="146" cy="462"/>
                </a:xfrm>
              </p:grpSpPr>
              <p:sp>
                <p:nvSpPr>
                  <p:cNvPr id="168" name="Freeform 18">
                    <a:extLst>
                      <a:ext uri="{FF2B5EF4-FFF2-40B4-BE49-F238E27FC236}">
                        <a16:creationId xmlns:a16="http://schemas.microsoft.com/office/drawing/2014/main" id="{5AFE2F45-31A7-19CF-A66D-E0A30B1224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>
                      <a:gd name="T0" fmla="*/ 0 w 143"/>
                      <a:gd name="T1" fmla="*/ 0 h 75"/>
                      <a:gd name="T2" fmla="*/ 0 w 143"/>
                      <a:gd name="T3" fmla="*/ 4 h 75"/>
                      <a:gd name="T4" fmla="*/ 4 w 143"/>
                      <a:gd name="T5" fmla="*/ 7 h 75"/>
                      <a:gd name="T6" fmla="*/ 8 w 143"/>
                      <a:gd name="T7" fmla="*/ 9 h 75"/>
                      <a:gd name="T8" fmla="*/ 12 w 143"/>
                      <a:gd name="T9" fmla="*/ 11 h 75"/>
                      <a:gd name="T10" fmla="*/ 129 w 143"/>
                      <a:gd name="T11" fmla="*/ 58 h 75"/>
                      <a:gd name="T12" fmla="*/ 135 w 143"/>
                      <a:gd name="T13" fmla="*/ 60 h 75"/>
                      <a:gd name="T14" fmla="*/ 139 w 143"/>
                      <a:gd name="T15" fmla="*/ 63 h 75"/>
                      <a:gd name="T16" fmla="*/ 142 w 143"/>
                      <a:gd name="T17" fmla="*/ 65 h 75"/>
                      <a:gd name="T18" fmla="*/ 141 w 143"/>
                      <a:gd name="T19" fmla="*/ 69 h 75"/>
                      <a:gd name="T20" fmla="*/ 141 w 143"/>
                      <a:gd name="T21" fmla="*/ 71 h 75"/>
                      <a:gd name="T22" fmla="*/ 138 w 143"/>
                      <a:gd name="T23" fmla="*/ 74 h 75"/>
                      <a:gd name="T24" fmla="*/ 11 w 143"/>
                      <a:gd name="T25" fmla="*/ 60 h 75"/>
                      <a:gd name="T26" fmla="*/ 10 w 143"/>
                      <a:gd name="T27" fmla="*/ 61 h 75"/>
                      <a:gd name="T28" fmla="*/ 4 w 143"/>
                      <a:gd name="T29" fmla="*/ 59 h 75"/>
                      <a:gd name="T30" fmla="*/ 4 w 143"/>
                      <a:gd name="T31" fmla="*/ 60 h 75"/>
                      <a:gd name="T32" fmla="*/ 2 w 143"/>
                      <a:gd name="T33" fmla="*/ 62 h 75"/>
                      <a:gd name="T34" fmla="*/ 0 w 143"/>
                      <a:gd name="T35" fmla="*/ 6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Freeform 19">
                    <a:extLst>
                      <a:ext uri="{FF2B5EF4-FFF2-40B4-BE49-F238E27FC236}">
                        <a16:creationId xmlns:a16="http://schemas.microsoft.com/office/drawing/2014/main" id="{84FC9618-7668-C93E-14C3-9FE7DA1BAA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>
                      <a:gd name="T0" fmla="*/ 0 w 143"/>
                      <a:gd name="T1" fmla="*/ 0 h 72"/>
                      <a:gd name="T2" fmla="*/ 1 w 143"/>
                      <a:gd name="T3" fmla="*/ 2 h 72"/>
                      <a:gd name="T4" fmla="*/ 4 w 143"/>
                      <a:gd name="T5" fmla="*/ 4 h 72"/>
                      <a:gd name="T6" fmla="*/ 6 w 143"/>
                      <a:gd name="T7" fmla="*/ 6 h 72"/>
                      <a:gd name="T8" fmla="*/ 10 w 143"/>
                      <a:gd name="T9" fmla="*/ 7 h 72"/>
                      <a:gd name="T10" fmla="*/ 133 w 143"/>
                      <a:gd name="T11" fmla="*/ 57 h 72"/>
                      <a:gd name="T12" fmla="*/ 137 w 143"/>
                      <a:gd name="T13" fmla="*/ 61 h 72"/>
                      <a:gd name="T14" fmla="*/ 140 w 143"/>
                      <a:gd name="T15" fmla="*/ 61 h 72"/>
                      <a:gd name="T16" fmla="*/ 141 w 143"/>
                      <a:gd name="T17" fmla="*/ 65 h 72"/>
                      <a:gd name="T18" fmla="*/ 141 w 143"/>
                      <a:gd name="T19" fmla="*/ 66 h 72"/>
                      <a:gd name="T20" fmla="*/ 142 w 143"/>
                      <a:gd name="T21" fmla="*/ 71 h 72"/>
                      <a:gd name="T22" fmla="*/ 137 w 143"/>
                      <a:gd name="T23" fmla="*/ 71 h 72"/>
                      <a:gd name="T24" fmla="*/ 12 w 143"/>
                      <a:gd name="T25" fmla="*/ 59 h 72"/>
                      <a:gd name="T26" fmla="*/ 7 w 143"/>
                      <a:gd name="T27" fmla="*/ 59 h 72"/>
                      <a:gd name="T28" fmla="*/ 6 w 143"/>
                      <a:gd name="T29" fmla="*/ 59 h 72"/>
                      <a:gd name="T30" fmla="*/ 4 w 143"/>
                      <a:gd name="T31" fmla="*/ 59 h 72"/>
                      <a:gd name="T32" fmla="*/ 1 w 143"/>
                      <a:gd name="T33" fmla="*/ 59 h 72"/>
                      <a:gd name="T34" fmla="*/ 0 w 143"/>
                      <a:gd name="T35" fmla="*/ 61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0" name="Freeform 20">
                    <a:extLst>
                      <a:ext uri="{FF2B5EF4-FFF2-40B4-BE49-F238E27FC236}">
                        <a16:creationId xmlns:a16="http://schemas.microsoft.com/office/drawing/2014/main" id="{7DF8872B-4FF8-44BE-E51B-50F6CAFCBF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>
                      <a:gd name="T0" fmla="*/ 0 w 144"/>
                      <a:gd name="T1" fmla="*/ 0 h 76"/>
                      <a:gd name="T2" fmla="*/ 0 w 144"/>
                      <a:gd name="T3" fmla="*/ 3 h 76"/>
                      <a:gd name="T4" fmla="*/ 2 w 144"/>
                      <a:gd name="T5" fmla="*/ 7 h 76"/>
                      <a:gd name="T6" fmla="*/ 7 w 144"/>
                      <a:gd name="T7" fmla="*/ 9 h 76"/>
                      <a:gd name="T8" fmla="*/ 10 w 144"/>
                      <a:gd name="T9" fmla="*/ 11 h 76"/>
                      <a:gd name="T10" fmla="*/ 133 w 144"/>
                      <a:gd name="T11" fmla="*/ 59 h 76"/>
                      <a:gd name="T12" fmla="*/ 136 w 144"/>
                      <a:gd name="T13" fmla="*/ 63 h 76"/>
                      <a:gd name="T14" fmla="*/ 139 w 144"/>
                      <a:gd name="T15" fmla="*/ 65 h 76"/>
                      <a:gd name="T16" fmla="*/ 143 w 144"/>
                      <a:gd name="T17" fmla="*/ 67 h 76"/>
                      <a:gd name="T18" fmla="*/ 143 w 144"/>
                      <a:gd name="T19" fmla="*/ 71 h 76"/>
                      <a:gd name="T20" fmla="*/ 141 w 144"/>
                      <a:gd name="T21" fmla="*/ 74 h 76"/>
                      <a:gd name="T22" fmla="*/ 138 w 144"/>
                      <a:gd name="T23" fmla="*/ 75 h 76"/>
                      <a:gd name="T24" fmla="*/ 9 w 144"/>
                      <a:gd name="T25" fmla="*/ 63 h 76"/>
                      <a:gd name="T26" fmla="*/ 6 w 144"/>
                      <a:gd name="T27" fmla="*/ 62 h 76"/>
                      <a:gd name="T28" fmla="*/ 6 w 144"/>
                      <a:gd name="T29" fmla="*/ 63 h 76"/>
                      <a:gd name="T30" fmla="*/ 3 w 144"/>
                      <a:gd name="T31" fmla="*/ 62 h 76"/>
                      <a:gd name="T32" fmla="*/ 0 w 144"/>
                      <a:gd name="T33" fmla="*/ 64 h 76"/>
                      <a:gd name="T34" fmla="*/ 0 w 144"/>
                      <a:gd name="T35" fmla="*/ 6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1" name="Freeform 21">
                    <a:extLst>
                      <a:ext uri="{FF2B5EF4-FFF2-40B4-BE49-F238E27FC236}">
                        <a16:creationId xmlns:a16="http://schemas.microsoft.com/office/drawing/2014/main" id="{097541BE-F9F5-DEE8-DEAC-CAC9912D70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>
                      <a:gd name="T0" fmla="*/ 0 w 144"/>
                      <a:gd name="T1" fmla="*/ 0 h 70"/>
                      <a:gd name="T2" fmla="*/ 0 w 144"/>
                      <a:gd name="T3" fmla="*/ 0 h 70"/>
                      <a:gd name="T4" fmla="*/ 4 w 144"/>
                      <a:gd name="T5" fmla="*/ 4 h 70"/>
                      <a:gd name="T6" fmla="*/ 6 w 144"/>
                      <a:gd name="T7" fmla="*/ 6 h 70"/>
                      <a:gd name="T8" fmla="*/ 11 w 144"/>
                      <a:gd name="T9" fmla="*/ 7 h 70"/>
                      <a:gd name="T10" fmla="*/ 131 w 144"/>
                      <a:gd name="T11" fmla="*/ 54 h 70"/>
                      <a:gd name="T12" fmla="*/ 136 w 144"/>
                      <a:gd name="T13" fmla="*/ 58 h 70"/>
                      <a:gd name="T14" fmla="*/ 139 w 144"/>
                      <a:gd name="T15" fmla="*/ 59 h 70"/>
                      <a:gd name="T16" fmla="*/ 143 w 144"/>
                      <a:gd name="T17" fmla="*/ 63 h 70"/>
                      <a:gd name="T18" fmla="*/ 143 w 144"/>
                      <a:gd name="T19" fmla="*/ 66 h 70"/>
                      <a:gd name="T20" fmla="*/ 140 w 144"/>
                      <a:gd name="T21" fmla="*/ 69 h 70"/>
                      <a:gd name="T22" fmla="*/ 138 w 144"/>
                      <a:gd name="T23" fmla="*/ 69 h 70"/>
                      <a:gd name="T24" fmla="*/ 11 w 144"/>
                      <a:gd name="T25" fmla="*/ 57 h 70"/>
                      <a:gd name="T26" fmla="*/ 7 w 144"/>
                      <a:gd name="T27" fmla="*/ 58 h 70"/>
                      <a:gd name="T28" fmla="*/ 4 w 144"/>
                      <a:gd name="T29" fmla="*/ 57 h 70"/>
                      <a:gd name="T30" fmla="*/ 1 w 144"/>
                      <a:gd name="T31" fmla="*/ 57 h 70"/>
                      <a:gd name="T32" fmla="*/ 1 w 144"/>
                      <a:gd name="T33" fmla="*/ 59 h 70"/>
                      <a:gd name="T34" fmla="*/ 0 w 144"/>
                      <a:gd name="T35" fmla="*/ 6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2" name="Freeform 22">
                    <a:extLst>
                      <a:ext uri="{FF2B5EF4-FFF2-40B4-BE49-F238E27FC236}">
                        <a16:creationId xmlns:a16="http://schemas.microsoft.com/office/drawing/2014/main" id="{60FD1C55-5174-298C-DDE6-8A26865FAB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>
                      <a:gd name="T0" fmla="*/ 0 w 142"/>
                      <a:gd name="T1" fmla="*/ 0 h 76"/>
                      <a:gd name="T2" fmla="*/ 0 w 142"/>
                      <a:gd name="T3" fmla="*/ 4 h 76"/>
                      <a:gd name="T4" fmla="*/ 3 w 142"/>
                      <a:gd name="T5" fmla="*/ 7 h 76"/>
                      <a:gd name="T6" fmla="*/ 6 w 142"/>
                      <a:gd name="T7" fmla="*/ 8 h 76"/>
                      <a:gd name="T8" fmla="*/ 11 w 142"/>
                      <a:gd name="T9" fmla="*/ 11 h 76"/>
                      <a:gd name="T10" fmla="*/ 132 w 142"/>
                      <a:gd name="T11" fmla="*/ 61 h 76"/>
                      <a:gd name="T12" fmla="*/ 137 w 142"/>
                      <a:gd name="T13" fmla="*/ 64 h 76"/>
                      <a:gd name="T14" fmla="*/ 137 w 142"/>
                      <a:gd name="T15" fmla="*/ 65 h 76"/>
                      <a:gd name="T16" fmla="*/ 140 w 142"/>
                      <a:gd name="T17" fmla="*/ 68 h 76"/>
                      <a:gd name="T18" fmla="*/ 141 w 142"/>
                      <a:gd name="T19" fmla="*/ 71 h 76"/>
                      <a:gd name="T20" fmla="*/ 139 w 142"/>
                      <a:gd name="T21" fmla="*/ 74 h 76"/>
                      <a:gd name="T22" fmla="*/ 136 w 142"/>
                      <a:gd name="T23" fmla="*/ 75 h 76"/>
                      <a:gd name="T24" fmla="*/ 11 w 142"/>
                      <a:gd name="T25" fmla="*/ 62 h 76"/>
                      <a:gd name="T26" fmla="*/ 8 w 142"/>
                      <a:gd name="T27" fmla="*/ 62 h 76"/>
                      <a:gd name="T28" fmla="*/ 6 w 142"/>
                      <a:gd name="T29" fmla="*/ 62 h 76"/>
                      <a:gd name="T30" fmla="*/ 4 w 142"/>
                      <a:gd name="T31" fmla="*/ 62 h 76"/>
                      <a:gd name="T32" fmla="*/ 2 w 142"/>
                      <a:gd name="T33" fmla="*/ 63 h 76"/>
                      <a:gd name="T34" fmla="*/ 2 w 142"/>
                      <a:gd name="T35" fmla="*/ 6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3" name="Freeform 23">
                    <a:extLst>
                      <a:ext uri="{FF2B5EF4-FFF2-40B4-BE49-F238E27FC236}">
                        <a16:creationId xmlns:a16="http://schemas.microsoft.com/office/drawing/2014/main" id="{3F776D45-AC07-B614-5C22-11066884BD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>
                      <a:gd name="T0" fmla="*/ 0 w 142"/>
                      <a:gd name="T1" fmla="*/ 0 h 74"/>
                      <a:gd name="T2" fmla="*/ 2 w 142"/>
                      <a:gd name="T3" fmla="*/ 2 h 74"/>
                      <a:gd name="T4" fmla="*/ 4 w 142"/>
                      <a:gd name="T5" fmla="*/ 4 h 74"/>
                      <a:gd name="T6" fmla="*/ 4 w 142"/>
                      <a:gd name="T7" fmla="*/ 5 h 74"/>
                      <a:gd name="T8" fmla="*/ 10 w 142"/>
                      <a:gd name="T9" fmla="*/ 8 h 74"/>
                      <a:gd name="T10" fmla="*/ 129 w 142"/>
                      <a:gd name="T11" fmla="*/ 57 h 74"/>
                      <a:gd name="T12" fmla="*/ 136 w 142"/>
                      <a:gd name="T13" fmla="*/ 59 h 74"/>
                      <a:gd name="T14" fmla="*/ 138 w 142"/>
                      <a:gd name="T15" fmla="*/ 62 h 74"/>
                      <a:gd name="T16" fmla="*/ 139 w 142"/>
                      <a:gd name="T17" fmla="*/ 66 h 74"/>
                      <a:gd name="T18" fmla="*/ 141 w 142"/>
                      <a:gd name="T19" fmla="*/ 68 h 74"/>
                      <a:gd name="T20" fmla="*/ 140 w 142"/>
                      <a:gd name="T21" fmla="*/ 70 h 74"/>
                      <a:gd name="T22" fmla="*/ 136 w 142"/>
                      <a:gd name="T23" fmla="*/ 73 h 74"/>
                      <a:gd name="T24" fmla="*/ 12 w 142"/>
                      <a:gd name="T25" fmla="*/ 59 h 74"/>
                      <a:gd name="T26" fmla="*/ 8 w 142"/>
                      <a:gd name="T27" fmla="*/ 59 h 74"/>
                      <a:gd name="T28" fmla="*/ 4 w 142"/>
                      <a:gd name="T29" fmla="*/ 59 h 74"/>
                      <a:gd name="T30" fmla="*/ 3 w 142"/>
                      <a:gd name="T31" fmla="*/ 59 h 74"/>
                      <a:gd name="T32" fmla="*/ 3 w 142"/>
                      <a:gd name="T33" fmla="*/ 61 h 74"/>
                      <a:gd name="T34" fmla="*/ 2 w 142"/>
                      <a:gd name="T35" fmla="*/ 6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74" name="Freeform 24">
                    <a:extLst>
                      <a:ext uri="{FF2B5EF4-FFF2-40B4-BE49-F238E27FC236}">
                        <a16:creationId xmlns:a16="http://schemas.microsoft.com/office/drawing/2014/main" id="{EBC26D85-080D-D6D4-5EAB-43504E3B93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>
                      <a:gd name="T0" fmla="*/ 0 w 142"/>
                      <a:gd name="T1" fmla="*/ 0 h 73"/>
                      <a:gd name="T2" fmla="*/ 0 w 142"/>
                      <a:gd name="T3" fmla="*/ 3 h 73"/>
                      <a:gd name="T4" fmla="*/ 1 w 142"/>
                      <a:gd name="T5" fmla="*/ 7 h 73"/>
                      <a:gd name="T6" fmla="*/ 5 w 142"/>
                      <a:gd name="T7" fmla="*/ 9 h 73"/>
                      <a:gd name="T8" fmla="*/ 11 w 142"/>
                      <a:gd name="T9" fmla="*/ 10 h 73"/>
                      <a:gd name="T10" fmla="*/ 129 w 142"/>
                      <a:gd name="T11" fmla="*/ 59 h 73"/>
                      <a:gd name="T12" fmla="*/ 137 w 142"/>
                      <a:gd name="T13" fmla="*/ 61 h 73"/>
                      <a:gd name="T14" fmla="*/ 138 w 142"/>
                      <a:gd name="T15" fmla="*/ 63 h 73"/>
                      <a:gd name="T16" fmla="*/ 141 w 142"/>
                      <a:gd name="T17" fmla="*/ 67 h 73"/>
                      <a:gd name="T18" fmla="*/ 141 w 142"/>
                      <a:gd name="T19" fmla="*/ 69 h 73"/>
                      <a:gd name="T20" fmla="*/ 140 w 142"/>
                      <a:gd name="T21" fmla="*/ 72 h 73"/>
                      <a:gd name="T22" fmla="*/ 135 w 142"/>
                      <a:gd name="T23" fmla="*/ 72 h 73"/>
                      <a:gd name="T24" fmla="*/ 73 w 142"/>
                      <a:gd name="T25" fmla="*/ 65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64" name="Line 25">
                  <a:extLst>
                    <a:ext uri="{FF2B5EF4-FFF2-40B4-BE49-F238E27FC236}">
                      <a16:creationId xmlns:a16="http://schemas.microsoft.com/office/drawing/2014/main" id="{870541F6-410C-E03F-20EB-2CDC68968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9700" y="4733457"/>
                  <a:ext cx="304800" cy="304800"/>
                </a:xfrm>
                <a:prstGeom prst="line">
                  <a:avLst/>
                </a:prstGeom>
                <a:noFill/>
                <a:ln w="25400">
                  <a:solidFill>
                    <a:srgbClr val="00006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5" name="Text Box 26">
                  <a:extLst>
                    <a:ext uri="{FF2B5EF4-FFF2-40B4-BE49-F238E27FC236}">
                      <a16:creationId xmlns:a16="http://schemas.microsoft.com/office/drawing/2014/main" id="{109DB124-19ED-1D8D-94ED-73101C927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4512" y="4755682"/>
                  <a:ext cx="990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ja-JP" altLang="ja-JP"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66" name="Text Box 27">
                  <a:extLst>
                    <a:ext uri="{FF2B5EF4-FFF2-40B4-BE49-F238E27FC236}">
                      <a16:creationId xmlns:a16="http://schemas.microsoft.com/office/drawing/2014/main" id="{D9CB8ACD-D1AF-121D-F765-82ED5F38B4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03512" y="4679482"/>
                  <a:ext cx="1752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altLang="ja-JP" b="1" dirty="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γ</a:t>
                  </a:r>
                  <a:r>
                    <a:rPr lang="en-GB" altLang="ja-JP" b="1" dirty="0">
                      <a:solidFill>
                        <a:srgbClr val="000066"/>
                      </a:solidFill>
                      <a:latin typeface="Bookman Old Style" panose="02050604050505020204" pitchFamily="18" charset="0"/>
                    </a:rPr>
                    <a:t>, </a:t>
                  </a:r>
                  <a:r>
                    <a:rPr lang="en-GB" altLang="ja-JP" b="1" dirty="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π</a:t>
                  </a:r>
                  <a:r>
                    <a:rPr lang="en-GB" altLang="ja-JP" b="1" dirty="0">
                      <a:solidFill>
                        <a:srgbClr val="000066"/>
                      </a:solidFill>
                      <a:latin typeface="Bookman Old Style" panose="02050604050505020204" pitchFamily="18" charset="0"/>
                    </a:rPr>
                    <a:t>, </a:t>
                  </a:r>
                  <a:r>
                    <a:rPr lang="en-GB" altLang="ja-JP" b="1" dirty="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ρ, ω</a:t>
                  </a:r>
                  <a:r>
                    <a:rPr lang="en-GB" altLang="ja-JP" b="1" dirty="0">
                      <a:solidFill>
                        <a:srgbClr val="000066"/>
                      </a:solidFill>
                      <a:latin typeface="Bookman Old Style" panose="02050604050505020204" pitchFamily="18" charset="0"/>
                    </a:rPr>
                    <a:t>…</a:t>
                  </a:r>
                </a:p>
              </p:txBody>
            </p:sp>
            <p:sp>
              <p:nvSpPr>
                <p:cNvPr id="167" name="Freeform 28">
                  <a:extLst>
                    <a:ext uri="{FF2B5EF4-FFF2-40B4-BE49-F238E27FC236}">
                      <a16:creationId xmlns:a16="http://schemas.microsoft.com/office/drawing/2014/main" id="{078CAA0A-ACC1-DE56-BD78-44BC4F8F7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712" y="4603282"/>
                  <a:ext cx="990600" cy="228600"/>
                </a:xfrm>
                <a:custGeom>
                  <a:avLst/>
                  <a:gdLst>
                    <a:gd name="T0" fmla="*/ 0 w 672"/>
                    <a:gd name="T1" fmla="*/ 144 h 144"/>
                    <a:gd name="T2" fmla="*/ 432 w 672"/>
                    <a:gd name="T3" fmla="*/ 96 h 144"/>
                    <a:gd name="T4" fmla="*/ 672 w 672"/>
                    <a:gd name="T5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44">
                      <a:moveTo>
                        <a:pt x="0" y="144"/>
                      </a:moveTo>
                      <a:lnTo>
                        <a:pt x="432" y="96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44" name="四角形: 角を丸くする 243">
                <a:extLst>
                  <a:ext uri="{FF2B5EF4-FFF2-40B4-BE49-F238E27FC236}">
                    <a16:creationId xmlns:a16="http://schemas.microsoft.com/office/drawing/2014/main" id="{E88660EF-D9DE-AFD2-DE6F-48324B84F951}"/>
                  </a:ext>
                </a:extLst>
              </p:cNvPr>
              <p:cNvSpPr/>
              <p:nvPr/>
            </p:nvSpPr>
            <p:spPr>
              <a:xfrm>
                <a:off x="8811642" y="2928457"/>
                <a:ext cx="3335158" cy="1643505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ADC18560-B640-82A7-082B-29AD626EFE8D}"/>
                    </a:ext>
                  </a:extLst>
                </p:cNvPr>
                <p:cNvSpPr txBox="1"/>
                <p:nvPr/>
              </p:nvSpPr>
              <p:spPr>
                <a:xfrm>
                  <a:off x="6473987" y="2643497"/>
                  <a:ext cx="626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𝐺𝑃𝐷𝑠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ADC18560-B640-82A7-082B-29AD626EF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987" y="2643497"/>
                  <a:ext cx="62671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796" r="-7767" b="-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A1B4A-504A-C27B-6449-4B4E1F95ABB5}"/>
              </a:ext>
            </a:extLst>
          </p:cNvPr>
          <p:cNvSpPr txBox="1"/>
          <p:nvPr/>
        </p:nvSpPr>
        <p:spPr>
          <a:xfrm>
            <a:off x="409010" y="859343"/>
            <a:ext cx="7311686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altLang="ja-JP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concept merging the Form Factor (FF) and the PDF</a:t>
            </a:r>
            <a:endParaRPr lang="en-US" altLang="ja-JP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E5E593-18EB-0E57-1504-03E782FE6B3C}"/>
              </a:ext>
            </a:extLst>
          </p:cNvPr>
          <p:cNvSpPr txBox="1"/>
          <p:nvPr/>
        </p:nvSpPr>
        <p:spPr>
          <a:xfrm>
            <a:off x="4787975" y="2446489"/>
            <a:ext cx="2934819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forward limit gives PDF,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979346-BF07-A9B1-7E8D-A0DAFE53A6DE}"/>
              </a:ext>
            </a:extLst>
          </p:cNvPr>
          <p:cNvSpPr txBox="1"/>
          <p:nvPr/>
        </p:nvSpPr>
        <p:spPr>
          <a:xfrm>
            <a:off x="8523700" y="3590497"/>
            <a:ext cx="2934819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exclusive productions 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69DD6F-F7DA-78A8-77DC-B28F09DD9EE6}"/>
              </a:ext>
            </a:extLst>
          </p:cNvPr>
          <p:cNvSpPr txBox="1"/>
          <p:nvPr/>
        </p:nvSpPr>
        <p:spPr>
          <a:xfrm>
            <a:off x="1985325" y="3809565"/>
            <a:ext cx="195224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scattering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695525-C55D-C6E3-AD3C-69447D891CEB}"/>
              </a:ext>
            </a:extLst>
          </p:cNvPr>
          <p:cNvSpPr txBox="1"/>
          <p:nvPr/>
        </p:nvSpPr>
        <p:spPr>
          <a:xfrm>
            <a:off x="2894885" y="5878651"/>
            <a:ext cx="651588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 </a:t>
            </a:r>
          </a:p>
        </p:txBody>
      </p:sp>
    </p:spTree>
    <p:extLst>
      <p:ext uri="{BB962C8B-B14F-4D97-AF65-F5344CB8AC3E}">
        <p14:creationId xmlns:p14="http://schemas.microsoft.com/office/powerpoint/2010/main" val="142519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599"/>
            <a:ext cx="8667750" cy="4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Deeply Virtual Compton Scattering (DVCS)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F3FCEB-5770-7859-6E17-B753A524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6" y="928707"/>
            <a:ext cx="5468176" cy="32083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0657F3-AB6B-8C81-E7A2-4069FD2D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80537"/>
            <a:ext cx="5509037" cy="1733614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3A75CD6-1BA7-4445-6F4D-9F738E5D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432" y="2200406"/>
            <a:ext cx="429607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dirty="0">
                <a:solidFill>
                  <a:schemeClr val="accent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4 (chiral-even) GPDs for  each quark flavor in LO and leading twist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96C38DB-0D97-4ADB-C197-46374C4ED6E1}"/>
                  </a:ext>
                </a:extLst>
              </p:cNvPr>
              <p:cNvSpPr txBox="1"/>
              <p:nvPr/>
            </p:nvSpPr>
            <p:spPr>
              <a:xfrm>
                <a:off x="2770187" y="1599705"/>
                <a:ext cx="775475" cy="319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𝑙𝑎𝑟𝑔𝑒</m:t>
                          </m:r>
                        </m:sub>
                        <m:sup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𝐵𝑗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96C38DB-0D97-4ADB-C197-46374C4E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187" y="1599705"/>
                <a:ext cx="775475" cy="319575"/>
              </a:xfrm>
              <a:prstGeom prst="rect">
                <a:avLst/>
              </a:prstGeom>
              <a:blipFill>
                <a:blip r:embed="rId7"/>
                <a:stretch>
                  <a:fillRect l="-13281" r="-40625" b="-245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311EE747-4AE9-3EA5-8808-BE4181EEC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432" y="5635553"/>
            <a:ext cx="3334503" cy="621287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767121F-DFF1-62A4-B6B8-90CE9B4841EF}"/>
              </a:ext>
            </a:extLst>
          </p:cNvPr>
          <p:cNvGrpSpPr/>
          <p:nvPr/>
        </p:nvGrpSpPr>
        <p:grpSpPr>
          <a:xfrm>
            <a:off x="6855708" y="3179446"/>
            <a:ext cx="4380577" cy="1915260"/>
            <a:chOff x="6934661" y="3286910"/>
            <a:chExt cx="4380577" cy="1915260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5A2B192-0E77-7629-4FB5-577B79D0FA41}"/>
                </a:ext>
              </a:extLst>
            </p:cNvPr>
            <p:cNvSpPr/>
            <p:nvPr/>
          </p:nvSpPr>
          <p:spPr>
            <a:xfrm>
              <a:off x="6934661" y="3286911"/>
              <a:ext cx="4380577" cy="704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50F9E214-D976-7843-37A8-D40FF213F438}"/>
                </a:ext>
              </a:extLst>
            </p:cNvPr>
            <p:cNvGrpSpPr/>
            <p:nvPr/>
          </p:nvGrpSpPr>
          <p:grpSpPr>
            <a:xfrm>
              <a:off x="6934661" y="3286910"/>
              <a:ext cx="4380577" cy="1915260"/>
              <a:chOff x="6934661" y="3286910"/>
              <a:chExt cx="4380577" cy="1915260"/>
            </a:xfrm>
          </p:grpSpPr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73E0B203-D46D-5689-B2C9-82B3D5EF2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5272" y="3286910"/>
                <a:ext cx="1696770" cy="60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2000"/>
                  </a:lnSpc>
                  <a:spcBef>
                    <a:spcPct val="25000"/>
                  </a:spcBef>
                  <a:buNone/>
                </a:pPr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No Nucleon spin flip</a:t>
                </a: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CFF9D13E-5534-3DF4-C0C5-289EC8348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8862" y="3324481"/>
                <a:ext cx="1944114" cy="60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2000"/>
                  </a:lnSpc>
                  <a:spcBef>
                    <a:spcPct val="25000"/>
                  </a:spcBef>
                  <a:buNone/>
                </a:pPr>
                <a:r>
                  <a:rPr lang="en-US" altLang="ja-JP" sz="1800" dirty="0">
                    <a:solidFill>
                      <a:schemeClr val="tx1"/>
                    </a:solidFill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With Nucleon spin flip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266E631C-F6AE-B462-728D-3CE4AAE5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4661" y="3999627"/>
                <a:ext cx="4380577" cy="1201125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EF3378C-4F45-D56A-AED6-FFA49A03E2B9}"/>
                  </a:ext>
                </a:extLst>
              </p:cNvPr>
              <p:cNvSpPr/>
              <p:nvPr/>
            </p:nvSpPr>
            <p:spPr>
              <a:xfrm>
                <a:off x="6934661" y="3286910"/>
                <a:ext cx="2190289" cy="19138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753F383-7FBC-DCAF-960F-BB95B58E77E3}"/>
                  </a:ext>
                </a:extLst>
              </p:cNvPr>
              <p:cNvSpPr/>
              <p:nvPr/>
            </p:nvSpPr>
            <p:spPr>
              <a:xfrm>
                <a:off x="9124949" y="3288328"/>
                <a:ext cx="2190289" cy="19138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" name="Text Box 4">
            <a:extLst>
              <a:ext uri="{FF2B5EF4-FFF2-40B4-BE49-F238E27FC236}">
                <a16:creationId xmlns:a16="http://schemas.microsoft.com/office/drawing/2014/main" id="{7134C720-9728-14B2-F0C0-A96100A1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432" y="1208897"/>
            <a:ext cx="4296072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DVCS: most simple reaction</a:t>
            </a:r>
          </a:p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in order to study GPDs</a:t>
            </a:r>
          </a:p>
        </p:txBody>
      </p:sp>
    </p:spTree>
    <p:extLst>
      <p:ext uri="{BB962C8B-B14F-4D97-AF65-F5344CB8AC3E}">
        <p14:creationId xmlns:p14="http://schemas.microsoft.com/office/powerpoint/2010/main" val="201032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23" y="59347"/>
            <a:ext cx="11423556" cy="6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Transverse imaging and Pressure distribution with GPD 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CED6B-1488-D07B-683A-9506FE2D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554" y="769069"/>
            <a:ext cx="5046562" cy="2008208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B41A739-36F5-58F9-44C8-7DA266B2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61" y="848411"/>
            <a:ext cx="5704643" cy="6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In  experiments, GPD is  accessed through  </a:t>
            </a:r>
          </a:p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Compton Form Factor </a:t>
            </a:r>
            <a:r>
              <a:rPr lang="en-US" altLang="ja-JP" sz="1600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(CFF):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F27BD3B-6956-87B9-54CD-7B31CE5713F7}"/>
                  </a:ext>
                </a:extLst>
              </p:cNvPr>
              <p:cNvSpPr txBox="1"/>
              <p:nvPr/>
            </p:nvSpPr>
            <p:spPr>
              <a:xfrm>
                <a:off x="1430025" y="2194276"/>
                <a:ext cx="5097955" cy="493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nary>
                      <m:nary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ja-JP" altLang="en-US" i="1" dirty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ja-JP" altLang="en-US" i="1" dirty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ja-JP" altLang="en-US" i="1" dirty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F27BD3B-6956-87B9-54CD-7B31CE571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25" y="2194276"/>
                <a:ext cx="5097955" cy="493853"/>
              </a:xfrm>
              <a:prstGeom prst="rect">
                <a:avLst/>
              </a:prstGeom>
              <a:blipFill>
                <a:blip r:embed="rId4"/>
                <a:stretch>
                  <a:fillRect l="-120" b="-8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45667AC-D17E-FEC1-83C6-81F111C69B83}"/>
                  </a:ext>
                </a:extLst>
              </p:cNvPr>
              <p:cNvSpPr txBox="1"/>
              <p:nvPr/>
            </p:nvSpPr>
            <p:spPr>
              <a:xfrm>
                <a:off x="1641008" y="5615514"/>
                <a:ext cx="5419814" cy="493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ℛℯℋ</m:t>
                    </m:r>
                  </m:oMath>
                </a14:m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)=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𝒫</m:t>
                    </m:r>
                    <m:nary>
                      <m:naryPr>
                        <m:ctrlPr>
                          <a:rPr lang="ja-JP" alt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i="1" dirty="0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𝓂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 + 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45667AC-D17E-FEC1-83C6-81F111C69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08" y="5615514"/>
                <a:ext cx="5419814" cy="493853"/>
              </a:xfrm>
              <a:prstGeom prst="rect">
                <a:avLst/>
              </a:prstGeom>
              <a:blipFill>
                <a:blip r:embed="rId5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>
            <a:extLst>
              <a:ext uri="{FF2B5EF4-FFF2-40B4-BE49-F238E27FC236}">
                <a16:creationId xmlns:a16="http://schemas.microsoft.com/office/drawing/2014/main" id="{F9956C1B-4602-E0DD-DAEA-D88C11CEF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73" y="1607132"/>
            <a:ext cx="85025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b="1" i="1" dirty="0">
                <a:ea typeface="ＭＳ Ｐゴシック" panose="020B0600070205080204" pitchFamily="50" charset="-128"/>
                <a:cs typeface="Arial" panose="020B0604020202020204" pitchFamily="34" charset="0"/>
              </a:rPr>
              <a:t>CFF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E28AC3D-ABEF-782F-6F74-ADE748B2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983" y="1396719"/>
            <a:ext cx="85025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2000" b="1" i="1" dirty="0">
                <a:solidFill>
                  <a:schemeClr val="accent4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GPD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7402B9A-0522-E14B-2B77-908D6374F01E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454099" y="1745532"/>
            <a:ext cx="488012" cy="513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5C9641B-81DC-C1A3-D710-834EA5409983}"/>
                  </a:ext>
                </a:extLst>
              </p:cNvPr>
              <p:cNvSpPr txBox="1"/>
              <p:nvPr/>
            </p:nvSpPr>
            <p:spPr>
              <a:xfrm>
                <a:off x="1092780" y="2745009"/>
                <a:ext cx="998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𝑓𝑖𝑥𝑒𝑑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5C9641B-81DC-C1A3-D710-834EA540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0" y="2745009"/>
                <a:ext cx="998222" cy="276999"/>
              </a:xfrm>
              <a:prstGeom prst="rect">
                <a:avLst/>
              </a:prstGeom>
              <a:blipFill>
                <a:blip r:embed="rId6"/>
                <a:stretch>
                  <a:fillRect l="-3659" t="-2174" r="-6707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93ACA24-9C38-9088-F508-A498788C983D}"/>
              </a:ext>
            </a:extLst>
          </p:cNvPr>
          <p:cNvSpPr/>
          <p:nvPr/>
        </p:nvSpPr>
        <p:spPr>
          <a:xfrm>
            <a:off x="6367238" y="5533787"/>
            <a:ext cx="693583" cy="73529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0192D71-9B99-9E11-59BA-D361EC93DE1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060822" y="4916699"/>
            <a:ext cx="823814" cy="94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id="{E5A18EDF-A80A-9AAD-2637-80FC56C5F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514" y="4916699"/>
            <a:ext cx="1659242" cy="3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b="1" i="1" dirty="0">
                <a:solidFill>
                  <a:srgbClr val="0066FF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Imaginary part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4BD3F6F-FA1E-8E13-6B3E-71CDB4A5C7C6}"/>
              </a:ext>
            </a:extLst>
          </p:cNvPr>
          <p:cNvCxnSpPr>
            <a:stCxn id="16" idx="3"/>
          </p:cNvCxnSpPr>
          <p:nvPr/>
        </p:nvCxnSpPr>
        <p:spPr>
          <a:xfrm flipV="1">
            <a:off x="10493756" y="4554406"/>
            <a:ext cx="662481" cy="51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15161383-7328-5253-9659-7222F86AF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783" y="3204884"/>
            <a:ext cx="3269207" cy="3217256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B4D3BA94-AFC1-67C6-8F92-B0003685A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3899" y="3176684"/>
            <a:ext cx="2619715" cy="239633"/>
          </a:xfrm>
          <a:prstGeom prst="rect">
            <a:avLst/>
          </a:prstGeom>
        </p:spPr>
      </p:pic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381CE925-44DE-6CBD-306C-06EDBF63E8E1}"/>
              </a:ext>
            </a:extLst>
          </p:cNvPr>
          <p:cNvSpPr txBox="1"/>
          <p:nvPr/>
        </p:nvSpPr>
        <p:spPr>
          <a:xfrm>
            <a:off x="9605835" y="3514830"/>
            <a:ext cx="2314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200" i="1" dirty="0">
                <a:hlinkClick r:id="rId9"/>
              </a:rPr>
              <a:t>Nature</a:t>
            </a:r>
            <a:r>
              <a:rPr lang="fr-FR" altLang="ja-JP" sz="1200" dirty="0"/>
              <a:t> </a:t>
            </a:r>
            <a:r>
              <a:rPr lang="fr-FR" altLang="ja-JP" sz="1200" b="1" dirty="0"/>
              <a:t>volume 557</a:t>
            </a:r>
            <a:r>
              <a:rPr lang="fr-FR" altLang="ja-JP" sz="1200" dirty="0"/>
              <a:t>, </a:t>
            </a:r>
          </a:p>
          <a:p>
            <a:r>
              <a:rPr lang="fr-FR" altLang="ja-JP" sz="1200" dirty="0"/>
              <a:t> 396–399 (2018)</a:t>
            </a:r>
            <a:endParaRPr lang="ja-JP" altLang="en-US" sz="1200" dirty="0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73A2364-D433-9561-659A-BDB4D87D33EF}"/>
              </a:ext>
            </a:extLst>
          </p:cNvPr>
          <p:cNvSpPr txBox="1"/>
          <p:nvPr/>
        </p:nvSpPr>
        <p:spPr>
          <a:xfrm>
            <a:off x="9733659" y="4241622"/>
            <a:ext cx="2030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pressure distribution inside the proton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0DECB6-2E62-E7B0-2714-6E711151C156}"/>
              </a:ext>
            </a:extLst>
          </p:cNvPr>
          <p:cNvSpPr txBox="1"/>
          <p:nvPr/>
        </p:nvSpPr>
        <p:spPr>
          <a:xfrm>
            <a:off x="7006744" y="834714"/>
            <a:ext cx="2086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transverse imaging of nucleon</a:t>
            </a:r>
          </a:p>
        </p:txBody>
      </p:sp>
      <p:sp>
        <p:nvSpPr>
          <p:cNvPr id="136" name="Text Box 4">
            <a:extLst>
              <a:ext uri="{FF2B5EF4-FFF2-40B4-BE49-F238E27FC236}">
                <a16:creationId xmlns:a16="http://schemas.microsoft.com/office/drawing/2014/main" id="{A3A2440A-A9AB-D994-76D8-F7FEF9B5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68" y="3632795"/>
            <a:ext cx="1654716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b="1" i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Imaginary part</a:t>
            </a:r>
          </a:p>
        </p:txBody>
      </p: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D61B9FC8-0AF4-EEBD-09EE-98297DCEBCA2}"/>
              </a:ext>
            </a:extLst>
          </p:cNvPr>
          <p:cNvCxnSpPr>
            <a:cxnSpLocks/>
            <a:stCxn id="136" idx="3"/>
          </p:cNvCxnSpPr>
          <p:nvPr/>
        </p:nvCxnSpPr>
        <p:spPr>
          <a:xfrm flipV="1">
            <a:off x="2743084" y="2746759"/>
            <a:ext cx="4263660" cy="105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 Box 4">
            <a:extLst>
              <a:ext uri="{FF2B5EF4-FFF2-40B4-BE49-F238E27FC236}">
                <a16:creationId xmlns:a16="http://schemas.microsoft.com/office/drawing/2014/main" id="{D02A6C8A-1524-0ACE-37FB-8B45DA12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65" y="5290791"/>
            <a:ext cx="2743201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dispersion relation</a:t>
            </a:r>
          </a:p>
        </p:txBody>
      </p:sp>
      <p:cxnSp>
        <p:nvCxnSpPr>
          <p:cNvPr id="156" name="直線矢印コネクタ 155">
            <a:extLst>
              <a:ext uri="{FF2B5EF4-FFF2-40B4-BE49-F238E27FC236}">
                <a16:creationId xmlns:a16="http://schemas.microsoft.com/office/drawing/2014/main" id="{0DD53B82-55D2-3111-1D0F-6867331C31C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111301" y="1955945"/>
            <a:ext cx="425127" cy="27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AB097267-2CE0-83A6-513E-7002B91C247E}"/>
                  </a:ext>
                </a:extLst>
              </p:cNvPr>
              <p:cNvSpPr txBox="1"/>
              <p:nvPr/>
            </p:nvSpPr>
            <p:spPr>
              <a:xfrm>
                <a:off x="1536428" y="3970746"/>
                <a:ext cx="5646674" cy="322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𝒥𝓂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dirty="0"/>
                  <a:t>)-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dirty="0"/>
                  <a:t>)]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AB097267-2CE0-83A6-513E-7002B91C2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28" y="3970746"/>
                <a:ext cx="5646674" cy="322011"/>
              </a:xfrm>
              <a:prstGeom prst="rect">
                <a:avLst/>
              </a:prstGeom>
              <a:blipFill>
                <a:blip r:embed="rId10"/>
                <a:stretch>
                  <a:fillRect l="-1728" t="-145283" r="-1728" b="-218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8568E161-B7C0-5A36-D066-015103860409}"/>
                  </a:ext>
                </a:extLst>
              </p:cNvPr>
              <p:cNvSpPr txBox="1"/>
              <p:nvPr/>
            </p:nvSpPr>
            <p:spPr>
              <a:xfrm>
                <a:off x="1373620" y="4602991"/>
                <a:ext cx="5669244" cy="729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ℛℯℋ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𝒫</m:t>
                      </m:r>
                      <m:nary>
                        <m:nary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en-US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8568E161-B7C0-5A36-D066-0151038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20" y="4602991"/>
                <a:ext cx="5669244" cy="7290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 Box 4">
            <a:extLst>
              <a:ext uri="{FF2B5EF4-FFF2-40B4-BE49-F238E27FC236}">
                <a16:creationId xmlns:a16="http://schemas.microsoft.com/office/drawing/2014/main" id="{587A6ED6-FB2C-BB61-E8DA-9849C218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09" y="4385868"/>
            <a:ext cx="1922603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b="1" i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Real part</a:t>
            </a:r>
          </a:p>
        </p:txBody>
      </p:sp>
      <p:sp>
        <p:nvSpPr>
          <p:cNvPr id="166" name="Text Box 4">
            <a:extLst>
              <a:ext uri="{FF2B5EF4-FFF2-40B4-BE49-F238E27FC236}">
                <a16:creationId xmlns:a16="http://schemas.microsoft.com/office/drawing/2014/main" id="{4147F46B-CD2C-3493-0926-F07DD2C1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10" y="3311407"/>
            <a:ext cx="2650226" cy="3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25000"/>
              </a:spcBef>
              <a:buNone/>
            </a:pPr>
            <a:r>
              <a:rPr lang="en-US" altLang="ja-JP" sz="1600" dirty="0">
                <a:solidFill>
                  <a:schemeClr val="tx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with complex integration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A0CD710C-1CA2-7DF8-03FA-9ED20C2F9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420" y="1596916"/>
                <a:ext cx="3254832" cy="33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ts val="2000"/>
                  </a:lnSpc>
                  <a:spcBef>
                    <a:spcPct val="25000"/>
                  </a:spcBef>
                  <a:buNone/>
                </a:pPr>
                <a:r>
                  <a:rPr lang="en-US" altLang="ja-JP" sz="1600" dirty="0">
                    <a:solidFill>
                      <a:schemeClr val="tx1"/>
                    </a:solidFill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convolution </a:t>
                </a:r>
                <a:r>
                  <a:rPr lang="en-US" altLang="ja-JP" sz="1600" dirty="0">
                    <a:solidFill>
                      <a:schemeClr val="accent2">
                        <a:lumMod val="50000"/>
                      </a:schemeClr>
                    </a:solidFill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hard process 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⊗</m:t>
                    </m:r>
                    <m:r>
                      <m:rPr>
                        <m:nor/>
                      </m:rPr>
                      <a:rPr lang="en-US" altLang="ja-JP" sz="1600" dirty="0">
                        <a:solidFill>
                          <a:schemeClr val="accent2">
                            <a:lumMod val="50000"/>
                          </a:schemeClr>
                        </a:solidFill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GPD</m:t>
                    </m:r>
                  </m:oMath>
                </a14:m>
                <a:endParaRPr lang="en-US" altLang="ja-JP" sz="1600" dirty="0">
                  <a:solidFill>
                    <a:schemeClr val="tx1"/>
                  </a:solidFill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A0CD710C-1CA2-7DF8-03FA-9ED20C2F9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420" y="1596916"/>
                <a:ext cx="3254832" cy="331373"/>
              </a:xfrm>
              <a:prstGeom prst="rect">
                <a:avLst/>
              </a:prstGeom>
              <a:blipFill>
                <a:blip r:embed="rId12"/>
                <a:stretch>
                  <a:fillRect l="-936" t="-7407" b="-24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57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BB69C8-3B81-9D44-B37A-59E4442E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80221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Hard Exclusive Meson Production</a:t>
            </a:r>
            <a:r>
              <a:rPr lang="ja-JP" altLang="en-US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　（</a:t>
            </a: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HEMP)</a:t>
            </a:r>
          </a:p>
        </p:txBody>
      </p:sp>
      <p:sp>
        <p:nvSpPr>
          <p:cNvPr id="137" name="フッター プレースホルダー 136">
            <a:extLst>
              <a:ext uri="{FF2B5EF4-FFF2-40B4-BE49-F238E27FC236}">
                <a16:creationId xmlns:a16="http://schemas.microsoft.com/office/drawing/2014/main" id="{54A6C6E7-55CA-A184-EF48-026F905B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141" name="日付プレースホルダー 140">
            <a:extLst>
              <a:ext uri="{FF2B5EF4-FFF2-40B4-BE49-F238E27FC236}">
                <a16:creationId xmlns:a16="http://schemas.microsoft.com/office/drawing/2014/main" id="{A13FEF91-2078-EE9B-98A3-FDD520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142" name="スライド番号プレースホルダー 141">
            <a:extLst>
              <a:ext uri="{FF2B5EF4-FFF2-40B4-BE49-F238E27FC236}">
                <a16:creationId xmlns:a16="http://schemas.microsoft.com/office/drawing/2014/main" id="{0607A0CD-31AB-91C2-419E-848A5DC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A5AB26-D700-34D3-8BB5-B4502A7FFF05}"/>
              </a:ext>
            </a:extLst>
          </p:cNvPr>
          <p:cNvSpPr txBox="1"/>
          <p:nvPr/>
        </p:nvSpPr>
        <p:spPr>
          <a:xfrm>
            <a:off x="5189008" y="892055"/>
            <a:ext cx="6843183" cy="581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 is alternatively important in  GPD studies</a:t>
            </a:r>
          </a:p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account of the meson structure</a:t>
            </a:r>
          </a:p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 allows to give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chiral-odd GPDs</a:t>
            </a:r>
          </a:p>
          <a:p>
            <a:pPr>
              <a:lnSpc>
                <a:spcPts val="3500"/>
              </a:lnSpc>
            </a:pP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Sensitive to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gluon GPDs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(same order in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ja-JP" baseline="-25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different flavor combinations for different mesons</a:t>
            </a:r>
          </a:p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ja-JP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endParaRPr lang="en-US" altLang="ja-JP" dirty="0">
              <a:sym typeface="Wingdings" panose="05000000000000000000" pitchFamily="2" charset="2"/>
            </a:endParaRPr>
          </a:p>
          <a:p>
            <a:pPr>
              <a:lnSpc>
                <a:spcPts val="3000"/>
              </a:lnSpc>
            </a:pPr>
            <a:endParaRPr lang="en-US" altLang="ja-JP" dirty="0">
              <a:sym typeface="Wingdings" panose="05000000000000000000" pitchFamily="2" charset="2"/>
            </a:endParaRPr>
          </a:p>
          <a:p>
            <a:pPr>
              <a:lnSpc>
                <a:spcPts val="3000"/>
              </a:lnSpc>
            </a:pPr>
            <a:endParaRPr lang="en-US" altLang="ja-JP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look at 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transverse-spin asymmetries, </a:t>
            </a:r>
          </a:p>
          <a:p>
            <a:pPr>
              <a:lnSpc>
                <a:spcPts val="3000"/>
              </a:lnSpc>
            </a:pP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spin-density matrix elements  for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exclusive vector meson production, and cross section for exclusive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aseline="30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0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production</a:t>
            </a:r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886DFA-C235-B7A4-2200-ECBA7E6A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72" y="1251115"/>
            <a:ext cx="3814866" cy="26806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D45527-8C73-B246-F839-740C939B4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2" y="3957618"/>
            <a:ext cx="3829082" cy="249910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6512A39-7C1E-449A-0114-B2C518A4C6C8}"/>
              </a:ext>
            </a:extLst>
          </p:cNvPr>
          <p:cNvSpPr txBox="1"/>
          <p:nvPr/>
        </p:nvSpPr>
        <p:spPr>
          <a:xfrm>
            <a:off x="8505817" y="2997068"/>
            <a:ext cx="3392809" cy="31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AAAA B+ Canela"/>
              </a:rPr>
              <a:t>Diehl, </a:t>
            </a:r>
            <a:r>
              <a:rPr lang="en-US" altLang="ja-JP" sz="1400" b="0" i="0" u="none" strike="noStrike" baseline="0" dirty="0" err="1">
                <a:solidFill>
                  <a:srgbClr val="000000"/>
                </a:solidFill>
                <a:latin typeface="AAAAA B+ Canela"/>
              </a:rPr>
              <a:t>Vinnikov</a:t>
            </a:r>
            <a:r>
              <a:rPr lang="en-US" altLang="ja-JP" sz="1400" b="0" i="0" u="none" strike="noStrike" baseline="0" dirty="0">
                <a:solidFill>
                  <a:srgbClr val="000000"/>
                </a:solidFill>
                <a:latin typeface="AAAAA B+ Canela"/>
              </a:rPr>
              <a:t>, Phys. Lett. B 609 (2005) 286 </a:t>
            </a:r>
            <a:endParaRPr lang="ja-JP" altLang="en-US" sz="1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E4CF3D3-30DA-26FE-9A09-252C3DC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942" y="3895089"/>
            <a:ext cx="3159147" cy="7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25000"/>
              </a:spcBef>
              <a:buNone/>
            </a:pPr>
            <a:r>
              <a:rPr lang="en-US" altLang="ja-JP" sz="1800" b="1" i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Distribution Amplitude:</a:t>
            </a:r>
            <a:r>
              <a:rPr lang="en-US" altLang="ja-JP" sz="1800" b="1" i="1" dirty="0">
                <a:solidFill>
                  <a:schemeClr val="accent4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structure of the meson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AACA47A-AC61-4C93-F8E6-78A096C79604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166712" y="2336621"/>
            <a:ext cx="1229230" cy="19255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B192443-E4DB-9937-0162-CF15D9CED3F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166712" y="4262209"/>
            <a:ext cx="1229230" cy="5462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77F020-BD2F-BE0A-FB31-7BC3792EAB61}"/>
                  </a:ext>
                </a:extLst>
              </p:cNvPr>
              <p:cNvSpPr txBox="1"/>
              <p:nvPr/>
            </p:nvSpPr>
            <p:spPr>
              <a:xfrm>
                <a:off x="6202267" y="2275884"/>
                <a:ext cx="3660489" cy="31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277F020-BD2F-BE0A-FB31-7BC3792EA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267" y="2275884"/>
                <a:ext cx="3660489" cy="315536"/>
              </a:xfrm>
              <a:prstGeom prst="rect">
                <a:avLst/>
              </a:prstGeom>
              <a:blipFill>
                <a:blip r:embed="rId5"/>
                <a:stretch>
                  <a:fillRect l="-2329" t="-23077" r="-832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27968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6BCF16-6CD5-9163-9B2A-D117A989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58A4F0-637E-6C94-D213-AEF14F8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8B4C1-558C-3639-D8E8-4510EFC8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C3C3217-B209-CFF7-C71A-86441BB7D5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050" y="2048488"/>
            <a:ext cx="11012750" cy="1740745"/>
          </a:xfrm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 eaLnBrk="1" hangingPunct="1">
              <a:lnSpc>
                <a:spcPts val="4300"/>
              </a:lnSpc>
              <a:defRPr/>
            </a:pPr>
            <a:r>
              <a:rPr lang="en-US" altLang="ja-JP" sz="4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COMPASS</a:t>
            </a:r>
            <a:endParaRPr lang="en-US" altLang="ja-JP" sz="5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7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0D64EB-E5CD-B29E-472B-1B840C01F9D8}"/>
              </a:ext>
            </a:extLst>
          </p:cNvPr>
          <p:cNvSpPr/>
          <p:nvPr/>
        </p:nvSpPr>
        <p:spPr>
          <a:xfrm>
            <a:off x="292962" y="879475"/>
            <a:ext cx="11899038" cy="570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8BB6EB-9A41-E09E-2547-1678043B7D7E}"/>
              </a:ext>
            </a:extLst>
          </p:cNvPr>
          <p:cNvSpPr/>
          <p:nvPr/>
        </p:nvSpPr>
        <p:spPr>
          <a:xfrm>
            <a:off x="0" y="765356"/>
            <a:ext cx="12192000" cy="45719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9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35">
            <a:extLst>
              <a:ext uri="{FF2B5EF4-FFF2-40B4-BE49-F238E27FC236}">
                <a16:creationId xmlns:a16="http://schemas.microsoft.com/office/drawing/2014/main" id="{377F4563-B43C-3330-5FB6-FCE1CAA4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56" y="12845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COMPASS at CERN</a:t>
            </a:r>
          </a:p>
        </p:txBody>
      </p:sp>
      <p:graphicFrame>
        <p:nvGraphicFramePr>
          <p:cNvPr id="3" name="Object 41">
            <a:extLst>
              <a:ext uri="{FF2B5EF4-FFF2-40B4-BE49-F238E27FC236}">
                <a16:creationId xmlns:a16="http://schemas.microsoft.com/office/drawing/2014/main" id="{F06AB9F4-F091-62D6-9D31-EA3DA6E0A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6413"/>
              </p:ext>
            </p:extLst>
          </p:nvPr>
        </p:nvGraphicFramePr>
        <p:xfrm>
          <a:off x="11048677" y="68480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38095" imgH="2438095" progId="MS_ClipArt_Gallery.2">
                  <p:embed/>
                </p:oleObj>
              </mc:Choice>
              <mc:Fallback>
                <p:oleObj name="Clip" r:id="rId3" imgW="2438095" imgH="2438095" progId="MS_ClipArt_Gallery.2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:a16="http://schemas.microsoft.com/office/drawing/2014/main" id="{F06AB9F4-F091-62D6-9D31-EA3DA6E0A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 contras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677" y="68480"/>
                        <a:ext cx="99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9">
            <a:extLst>
              <a:ext uri="{FF2B5EF4-FFF2-40B4-BE49-F238E27FC236}">
                <a16:creationId xmlns:a16="http://schemas.microsoft.com/office/drawing/2014/main" id="{FF3A1C75-FAE6-B033-16D7-7C00E378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62" y="4900475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5" name="Picture 32" descr="Layout-3D-1L">
            <a:extLst>
              <a:ext uri="{FF2B5EF4-FFF2-40B4-BE49-F238E27FC236}">
                <a16:creationId xmlns:a16="http://schemas.microsoft.com/office/drawing/2014/main" id="{5AD11DA0-5942-FCBE-359C-636EDFCE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"/>
          <a:stretch>
            <a:fillRect/>
          </a:stretch>
        </p:blipFill>
        <p:spPr bwMode="auto">
          <a:xfrm>
            <a:off x="831125" y="1430200"/>
            <a:ext cx="8153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>
            <a:extLst>
              <a:ext uri="{FF2B5EF4-FFF2-40B4-BE49-F238E27FC236}">
                <a16:creationId xmlns:a16="http://schemas.microsoft.com/office/drawing/2014/main" id="{4D97467C-4AEE-393A-1709-D99ED5E6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762" y="4411525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ea typeface="ＭＳ Ｐゴシック" panose="020B0600070205080204" pitchFamily="50" charset="-128"/>
              </a:rPr>
              <a:t>SM1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3170E748-37D4-E597-365A-67F6049A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762" y="4367075"/>
            <a:ext cx="677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ea typeface="ＭＳ Ｐゴシック" panose="020B0600070205080204" pitchFamily="50" charset="-128"/>
              </a:rPr>
              <a:t>SM2</a:t>
            </a:r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B426C652-164D-5206-A27F-51A66B4A61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3062" y="6043475"/>
            <a:ext cx="419100" cy="244475"/>
          </a:xfrm>
          <a:prstGeom prst="line">
            <a:avLst/>
          </a:prstGeom>
          <a:noFill/>
          <a:ln w="19050">
            <a:solidFill>
              <a:srgbClr val="29292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044E827D-ED50-BC16-136B-AE652BF8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9" y="4786312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Pol.</a:t>
            </a:r>
            <a:r>
              <a:rPr lang="ja-JP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endParaRPr lang="en-US" altLang="ja-JP" sz="16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m"/>
            </a:pP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err="1">
                <a:solidFill>
                  <a:schemeClr val="tx1"/>
                </a:solidFill>
                <a:ea typeface="ＭＳ Ｐゴシック" panose="020B0600070205080204" pitchFamily="50" charset="-128"/>
              </a:rPr>
              <a:t>fom</a:t>
            </a: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 SPS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160-200 GeV,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pol. = 80% 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8B15D3BD-A038-FEB8-009D-3247A198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362" y="482427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990000"/>
                </a:solidFill>
                <a:ea typeface="ＭＳ Ｐゴシック" panose="020B0600070205080204" pitchFamily="50" charset="-128"/>
              </a:rPr>
              <a:t>MuonWall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D8CB6ADF-0D5F-ADE5-C158-F5AB58DB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762" y="291927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990000"/>
                </a:solidFill>
                <a:ea typeface="ＭＳ Ｐゴシック" panose="020B0600070205080204" pitchFamily="50" charset="-128"/>
              </a:rPr>
              <a:t>MuonWall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F918B7E1-DFDD-30C1-074F-860F2584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50" y="3954325"/>
            <a:ext cx="938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33CC"/>
                </a:solidFill>
                <a:ea typeface="ＭＳ Ｐゴシック" panose="020B0600070205080204" pitchFamily="50" charset="-128"/>
              </a:rPr>
              <a:t>E/</a:t>
            </a:r>
            <a:r>
              <a:rPr lang="en-US" altLang="ja-JP" sz="1600" b="1">
                <a:solidFill>
                  <a:srgbClr val="33CCCC"/>
                </a:solidFill>
                <a:ea typeface="ＭＳ Ｐゴシック" panose="020B0600070205080204" pitchFamily="50" charset="-128"/>
              </a:rPr>
              <a:t>H</a:t>
            </a:r>
            <a:r>
              <a:rPr lang="en-US" altLang="ja-JP" sz="1600" b="1">
                <a:solidFill>
                  <a:srgbClr val="0033CC"/>
                </a:solidFill>
                <a:ea typeface="ＭＳ Ｐゴシック" panose="020B0600070205080204" pitchFamily="50" charset="-128"/>
              </a:rPr>
              <a:t>CAL</a:t>
            </a:r>
            <a:endParaRPr lang="en-US" altLang="ja-JP" sz="1600" b="1">
              <a:solidFill>
                <a:srgbClr val="33CCCC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2E75A9DF-5BCF-BE30-582A-A3152C12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162" y="3605075"/>
            <a:ext cx="938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33CC"/>
                </a:solidFill>
                <a:ea typeface="ＭＳ Ｐゴシック" panose="020B0600070205080204" pitchFamily="50" charset="-128"/>
              </a:rPr>
              <a:t>E/</a:t>
            </a:r>
            <a:r>
              <a:rPr lang="en-US" altLang="ja-JP" sz="1600" b="1">
                <a:solidFill>
                  <a:srgbClr val="33CCCC"/>
                </a:solidFill>
                <a:ea typeface="ＭＳ Ｐゴシック" panose="020B0600070205080204" pitchFamily="50" charset="-128"/>
              </a:rPr>
              <a:t>H</a:t>
            </a:r>
            <a:r>
              <a:rPr lang="en-US" altLang="ja-JP" sz="1600" b="1">
                <a:solidFill>
                  <a:srgbClr val="0033CC"/>
                </a:solidFill>
                <a:ea typeface="ＭＳ Ｐゴシック" panose="020B0600070205080204" pitchFamily="50" charset="-128"/>
              </a:rPr>
              <a:t>CAL</a:t>
            </a:r>
            <a:endParaRPr lang="en-US" altLang="ja-JP" sz="1600" b="1">
              <a:solidFill>
                <a:srgbClr val="33CCCC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3F50A776-8AA2-2C17-1AB0-67F41D43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162" y="5478325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5F5F5F"/>
                </a:solidFill>
                <a:ea typeface="ＭＳ Ｐゴシック" panose="020B0600070205080204" pitchFamily="50" charset="-128"/>
              </a:rPr>
              <a:t>RICH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79E0DFE9-F193-0691-16F9-1757CCB9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37" y="3519350"/>
            <a:ext cx="1939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CC6600"/>
                </a:solidFill>
                <a:ea typeface="ＭＳ Ｐゴシック" panose="020B0600070205080204" pitchFamily="50" charset="-128"/>
              </a:rPr>
              <a:t>Polarised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CC6600"/>
                </a:solidFill>
                <a:ea typeface="ＭＳ Ｐゴシック" panose="020B0600070205080204" pitchFamily="50" charset="-128"/>
              </a:rPr>
              <a:t>solid Target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50" charset="-128"/>
              </a:rPr>
              <a:t>(</a:t>
            </a:r>
            <a:r>
              <a:rPr lang="en-US" altLang="ja-JP" sz="2000" b="1">
                <a:ea typeface="ＭＳ Ｐゴシック" panose="020B0600070205080204" pitchFamily="50" charset="-128"/>
              </a:rPr>
              <a:t>NH</a:t>
            </a:r>
            <a:r>
              <a:rPr lang="en-US" altLang="ja-JP" sz="2000" b="1" baseline="-25000">
                <a:ea typeface="ＭＳ Ｐゴシック" panose="020B0600070205080204" pitchFamily="50" charset="-128"/>
              </a:rPr>
              <a:t>3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50" charset="-128"/>
              </a:rPr>
              <a:t> for p,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>
                <a:solidFill>
                  <a:schemeClr val="tx1"/>
                </a:solidFill>
                <a:ea typeface="ＭＳ Ｐゴシック" panose="020B0600070205080204" pitchFamily="50" charset="-128"/>
              </a:rPr>
              <a:t>6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50" charset="-128"/>
              </a:rPr>
              <a:t>LiD for d)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8980CA2A-F062-6CD3-7AE8-7D91E7D6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025" y="1887400"/>
            <a:ext cx="12906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chemeClr val="tx1"/>
                </a:solidFill>
                <a:ea typeface="ＭＳ Ｐゴシック" panose="020B0600070205080204" pitchFamily="50" charset="-128"/>
              </a:rPr>
              <a:t>SciFi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chemeClr val="tx1"/>
                </a:solidFill>
                <a:ea typeface="ＭＳ Ｐゴシック" panose="020B0600070205080204" pitchFamily="50" charset="-128"/>
              </a:rPr>
              <a:t>Silicon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chemeClr val="tx1"/>
                </a:solidFill>
                <a:ea typeface="ＭＳ Ｐゴシック" panose="020B0600070205080204" pitchFamily="50" charset="-128"/>
              </a:rPr>
              <a:t>Micromegas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solidFill>
                  <a:schemeClr val="tx1"/>
                </a:solidFill>
                <a:ea typeface="ＭＳ Ｐゴシック" panose="020B0600070205080204" pitchFamily="50" charset="-128"/>
              </a:rPr>
              <a:t>GEMs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812907EE-DC31-2832-8835-064B8F29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362" y="776150"/>
            <a:ext cx="8270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Straws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SDC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MWPC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solidFill>
                  <a:schemeClr val="tx1"/>
                </a:solidFill>
                <a:ea typeface="ＭＳ Ｐゴシック" panose="020B0600070205080204" pitchFamily="50" charset="-128"/>
              </a:rPr>
              <a:t>W45</a:t>
            </a:r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91B6D237-3FBF-649F-1588-8C9154D9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48" y="5742130"/>
            <a:ext cx="3543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6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two stage spectrometer</a:t>
            </a:r>
            <a:endParaRPr lang="en-US" altLang="ja-JP" sz="1600" b="1" dirty="0">
              <a:solidFill>
                <a:srgbClr val="336699"/>
              </a:solidFill>
              <a:ea typeface="ＭＳ Ｐゴシック" panose="020B0600070205080204" pitchFamily="50" charset="-128"/>
            </a:endParaRPr>
          </a:p>
          <a:p>
            <a:pPr eaLnBrk="1" hangingPunct="1">
              <a:buFontTx/>
              <a:buNone/>
            </a:pPr>
            <a:r>
              <a:rPr lang="en-US" altLang="ja-JP" sz="16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tracking, calorimetry, PID</a:t>
            </a:r>
          </a:p>
        </p:txBody>
      </p:sp>
      <p:pic>
        <p:nvPicPr>
          <p:cNvPr id="21" name="Picture 27">
            <a:extLst>
              <a:ext uri="{FF2B5EF4-FFF2-40B4-BE49-F238E27FC236}">
                <a16:creationId xmlns:a16="http://schemas.microsoft.com/office/drawing/2014/main" id="{FCE2DA32-8B69-F1B0-0B64-2FE6725E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2" y="1090475"/>
            <a:ext cx="44958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2">
            <a:extLst>
              <a:ext uri="{FF2B5EF4-FFF2-40B4-BE49-F238E27FC236}">
                <a16:creationId xmlns:a16="http://schemas.microsoft.com/office/drawing/2014/main" id="{50D60211-6A0E-5B43-C584-F1A39966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62" y="1090475"/>
            <a:ext cx="281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600" b="1" dirty="0">
                <a:solidFill>
                  <a:srgbClr val="000099"/>
                </a:solidFill>
                <a:ea typeface="ＭＳ Ｐゴシック" panose="020B0600070205080204" pitchFamily="50" charset="-128"/>
              </a:rPr>
              <a:t>data taking: 2002-2022</a:t>
            </a:r>
          </a:p>
        </p:txBody>
      </p:sp>
      <p:pic>
        <p:nvPicPr>
          <p:cNvPr id="24" name="図 2">
            <a:extLst>
              <a:ext uri="{FF2B5EF4-FFF2-40B4-BE49-F238E27FC236}">
                <a16:creationId xmlns:a16="http://schemas.microsoft.com/office/drawing/2014/main" id="{1F32F627-36EC-0285-EE76-9B4239D04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62" y="1225413"/>
            <a:ext cx="3176330" cy="24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線矢印コネクタ 2">
            <a:extLst>
              <a:ext uri="{FF2B5EF4-FFF2-40B4-BE49-F238E27FC236}">
                <a16:creationId xmlns:a16="http://schemas.microsoft.com/office/drawing/2014/main" id="{7E90FF0B-BDD5-6FAD-EA06-6546A91E49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9700" y="4043225"/>
            <a:ext cx="428625" cy="1209675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B1A3E58A-B043-6824-85E0-8D055E375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61" y="4229597"/>
            <a:ext cx="3951448" cy="2354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7">
            <a:extLst>
              <a:ext uri="{FF2B5EF4-FFF2-40B4-BE49-F238E27FC236}">
                <a16:creationId xmlns:a16="http://schemas.microsoft.com/office/drawing/2014/main" id="{61386388-1D9D-A10A-D936-D2F15C0D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395" y="4392475"/>
            <a:ext cx="1426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5F5F5F"/>
                </a:solidFill>
                <a:ea typeface="ＭＳ Ｐゴシック" panose="020B0600070205080204" pitchFamily="50" charset="-128"/>
              </a:rPr>
              <a:t>P-id by RICH</a:t>
            </a:r>
          </a:p>
        </p:txBody>
      </p:sp>
      <p:sp>
        <p:nvSpPr>
          <p:cNvPr id="19" name="フッター プレースホルダー 18">
            <a:extLst>
              <a:ext uri="{FF2B5EF4-FFF2-40B4-BE49-F238E27FC236}">
                <a16:creationId xmlns:a16="http://schemas.microsoft.com/office/drawing/2014/main" id="{CC66BA2F-5E7A-85E7-8A2A-C705CDD9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Takahiro Iwata, DNP-JPS workshop, BigIrland Hawaii</a:t>
            </a:r>
            <a:endParaRPr kumimoji="1" lang="ja-JP" altLang="en-US" dirty="0"/>
          </a:p>
        </p:txBody>
      </p: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D6C8437B-4BB5-2B2B-B3CB-34EFC0F7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2023/11/26-27</a:t>
            </a:r>
            <a:endParaRPr kumimoji="1" lang="ja-JP" altLang="en-US"/>
          </a:p>
        </p:txBody>
      </p:sp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FF17A03F-6AE1-3ED3-E0D3-1406EB95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4DA1-70CD-4228-88B7-E40279D98F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85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123538</TotalTime>
  <Words>2774</Words>
  <Application>Microsoft Office PowerPoint</Application>
  <PresentationFormat>ワイド画面</PresentationFormat>
  <Paragraphs>580</Paragraphs>
  <Slides>35</Slides>
  <Notes>35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8" baseType="lpstr">
      <vt:lpstr>AAAAA B+ Canela</vt:lpstr>
      <vt:lpstr>NimbusSanL-Regu</vt:lpstr>
      <vt:lpstr>游ゴシック</vt:lpstr>
      <vt:lpstr>游ゴシック Light</vt:lpstr>
      <vt:lpstr>Arial</vt:lpstr>
      <vt:lpstr>Arial Black</vt:lpstr>
      <vt:lpstr>Bookman Old Style</vt:lpstr>
      <vt:lpstr>Cambria Math</vt:lpstr>
      <vt:lpstr>Symbol</vt:lpstr>
      <vt:lpstr>Times New Roman</vt:lpstr>
      <vt:lpstr>Wingdings</vt:lpstr>
      <vt:lpstr>Office テーマ</vt:lpstr>
      <vt:lpstr>Clip</vt:lpstr>
      <vt:lpstr>DVCS　and HEMP  at COMPASS experiment  for GPD studies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COMPASS</vt:lpstr>
      <vt:lpstr>PowerPoint プレゼンテーション</vt:lpstr>
      <vt:lpstr>DVCS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HE vector meson P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HE π^0P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Reviewer</dc:creator>
  <cp:lastModifiedBy>Reviewer</cp:lastModifiedBy>
  <cp:revision>360</cp:revision>
  <dcterms:created xsi:type="dcterms:W3CDTF">2023-01-30T04:15:40Z</dcterms:created>
  <dcterms:modified xsi:type="dcterms:W3CDTF">2023-11-27T18:57:05Z</dcterms:modified>
</cp:coreProperties>
</file>