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413" r:id="rId2"/>
    <p:sldId id="746" r:id="rId3"/>
    <p:sldId id="764" r:id="rId4"/>
    <p:sldId id="748" r:id="rId5"/>
    <p:sldId id="747" r:id="rId6"/>
    <p:sldId id="743" r:id="rId7"/>
    <p:sldId id="562" r:id="rId8"/>
    <p:sldId id="729" r:id="rId9"/>
    <p:sldId id="740" r:id="rId10"/>
    <p:sldId id="741" r:id="rId11"/>
    <p:sldId id="744" r:id="rId12"/>
    <p:sldId id="754" r:id="rId13"/>
    <p:sldId id="762" r:id="rId14"/>
    <p:sldId id="755" r:id="rId15"/>
    <p:sldId id="763" r:id="rId16"/>
    <p:sldId id="756" r:id="rId17"/>
    <p:sldId id="757" r:id="rId18"/>
    <p:sldId id="758" r:id="rId19"/>
    <p:sldId id="761" r:id="rId20"/>
    <p:sldId id="759" r:id="rId21"/>
    <p:sldId id="705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1FF56"/>
    <a:srgbClr val="FF212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56" autoAdjust="0"/>
    <p:restoredTop sz="97256" autoAdjust="0"/>
  </p:normalViewPr>
  <p:slideViewPr>
    <p:cSldViewPr snapToObjects="1">
      <p:cViewPr varScale="1">
        <p:scale>
          <a:sx n="83" d="100"/>
          <a:sy n="83" d="100"/>
        </p:scale>
        <p:origin x="-136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EE50F-4BEE-1540-B987-3D2E6F25D5D8}" type="datetimeFigureOut">
              <a:rPr lang="en-US" smtClean="0"/>
              <a:pPr/>
              <a:t>6/17/24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FD351-30D7-7D4E-8238-DF41A34D9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50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E2A98D-E34E-634A-AF64-A40AC4E1C565}" type="slidenum">
              <a:rPr lang="en-US"/>
              <a:pPr/>
              <a:t>1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11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84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12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4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13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915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14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897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15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136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16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968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17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409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18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200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19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8592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20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757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2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787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21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450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3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81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4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1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5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655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6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05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8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88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9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62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10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093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1440A9F-CC87-D346-9976-B7CE49DB76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CD1692C-64D1-1346-B804-148E74BFED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05C1A4A-8DDF-D54B-96EC-3CA4FC19A2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0CBF7123-056F-4540-A9F4-E6F326E8B7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9BFEC6C2-463F-6E48-8885-D8A61BF55E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2E2CA12B-A48A-EC4C-95CA-A506E3B772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CC04E742-8FF3-F44C-87E1-E133DED7B5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F2A7387-6D52-C240-B967-337E5D8E12A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F28A0B2-7A63-9F48-B2A5-51FDA41E23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48A2CB5-6506-3247-8E1C-4B83619FF5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97D8D8E-0F49-6A41-8C9C-011F35D225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0B91CF2-91B4-4847-96D6-D6490650F2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462463E-C978-2845-9480-A386CB9DD4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7C809B3-A184-6F44-9286-32F1DA85D1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846E6AC-C412-8E40-A4DD-7393DB7B00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0C322B0-2D7E-5A47-A6DF-8A0E99532D2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32.png"/><Relationship Id="rId6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emf"/><Relationship Id="rId8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emf"/><Relationship Id="rId7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9.emf"/><Relationship Id="rId5" Type="http://schemas.openxmlformats.org/officeDocument/2006/relationships/image" Target="../media/image70.png"/><Relationship Id="rId6" Type="http://schemas.openxmlformats.org/officeDocument/2006/relationships/image" Target="../media/image71.emf"/><Relationship Id="rId7" Type="http://schemas.openxmlformats.org/officeDocument/2006/relationships/image" Target="../media/image72.png"/><Relationship Id="rId8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7" Type="http://schemas.openxmlformats.org/officeDocument/2006/relationships/image" Target="../media/image21.emf"/><Relationship Id="rId8" Type="http://schemas.openxmlformats.org/officeDocument/2006/relationships/image" Target="../media/image22.emf"/><Relationship Id="rId9" Type="http://schemas.openxmlformats.org/officeDocument/2006/relationships/image" Target="../media/image23.png"/><Relationship Id="rId10" Type="http://schemas.openxmlformats.org/officeDocument/2006/relationships/image" Target="../media/image24.emf"/><Relationship Id="rId11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emf"/><Relationship Id="rId6" Type="http://schemas.openxmlformats.org/officeDocument/2006/relationships/image" Target="../media/image29.emf"/><Relationship Id="rId7" Type="http://schemas.openxmlformats.org/officeDocument/2006/relationships/image" Target="../media/image30.emf"/><Relationship Id="rId8" Type="http://schemas.openxmlformats.org/officeDocument/2006/relationships/image" Target="../media/image31.emf"/><Relationship Id="rId9" Type="http://schemas.openxmlformats.org/officeDocument/2006/relationships/image" Target="../media/image32.png"/><Relationship Id="rId10" Type="http://schemas.openxmlformats.org/officeDocument/2006/relationships/image" Target="../media/image33.emf"/><Relationship Id="rId11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533400" y="304800"/>
            <a:ext cx="1828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endParaRPr lang="en-US" sz="2400" b="1">
              <a:solidFill>
                <a:schemeClr val="tx2"/>
              </a:solidFill>
            </a:endParaRPr>
          </a:p>
        </p:txBody>
      </p:sp>
      <p:sp>
        <p:nvSpPr>
          <p:cNvPr id="18442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3048000"/>
            <a:ext cx="8458200" cy="1066800"/>
          </a:xfrm>
          <a:solidFill>
            <a:schemeClr val="accent1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/>
            </a:r>
            <a:br>
              <a:rPr lang="en-US" sz="4000" dirty="0">
                <a:solidFill>
                  <a:srgbClr val="FF0000"/>
                </a:solidFill>
              </a:rPr>
            </a:br>
            <a:r>
              <a:rPr lang="en-US" sz="4000" dirty="0">
                <a:solidFill>
                  <a:srgbClr val="FF0000"/>
                </a:solidFill>
              </a:rPr>
              <a:t/>
            </a:r>
            <a:br>
              <a:rPr lang="en-US" sz="4000" dirty="0">
                <a:solidFill>
                  <a:srgbClr val="FF0000"/>
                </a:solidFill>
              </a:rPr>
            </a:br>
            <a:r>
              <a:rPr lang="en-US" sz="4000" dirty="0" smtClean="0">
                <a:solidFill>
                  <a:srgbClr val="FF0000"/>
                </a:solidFill>
              </a:rPr>
              <a:t>QCD-Vacuum, </a:t>
            </a:r>
            <a:r>
              <a:rPr lang="en-US" sz="4000" dirty="0" err="1" smtClean="0">
                <a:solidFill>
                  <a:srgbClr val="FF0000"/>
                </a:solidFill>
              </a:rPr>
              <a:t>hQCD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>
                <a:solidFill>
                  <a:srgbClr val="FF0000"/>
                </a:solidFill>
              </a:rPr>
              <a:t>and G-FFs </a:t>
            </a:r>
            <a:br>
              <a:rPr lang="en-US" sz="4000" dirty="0">
                <a:solidFill>
                  <a:srgbClr val="FF0000"/>
                </a:solidFill>
              </a:rPr>
            </a:br>
            <a:r>
              <a:rPr lang="en-US" sz="4000" dirty="0">
                <a:solidFill>
                  <a:srgbClr val="FF0000"/>
                </a:solidFill>
              </a:rPr>
              <a:t> </a:t>
            </a:r>
            <a:br>
              <a:rPr lang="en-US" sz="4000" dirty="0">
                <a:solidFill>
                  <a:srgbClr val="FF0000"/>
                </a:solidFill>
              </a:rPr>
            </a:br>
            <a:endParaRPr lang="en-US" sz="4000" dirty="0">
              <a:solidFill>
                <a:srgbClr val="FF0000"/>
              </a:solidFill>
            </a:endParaRPr>
          </a:p>
        </p:txBody>
      </p:sp>
      <p:cxnSp>
        <p:nvCxnSpPr>
          <p:cNvPr id="18443" name="AutoShape 11"/>
          <p:cNvCxnSpPr>
            <a:cxnSpLocks noChangeShapeType="1"/>
          </p:cNvCxnSpPr>
          <p:nvPr/>
        </p:nvCxnSpPr>
        <p:spPr bwMode="auto">
          <a:xfrm>
            <a:off x="3429000" y="194310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pic>
        <p:nvPicPr>
          <p:cNvPr id="7" name="Picture 6" descr="Screen Shot 2017-07-06 at 6.35.2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493486"/>
            <a:ext cx="1765300" cy="14290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74FED31-9004-0643-9C5E-944FD2342EBC}"/>
              </a:ext>
            </a:extLst>
          </p:cNvPr>
          <p:cNvSpPr txBox="1"/>
          <p:nvPr/>
        </p:nvSpPr>
        <p:spPr>
          <a:xfrm>
            <a:off x="3962400" y="4741902"/>
            <a:ext cx="109517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I. </a:t>
            </a:r>
            <a:r>
              <a:rPr lang="en-US" dirty="0" err="1">
                <a:solidFill>
                  <a:srgbClr val="FF0000"/>
                </a:solidFill>
              </a:rPr>
              <a:t>Zahed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0A4CDB3-879E-B543-AB96-5CE645FAFE5C}"/>
              </a:ext>
            </a:extLst>
          </p:cNvPr>
          <p:cNvSpPr txBox="1"/>
          <p:nvPr/>
        </p:nvSpPr>
        <p:spPr>
          <a:xfrm>
            <a:off x="990600" y="5638800"/>
            <a:ext cx="1428596" cy="369332"/>
          </a:xfrm>
          <a:prstGeom prst="rect">
            <a:avLst/>
          </a:prstGeom>
          <a:solidFill>
            <a:srgbClr val="51FF56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Argonne 24’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5C8A98-7889-F645-92C1-5B544B5CEA14}"/>
              </a:ext>
            </a:extLst>
          </p:cNvPr>
          <p:cNvSpPr txBox="1"/>
          <p:nvPr/>
        </p:nvSpPr>
        <p:spPr>
          <a:xfrm>
            <a:off x="838200" y="849397"/>
            <a:ext cx="304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 A-FF measured by </a:t>
            </a:r>
            <a:r>
              <a:rPr lang="en-US" sz="1600" dirty="0" err="1">
                <a:solidFill>
                  <a:srgbClr val="FF0000"/>
                </a:solidFill>
              </a:rPr>
              <a:t>GlueX</a:t>
            </a:r>
            <a:r>
              <a:rPr lang="en-US" sz="1600" dirty="0">
                <a:solidFill>
                  <a:srgbClr val="FF0000"/>
                </a:solidFill>
              </a:rPr>
              <a:t> 19’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4B199BE-226A-154E-B3F7-DBD0856EFAE4}"/>
              </a:ext>
            </a:extLst>
          </p:cNvPr>
          <p:cNvSpPr txBox="1"/>
          <p:nvPr/>
        </p:nvSpPr>
        <p:spPr>
          <a:xfrm>
            <a:off x="4876799" y="849397"/>
            <a:ext cx="3581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A-FF and D-FF measured by 007 23’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6DA14A9-F838-C242-950D-DFE074C91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24000"/>
            <a:ext cx="3475890" cy="48006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1EAB484-C03C-A14D-B491-F61287577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1524000"/>
            <a:ext cx="3657599" cy="48006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83373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5C8A98-7889-F645-92C1-5B544B5CEA14}"/>
              </a:ext>
            </a:extLst>
          </p:cNvPr>
          <p:cNvSpPr txBox="1"/>
          <p:nvPr/>
        </p:nvSpPr>
        <p:spPr>
          <a:xfrm>
            <a:off x="4953000" y="933409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 Extracted mass radii by 007 23’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4B199BE-226A-154E-B3F7-DBD0856EFAE4}"/>
              </a:ext>
            </a:extLst>
          </p:cNvPr>
          <p:cNvSpPr txBox="1"/>
          <p:nvPr/>
        </p:nvSpPr>
        <p:spPr>
          <a:xfrm>
            <a:off x="685800" y="933409"/>
            <a:ext cx="3581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A-FF and D-FF measured by 007 23’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1EAB484-C03C-A14D-B491-F61287577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18" y="1503946"/>
            <a:ext cx="3657599" cy="48006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2AEAE30-3DE9-E242-9791-06F1E842C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465846"/>
            <a:ext cx="4114800" cy="21917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C2FABE2-D98F-084B-93F3-A9AE3DE0B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3780387"/>
            <a:ext cx="4114800" cy="226167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298B4D9-233B-F241-8D98-4D1F4D85D79B}"/>
              </a:ext>
            </a:extLst>
          </p:cNvPr>
          <p:cNvCxnSpPr>
            <a:cxnSpLocks/>
          </p:cNvCxnSpPr>
          <p:nvPr/>
        </p:nvCxnSpPr>
        <p:spPr>
          <a:xfrm>
            <a:off x="5410200" y="5334000"/>
            <a:ext cx="3048000" cy="0"/>
          </a:xfrm>
          <a:prstGeom prst="line">
            <a:avLst/>
          </a:prstGeom>
          <a:ln>
            <a:solidFill>
              <a:srgbClr val="FF212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2C23CF6-A1ED-C74E-9CA6-C0E5254D56BC}"/>
              </a:ext>
            </a:extLst>
          </p:cNvPr>
          <p:cNvCxnSpPr>
            <a:cxnSpLocks/>
          </p:cNvCxnSpPr>
          <p:nvPr/>
        </p:nvCxnSpPr>
        <p:spPr>
          <a:xfrm>
            <a:off x="5410200" y="4038600"/>
            <a:ext cx="3048000" cy="0"/>
          </a:xfrm>
          <a:prstGeom prst="line">
            <a:avLst/>
          </a:prstGeom>
          <a:ln>
            <a:solidFill>
              <a:srgbClr val="FF212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27BA7CA-F180-C744-9C3A-3756C21E3454}"/>
              </a:ext>
            </a:extLst>
          </p:cNvPr>
          <p:cNvCxnSpPr>
            <a:cxnSpLocks/>
          </p:cNvCxnSpPr>
          <p:nvPr/>
        </p:nvCxnSpPr>
        <p:spPr>
          <a:xfrm>
            <a:off x="7620000" y="2667000"/>
            <a:ext cx="950495" cy="0"/>
          </a:xfrm>
          <a:prstGeom prst="line">
            <a:avLst/>
          </a:prstGeom>
          <a:ln>
            <a:solidFill>
              <a:srgbClr val="FF212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AB29105-59F9-9F46-A22E-DB487CF69F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0232" y="6164846"/>
            <a:ext cx="1574800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5C8A98-7889-F645-92C1-5B544B5CEA14}"/>
              </a:ext>
            </a:extLst>
          </p:cNvPr>
          <p:cNvSpPr txBox="1"/>
          <p:nvPr/>
        </p:nvSpPr>
        <p:spPr>
          <a:xfrm>
            <a:off x="898079" y="762000"/>
            <a:ext cx="1372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pp at large 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4B199BE-226A-154E-B3F7-DBD0856EFAE4}"/>
              </a:ext>
            </a:extLst>
          </p:cNvPr>
          <p:cNvSpPr txBox="1"/>
          <p:nvPr/>
        </p:nvSpPr>
        <p:spPr>
          <a:xfrm>
            <a:off x="3733800" y="838200"/>
            <a:ext cx="1501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 pp in </a:t>
            </a:r>
            <a:r>
              <a:rPr lang="en-US" sz="1600" dirty="0" err="1">
                <a:solidFill>
                  <a:srgbClr val="FF0000"/>
                </a:solidFill>
              </a:rPr>
              <a:t>hQCD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8626539-FB2F-D744-A507-4CDFCBACB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06" y="1314200"/>
            <a:ext cx="2590800" cy="471805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ACF5A3F-9A44-0D42-BD66-EAA1B35BE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700" y="1538204"/>
            <a:ext cx="2514600" cy="30480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7D51459-0E86-2E43-B0F7-3054FB1CFC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479050"/>
            <a:ext cx="2514600" cy="438835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250F62B-D3D2-E649-8F9D-36D8A2EAAD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0" y="4724400"/>
            <a:ext cx="2286000" cy="103460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7FB194D-0B53-F04A-AD61-B8B8451A74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525" y="4182269"/>
            <a:ext cx="1066800" cy="228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632A0A3-30C6-B042-8B10-A74E40A5AE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2486" y="4182269"/>
            <a:ext cx="1013158" cy="2159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01B941E-12EE-3547-AF59-B5712E7EF561}"/>
              </a:ext>
            </a:extLst>
          </p:cNvPr>
          <p:cNvSpPr txBox="1"/>
          <p:nvPr/>
        </p:nvSpPr>
        <p:spPr>
          <a:xfrm>
            <a:off x="6172200" y="874295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 </a:t>
            </a:r>
            <a:r>
              <a:rPr lang="en-US" sz="1600" dirty="0" err="1">
                <a:solidFill>
                  <a:srgbClr val="FF0000"/>
                </a:solidFill>
              </a:rPr>
              <a:t>hQCD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@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TOTEM/DO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9F7F7DA-8396-0447-9283-3BA4A094A2F5}"/>
              </a:ext>
            </a:extLst>
          </p:cNvPr>
          <p:cNvSpPr txBox="1"/>
          <p:nvPr/>
        </p:nvSpPr>
        <p:spPr>
          <a:xfrm>
            <a:off x="3469359" y="5897203"/>
            <a:ext cx="23599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FF0000"/>
                </a:solidFill>
              </a:rPr>
              <a:t>Hechenberger</a:t>
            </a:r>
            <a:r>
              <a:rPr lang="en-US" sz="1200" dirty="0">
                <a:solidFill>
                  <a:srgbClr val="FF0000"/>
                </a:solidFill>
              </a:rPr>
              <a:t>-Mamo-</a:t>
            </a:r>
            <a:r>
              <a:rPr lang="en-US" sz="1200" dirty="0" err="1">
                <a:solidFill>
                  <a:srgbClr val="FF0000"/>
                </a:solidFill>
              </a:rPr>
              <a:t>Zahed</a:t>
            </a:r>
            <a:r>
              <a:rPr lang="en-US" sz="1200" dirty="0">
                <a:solidFill>
                  <a:srgbClr val="FF0000"/>
                </a:solidFill>
              </a:rPr>
              <a:t> 23’</a:t>
            </a:r>
          </a:p>
        </p:txBody>
      </p:sp>
    </p:spTree>
    <p:extLst>
      <p:ext uri="{BB962C8B-B14F-4D97-AF65-F5344CB8AC3E}">
        <p14:creationId xmlns:p14="http://schemas.microsoft.com/office/powerpoint/2010/main" val="3186084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5C8A98-7889-F645-92C1-5B544B5CEA14}"/>
              </a:ext>
            </a:extLst>
          </p:cNvPr>
          <p:cNvSpPr txBox="1"/>
          <p:nvPr/>
        </p:nvSpPr>
        <p:spPr>
          <a:xfrm>
            <a:off x="928438" y="1711657"/>
            <a:ext cx="2029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hQCD</a:t>
            </a:r>
            <a:r>
              <a:rPr lang="en-US" sz="1600" dirty="0">
                <a:solidFill>
                  <a:srgbClr val="FF0000"/>
                </a:solidFill>
              </a:rPr>
              <a:t>/TOTEM/DO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4B199BE-226A-154E-B3F7-DBD0856EFAE4}"/>
              </a:ext>
            </a:extLst>
          </p:cNvPr>
          <p:cNvSpPr txBox="1"/>
          <p:nvPr/>
        </p:nvSpPr>
        <p:spPr>
          <a:xfrm>
            <a:off x="3605190" y="1714830"/>
            <a:ext cx="1914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 </a:t>
            </a:r>
            <a:r>
              <a:rPr lang="en-US" sz="1600" dirty="0" err="1">
                <a:solidFill>
                  <a:srgbClr val="FF0000"/>
                </a:solidFill>
              </a:rPr>
              <a:t>hQCD</a:t>
            </a:r>
            <a:r>
              <a:rPr lang="en-US" sz="1600" dirty="0">
                <a:solidFill>
                  <a:srgbClr val="FF0000"/>
                </a:solidFill>
              </a:rPr>
              <a:t> Black-disc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1625E11-E396-6644-BE1E-4C8B040AE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220" y="2168984"/>
            <a:ext cx="2454131" cy="23268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0BCBD2F-FF3E-574A-AB97-1D15074AC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496" y="2168984"/>
            <a:ext cx="2409704" cy="23268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8E6345D-C96C-A242-A91F-3BC52DE92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1" y="2168985"/>
            <a:ext cx="2362200" cy="23268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DCD2274-F93A-6B4E-8621-9D04A75E46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201" y="5777921"/>
            <a:ext cx="2489200" cy="5207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D83829C-A774-4148-84B5-85028274F0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800" y="5087648"/>
            <a:ext cx="5981700" cy="457200"/>
          </a:xfrm>
          <a:prstGeom prst="rect">
            <a:avLst/>
          </a:prstGeom>
          <a:solidFill>
            <a:srgbClr val="51FF56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4D7B387-0E55-1341-B97D-80CB0FA6D85E}"/>
              </a:ext>
            </a:extLst>
          </p:cNvPr>
          <p:cNvSpPr txBox="1"/>
          <p:nvPr/>
        </p:nvSpPr>
        <p:spPr>
          <a:xfrm>
            <a:off x="6324601" y="1542380"/>
            <a:ext cx="1904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 </a:t>
            </a:r>
            <a:r>
              <a:rPr lang="en-US" sz="1600" dirty="0" err="1">
                <a:solidFill>
                  <a:srgbClr val="FF0000"/>
                </a:solidFill>
              </a:rPr>
              <a:t>hQCD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Saturation: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    Low-x ‘matter’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55F482-55CA-3544-B737-92F3BA149DFB}"/>
              </a:ext>
            </a:extLst>
          </p:cNvPr>
          <p:cNvSpPr txBox="1"/>
          <p:nvPr/>
        </p:nvSpPr>
        <p:spPr>
          <a:xfrm>
            <a:off x="6324601" y="5851676"/>
            <a:ext cx="23599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FF0000"/>
                </a:solidFill>
              </a:rPr>
              <a:t>Hechenberger</a:t>
            </a:r>
            <a:r>
              <a:rPr lang="en-US" sz="1200" dirty="0">
                <a:solidFill>
                  <a:srgbClr val="FF0000"/>
                </a:solidFill>
              </a:rPr>
              <a:t>-Mamo-</a:t>
            </a:r>
            <a:r>
              <a:rPr lang="en-US" sz="1200" dirty="0" err="1">
                <a:solidFill>
                  <a:srgbClr val="FF0000"/>
                </a:solidFill>
              </a:rPr>
              <a:t>Zahed</a:t>
            </a:r>
            <a:r>
              <a:rPr lang="en-US" sz="1200" dirty="0">
                <a:solidFill>
                  <a:srgbClr val="FF0000"/>
                </a:solidFill>
              </a:rPr>
              <a:t> 23’</a:t>
            </a:r>
          </a:p>
        </p:txBody>
      </p:sp>
      <p:sp>
        <p:nvSpPr>
          <p:cNvPr id="3" name="5-Point Star 2"/>
          <p:cNvSpPr/>
          <p:nvPr/>
        </p:nvSpPr>
        <p:spPr>
          <a:xfrm>
            <a:off x="8140097" y="1769605"/>
            <a:ext cx="318103" cy="357551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65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5C8A98-7889-F645-92C1-5B544B5CEA14}"/>
              </a:ext>
            </a:extLst>
          </p:cNvPr>
          <p:cNvSpPr txBox="1"/>
          <p:nvPr/>
        </p:nvSpPr>
        <p:spPr>
          <a:xfrm>
            <a:off x="1240257" y="1008312"/>
            <a:ext cx="24561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etac,b</a:t>
            </a:r>
            <a:r>
              <a:rPr lang="en-US" sz="1600" dirty="0">
                <a:solidFill>
                  <a:srgbClr val="FF0000"/>
                </a:solidFill>
              </a:rPr>
              <a:t>  photo-production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4B199BE-226A-154E-B3F7-DBD0856EFAE4}"/>
              </a:ext>
            </a:extLst>
          </p:cNvPr>
          <p:cNvSpPr txBox="1"/>
          <p:nvPr/>
        </p:nvSpPr>
        <p:spPr>
          <a:xfrm>
            <a:off x="5571471" y="1008312"/>
            <a:ext cx="1859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hQCD</a:t>
            </a:r>
            <a:r>
              <a:rPr lang="en-US" sz="1600" dirty="0">
                <a:solidFill>
                  <a:srgbClr val="FF0000"/>
                </a:solidFill>
              </a:rPr>
              <a:t> C-odd FFF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446DFD7-4C6C-5C4E-A80D-AB5B65241281}"/>
              </a:ext>
            </a:extLst>
          </p:cNvPr>
          <p:cNvSpPr txBox="1"/>
          <p:nvPr/>
        </p:nvSpPr>
        <p:spPr>
          <a:xfrm>
            <a:off x="5443517" y="5691335"/>
            <a:ext cx="23599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FF0000"/>
                </a:solidFill>
              </a:rPr>
              <a:t>Hechenberger</a:t>
            </a:r>
            <a:r>
              <a:rPr lang="en-US" sz="1200" dirty="0">
                <a:solidFill>
                  <a:srgbClr val="FF0000"/>
                </a:solidFill>
              </a:rPr>
              <a:t>-Mamo-</a:t>
            </a:r>
            <a:r>
              <a:rPr lang="en-US" sz="1200" dirty="0" err="1">
                <a:solidFill>
                  <a:srgbClr val="FF0000"/>
                </a:solidFill>
              </a:rPr>
              <a:t>Zahed</a:t>
            </a:r>
            <a:r>
              <a:rPr lang="en-US" sz="1200" dirty="0">
                <a:solidFill>
                  <a:srgbClr val="FF0000"/>
                </a:solidFill>
              </a:rPr>
              <a:t> 24’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03DC42F-CFED-8746-92BC-2DA01764A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293" y="1703935"/>
            <a:ext cx="2178050" cy="378246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26DDA01-6E38-6D42-8026-51AEFE9BE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1828800"/>
            <a:ext cx="2770247" cy="36576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825500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5C8A98-7889-F645-92C1-5B544B5CEA14}"/>
              </a:ext>
            </a:extLst>
          </p:cNvPr>
          <p:cNvSpPr txBox="1"/>
          <p:nvPr/>
        </p:nvSpPr>
        <p:spPr>
          <a:xfrm>
            <a:off x="1090797" y="873461"/>
            <a:ext cx="2819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etac</a:t>
            </a:r>
            <a:r>
              <a:rPr lang="en-US" sz="1600" dirty="0">
                <a:solidFill>
                  <a:srgbClr val="FF0000"/>
                </a:solidFill>
              </a:rPr>
              <a:t> photoproduction </a:t>
            </a:r>
            <a:r>
              <a:rPr lang="en-US" sz="1600" dirty="0" err="1">
                <a:solidFill>
                  <a:srgbClr val="FF0000"/>
                </a:solidFill>
              </a:rPr>
              <a:t>pQCD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4B199BE-226A-154E-B3F7-DBD0856EFAE4}"/>
              </a:ext>
            </a:extLst>
          </p:cNvPr>
          <p:cNvSpPr txBox="1"/>
          <p:nvPr/>
        </p:nvSpPr>
        <p:spPr>
          <a:xfrm>
            <a:off x="5547886" y="869494"/>
            <a:ext cx="1677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pQCD</a:t>
            </a:r>
            <a:r>
              <a:rPr lang="en-US" sz="1600" dirty="0">
                <a:solidFill>
                  <a:srgbClr val="FF0000"/>
                </a:solidFill>
              </a:rPr>
              <a:t> C-odd FF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E3C56CA-3F9B-0449-A8B6-A81667F1C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796" y="1578612"/>
            <a:ext cx="2819400" cy="390503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B512DB5-1012-3848-8880-A9802F4AC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1578612"/>
            <a:ext cx="2971800" cy="390503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AAE6D88-E49A-6848-945C-6F1C44DDCF5F}"/>
              </a:ext>
            </a:extLst>
          </p:cNvPr>
          <p:cNvSpPr txBox="1"/>
          <p:nvPr/>
        </p:nvSpPr>
        <p:spPr>
          <a:xfrm>
            <a:off x="6723769" y="5608131"/>
            <a:ext cx="1120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Liu-</a:t>
            </a:r>
            <a:r>
              <a:rPr lang="en-US" sz="1200" dirty="0" err="1">
                <a:solidFill>
                  <a:srgbClr val="FF0000"/>
                </a:solidFill>
              </a:rPr>
              <a:t>Zahed</a:t>
            </a:r>
            <a:r>
              <a:rPr lang="en-US" sz="1200" dirty="0">
                <a:solidFill>
                  <a:srgbClr val="FF0000"/>
                </a:solidFill>
              </a:rPr>
              <a:t> 24’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8AB6B45-B9A9-2643-9A74-803104F5692E}"/>
              </a:ext>
            </a:extLst>
          </p:cNvPr>
          <p:cNvSpPr txBox="1"/>
          <p:nvPr/>
        </p:nvSpPr>
        <p:spPr>
          <a:xfrm>
            <a:off x="2242752" y="5636658"/>
            <a:ext cx="1667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Ma 03’, Liu-</a:t>
            </a:r>
            <a:r>
              <a:rPr lang="en-US" sz="1200" dirty="0" err="1">
                <a:solidFill>
                  <a:srgbClr val="FF0000"/>
                </a:solidFill>
              </a:rPr>
              <a:t>Zahed</a:t>
            </a:r>
            <a:r>
              <a:rPr lang="en-US" sz="1200" dirty="0">
                <a:solidFill>
                  <a:srgbClr val="FF0000"/>
                </a:solidFill>
              </a:rPr>
              <a:t> 24’</a:t>
            </a:r>
          </a:p>
        </p:txBody>
      </p:sp>
    </p:spTree>
    <p:extLst>
      <p:ext uri="{BB962C8B-B14F-4D97-AF65-F5344CB8AC3E}">
        <p14:creationId xmlns:p14="http://schemas.microsoft.com/office/powerpoint/2010/main" val="1693590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5C8A98-7889-F645-92C1-5B544B5CEA14}"/>
              </a:ext>
            </a:extLst>
          </p:cNvPr>
          <p:cNvSpPr txBox="1"/>
          <p:nvPr/>
        </p:nvSpPr>
        <p:spPr>
          <a:xfrm>
            <a:off x="1556251" y="1008312"/>
            <a:ext cx="2217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hQCD</a:t>
            </a:r>
            <a:r>
              <a:rPr lang="en-US" sz="1600" dirty="0">
                <a:solidFill>
                  <a:srgbClr val="FF0000"/>
                </a:solidFill>
              </a:rPr>
              <a:t> results for </a:t>
            </a:r>
            <a:r>
              <a:rPr lang="en-US" sz="1600" dirty="0" err="1">
                <a:solidFill>
                  <a:srgbClr val="FF0000"/>
                </a:solidFill>
              </a:rPr>
              <a:t>etac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4B199BE-226A-154E-B3F7-DBD0856EFAE4}"/>
              </a:ext>
            </a:extLst>
          </p:cNvPr>
          <p:cNvSpPr txBox="1"/>
          <p:nvPr/>
        </p:nvSpPr>
        <p:spPr>
          <a:xfrm>
            <a:off x="5618388" y="1008312"/>
            <a:ext cx="2159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pQCD</a:t>
            </a:r>
            <a:r>
              <a:rPr lang="en-US" sz="1600" dirty="0">
                <a:solidFill>
                  <a:srgbClr val="FF0000"/>
                </a:solidFill>
              </a:rPr>
              <a:t> results for </a:t>
            </a:r>
            <a:r>
              <a:rPr lang="en-US" sz="1600" dirty="0" err="1">
                <a:solidFill>
                  <a:srgbClr val="FF0000"/>
                </a:solidFill>
              </a:rPr>
              <a:t>etac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0DC3631-AC17-CF42-B0C9-35042043C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536" y="1752600"/>
            <a:ext cx="3026943" cy="39624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0B8EF7B-19A0-3F43-8B2F-6ACB3BE7D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2297112"/>
            <a:ext cx="2710996" cy="229711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2310E45-95C9-274D-B37F-7E54574411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2198" y="4724400"/>
            <a:ext cx="2209800" cy="495300"/>
          </a:xfrm>
          <a:prstGeom prst="rect">
            <a:avLst/>
          </a:prstGeom>
          <a:solidFill>
            <a:srgbClr val="51FF56"/>
          </a:solidFill>
          <a:ln>
            <a:solidFill>
              <a:srgbClr val="FF000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C339C0C-9AE0-9F40-B7D9-3B82CD299FC1}"/>
              </a:ext>
            </a:extLst>
          </p:cNvPr>
          <p:cNvSpPr txBox="1"/>
          <p:nvPr/>
        </p:nvSpPr>
        <p:spPr>
          <a:xfrm>
            <a:off x="6521976" y="5405971"/>
            <a:ext cx="1116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Liu-</a:t>
            </a:r>
            <a:r>
              <a:rPr lang="en-US" sz="1200" dirty="0" err="1">
                <a:solidFill>
                  <a:srgbClr val="FF0000"/>
                </a:solidFill>
              </a:rPr>
              <a:t>Zahed</a:t>
            </a:r>
            <a:r>
              <a:rPr lang="en-US" sz="1200" dirty="0">
                <a:solidFill>
                  <a:srgbClr val="FF0000"/>
                </a:solidFill>
              </a:rPr>
              <a:t> 24’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9513241-A4DC-9E4F-8E97-C390504551F0}"/>
              </a:ext>
            </a:extLst>
          </p:cNvPr>
          <p:cNvSpPr txBox="1"/>
          <p:nvPr/>
        </p:nvSpPr>
        <p:spPr>
          <a:xfrm>
            <a:off x="1768475" y="5982234"/>
            <a:ext cx="24160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FF0000"/>
                </a:solidFill>
              </a:rPr>
              <a:t>Hechenberger</a:t>
            </a:r>
            <a:r>
              <a:rPr lang="en-US" sz="1200" dirty="0">
                <a:solidFill>
                  <a:srgbClr val="FF0000"/>
                </a:solidFill>
              </a:rPr>
              <a:t>-Mamo--</a:t>
            </a:r>
            <a:r>
              <a:rPr lang="en-US" sz="1200" dirty="0" err="1">
                <a:solidFill>
                  <a:srgbClr val="FF0000"/>
                </a:solidFill>
              </a:rPr>
              <a:t>Zahed</a:t>
            </a:r>
            <a:r>
              <a:rPr lang="en-US" sz="1200" dirty="0">
                <a:solidFill>
                  <a:srgbClr val="FF0000"/>
                </a:solidFill>
              </a:rPr>
              <a:t> 24’</a:t>
            </a:r>
          </a:p>
        </p:txBody>
      </p:sp>
    </p:spTree>
    <p:extLst>
      <p:ext uri="{BB962C8B-B14F-4D97-AF65-F5344CB8AC3E}">
        <p14:creationId xmlns:p14="http://schemas.microsoft.com/office/powerpoint/2010/main" val="3210135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5C8A98-7889-F645-92C1-5B544B5CEA14}"/>
              </a:ext>
            </a:extLst>
          </p:cNvPr>
          <p:cNvSpPr txBox="1"/>
          <p:nvPr/>
        </p:nvSpPr>
        <p:spPr>
          <a:xfrm>
            <a:off x="1122947" y="1022531"/>
            <a:ext cx="2771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Deuteron and Helium-4 GFF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4B199BE-226A-154E-B3F7-DBD0856EFAE4}"/>
              </a:ext>
            </a:extLst>
          </p:cNvPr>
          <p:cNvSpPr txBox="1"/>
          <p:nvPr/>
        </p:nvSpPr>
        <p:spPr>
          <a:xfrm>
            <a:off x="4800600" y="1026388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Helium-4 GFFs : K-Harmonic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AC6DF1-AE59-8045-81C3-A42D4873D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215" y="3700299"/>
            <a:ext cx="2499729" cy="164063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075C9E0-2DDA-474F-9CC0-53C04EFB2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652751"/>
            <a:ext cx="3474623" cy="368818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8CDAA4A-EA08-2747-9929-518E63AD2B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0204" y="2822575"/>
            <a:ext cx="2503740" cy="7747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3EF90CE-0583-6949-942D-A7BF9F887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2225" y="1652751"/>
            <a:ext cx="2163762" cy="10668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C9F4A75-8C57-BD46-995E-975AB6B1FCA5}"/>
              </a:ext>
            </a:extLst>
          </p:cNvPr>
          <p:cNvSpPr txBox="1"/>
          <p:nvPr/>
        </p:nvSpPr>
        <p:spPr>
          <a:xfrm>
            <a:off x="6683749" y="5562600"/>
            <a:ext cx="1362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He-</a:t>
            </a:r>
            <a:r>
              <a:rPr lang="en-US" sz="1200" dirty="0" err="1">
                <a:solidFill>
                  <a:srgbClr val="FF0000"/>
                </a:solidFill>
              </a:rPr>
              <a:t>Zahed</a:t>
            </a:r>
            <a:r>
              <a:rPr lang="en-US" sz="1200" dirty="0">
                <a:solidFill>
                  <a:srgbClr val="FF0000"/>
                </a:solidFill>
              </a:rPr>
              <a:t> 23’-24’</a:t>
            </a:r>
          </a:p>
        </p:txBody>
      </p:sp>
      <p:pic>
        <p:nvPicPr>
          <p:cNvPr id="4" name="Picture 3" descr="langle_H',_P'|T_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70" y="5572899"/>
            <a:ext cx="40513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20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4B199BE-226A-154E-B3F7-DBD0856EFAE4}"/>
              </a:ext>
            </a:extLst>
          </p:cNvPr>
          <p:cNvSpPr txBox="1"/>
          <p:nvPr/>
        </p:nvSpPr>
        <p:spPr>
          <a:xfrm>
            <a:off x="5029200" y="990600"/>
            <a:ext cx="27606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Helium-4 EMFFs: K and v14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B275F8-AA3D-CE45-BB4A-07BB46543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24000"/>
            <a:ext cx="3289300" cy="44196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3FCC26F-C4CA-5E40-9256-DF4A27245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524000"/>
            <a:ext cx="3658446" cy="44196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C7127C1-AFFC-274B-B28F-8F83547BAF53}"/>
              </a:ext>
            </a:extLst>
          </p:cNvPr>
          <p:cNvSpPr txBox="1"/>
          <p:nvPr/>
        </p:nvSpPr>
        <p:spPr>
          <a:xfrm>
            <a:off x="1213257" y="990600"/>
            <a:ext cx="28407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Helium-4 GFFs: Argonne v14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EE7B322-320F-6B47-A08B-CDE198E1FA48}"/>
              </a:ext>
            </a:extLst>
          </p:cNvPr>
          <p:cNvSpPr txBox="1"/>
          <p:nvPr/>
        </p:nvSpPr>
        <p:spPr>
          <a:xfrm>
            <a:off x="7198650" y="6114383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He-</a:t>
            </a:r>
            <a:r>
              <a:rPr lang="en-US" sz="1200" dirty="0" err="1">
                <a:solidFill>
                  <a:srgbClr val="FF0000"/>
                </a:solidFill>
              </a:rPr>
              <a:t>Zahed</a:t>
            </a:r>
            <a:r>
              <a:rPr lang="en-US" sz="1200" dirty="0">
                <a:solidFill>
                  <a:srgbClr val="FF0000"/>
                </a:solidFill>
              </a:rPr>
              <a:t> 24’</a:t>
            </a:r>
          </a:p>
        </p:txBody>
      </p:sp>
    </p:spTree>
    <p:extLst>
      <p:ext uri="{BB962C8B-B14F-4D97-AF65-F5344CB8AC3E}">
        <p14:creationId xmlns:p14="http://schemas.microsoft.com/office/powerpoint/2010/main" val="3195650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5C8A98-7889-F645-92C1-5B544B5CEA14}"/>
              </a:ext>
            </a:extLst>
          </p:cNvPr>
          <p:cNvSpPr txBox="1"/>
          <p:nvPr/>
        </p:nvSpPr>
        <p:spPr>
          <a:xfrm>
            <a:off x="3200399" y="1676400"/>
            <a:ext cx="2842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Radii EM and GFF: N, D, H4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45CEAE6-CE18-8F44-B0B5-C75C15D2C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522" y="2362200"/>
            <a:ext cx="6172200" cy="254635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80B82DD-CDBD-624E-AADA-C48338EBFF29}"/>
              </a:ext>
            </a:extLst>
          </p:cNvPr>
          <p:cNvSpPr txBox="1"/>
          <p:nvPr/>
        </p:nvSpPr>
        <p:spPr>
          <a:xfrm>
            <a:off x="6599726" y="5117296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He-</a:t>
            </a:r>
            <a:r>
              <a:rPr lang="en-US" sz="1200" dirty="0" err="1">
                <a:solidFill>
                  <a:srgbClr val="FF0000"/>
                </a:solidFill>
              </a:rPr>
              <a:t>Zahed</a:t>
            </a:r>
            <a:r>
              <a:rPr lang="en-US" sz="1200" dirty="0">
                <a:solidFill>
                  <a:srgbClr val="FF0000"/>
                </a:solidFill>
              </a:rPr>
              <a:t> 23’</a:t>
            </a:r>
          </a:p>
        </p:txBody>
      </p:sp>
    </p:spTree>
    <p:extLst>
      <p:ext uri="{BB962C8B-B14F-4D97-AF65-F5344CB8AC3E}">
        <p14:creationId xmlns:p14="http://schemas.microsoft.com/office/powerpoint/2010/main" val="200631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990600"/>
            <a:ext cx="3016250" cy="1050925"/>
          </a:xfrm>
          <a:solidFill>
            <a:srgbClr val="FF2120">
              <a:alpha val="54902"/>
            </a:srgbClr>
          </a:solidFill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7400" y="2362200"/>
            <a:ext cx="4800600" cy="3581400"/>
          </a:xfrm>
          <a:solidFill>
            <a:srgbClr val="FFFF00"/>
          </a:solidFill>
        </p:spPr>
        <p:txBody>
          <a:bodyPr/>
          <a:lstStyle/>
          <a:p>
            <a:pPr marL="533400" indent="-533400">
              <a:buNone/>
            </a:pPr>
            <a:r>
              <a:rPr lang="en-US" dirty="0">
                <a:solidFill>
                  <a:srgbClr val="FF0000"/>
                </a:solidFill>
              </a:rPr>
              <a:t>    </a:t>
            </a: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Vacuum </a:t>
            </a:r>
            <a:r>
              <a:rPr lang="en-US" dirty="0" smtClean="0">
                <a:solidFill>
                  <a:srgbClr val="FF0000"/>
                </a:solidFill>
              </a:rPr>
              <a:t>: Glue</a:t>
            </a:r>
            <a:r>
              <a:rPr lang="en-US" dirty="0" smtClean="0">
                <a:solidFill>
                  <a:srgbClr val="FF0000"/>
                </a:solidFill>
              </a:rPr>
              <a:t>/String</a:t>
            </a:r>
            <a:endParaRPr lang="en-US" dirty="0">
              <a:solidFill>
                <a:srgbClr val="FF0000"/>
              </a:solidFill>
            </a:endParaRPr>
          </a:p>
          <a:p>
            <a:pPr marL="533400" indent="-533400"/>
            <a:r>
              <a:rPr lang="en-US" dirty="0" smtClean="0">
                <a:solidFill>
                  <a:srgbClr val="FF0000"/>
                </a:solidFill>
              </a:rPr>
              <a:t>2-GFF </a:t>
            </a:r>
            <a:r>
              <a:rPr lang="en-US" dirty="0" smtClean="0">
                <a:solidFill>
                  <a:srgbClr val="FF0000"/>
                </a:solidFill>
              </a:rPr>
              <a:t>   : </a:t>
            </a:r>
            <a:r>
              <a:rPr lang="en-US" dirty="0" smtClean="0">
                <a:solidFill>
                  <a:srgbClr val="FF0000"/>
                </a:solidFill>
              </a:rPr>
              <a:t>N,D,He4</a:t>
            </a:r>
          </a:p>
          <a:p>
            <a:pPr marL="533400" indent="-533400"/>
            <a:r>
              <a:rPr lang="en-US" dirty="0" smtClean="0">
                <a:solidFill>
                  <a:srgbClr val="FF0000"/>
                </a:solidFill>
              </a:rPr>
              <a:t>J-</a:t>
            </a:r>
            <a:r>
              <a:rPr lang="en-US" dirty="0" smtClean="0">
                <a:solidFill>
                  <a:srgbClr val="FF0000"/>
                </a:solidFill>
              </a:rPr>
              <a:t>GFF    :  </a:t>
            </a:r>
            <a:r>
              <a:rPr lang="en-US" dirty="0" err="1" smtClean="0">
                <a:solidFill>
                  <a:srgbClr val="FF0000"/>
                </a:solidFill>
              </a:rPr>
              <a:t>pp,ppbar</a:t>
            </a:r>
            <a:endParaRPr lang="en-US" dirty="0" smtClean="0">
              <a:solidFill>
                <a:srgbClr val="FF0000"/>
              </a:solidFill>
            </a:endParaRPr>
          </a:p>
          <a:p>
            <a:pPr marL="533400" indent="-533400"/>
            <a:r>
              <a:rPr lang="en-US" dirty="0" smtClean="0">
                <a:solidFill>
                  <a:srgbClr val="FF0000"/>
                </a:solidFill>
              </a:rPr>
              <a:t>Photo </a:t>
            </a:r>
            <a:r>
              <a:rPr lang="en-US" dirty="0" smtClean="0">
                <a:solidFill>
                  <a:srgbClr val="FF0000"/>
                </a:solidFill>
              </a:rPr>
              <a:t>    : </a:t>
            </a:r>
            <a:r>
              <a:rPr lang="en-US" dirty="0" err="1" smtClean="0">
                <a:solidFill>
                  <a:srgbClr val="FF0000"/>
                </a:solidFill>
              </a:rPr>
              <a:t>Jpsi,etac</a:t>
            </a:r>
            <a:r>
              <a:rPr lang="en-US" dirty="0" smtClean="0">
                <a:solidFill>
                  <a:srgbClr val="FF0000"/>
                </a:solidFill>
              </a:rPr>
              <a:t>         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69330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5C8A98-7889-F645-92C1-5B544B5CEA14}"/>
              </a:ext>
            </a:extLst>
          </p:cNvPr>
          <p:cNvSpPr txBox="1"/>
          <p:nvPr/>
        </p:nvSpPr>
        <p:spPr>
          <a:xfrm>
            <a:off x="1414921" y="1149851"/>
            <a:ext cx="20773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Diff-t  for D and He-4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4B199BE-226A-154E-B3F7-DBD0856EFAE4}"/>
              </a:ext>
            </a:extLst>
          </p:cNvPr>
          <p:cNvSpPr txBox="1"/>
          <p:nvPr/>
        </p:nvSpPr>
        <p:spPr>
          <a:xfrm>
            <a:off x="5488682" y="1149851"/>
            <a:ext cx="2247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Impulse approximation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30E15C8-D1A8-2F4F-B6F1-CA3CE62A3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09" y="1885447"/>
            <a:ext cx="3684492" cy="18691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6FAA316-CE06-2848-BBEE-847CEF7DB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709" y="4947485"/>
            <a:ext cx="3684491" cy="10258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04554B4-3FE6-EB44-A66A-23ED552BE3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7895" y="3964962"/>
            <a:ext cx="2929304" cy="201707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D0EF397-B833-474B-BD98-1974FCA813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5650" y="4319670"/>
            <a:ext cx="368300" cy="152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9A53C02-1EF7-5744-98F9-256175C27C6E}"/>
              </a:ext>
            </a:extLst>
          </p:cNvPr>
          <p:cNvSpPr txBox="1"/>
          <p:nvPr/>
        </p:nvSpPr>
        <p:spPr>
          <a:xfrm>
            <a:off x="6976221" y="6152817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He-</a:t>
            </a:r>
            <a:r>
              <a:rPr lang="en-US" sz="1200" dirty="0" err="1">
                <a:solidFill>
                  <a:srgbClr val="FF0000"/>
                </a:solidFill>
              </a:rPr>
              <a:t>Zahed</a:t>
            </a:r>
            <a:r>
              <a:rPr lang="en-US" sz="1200" dirty="0">
                <a:solidFill>
                  <a:srgbClr val="FF0000"/>
                </a:solidFill>
              </a:rPr>
              <a:t> 24’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65490A0-A6E9-A445-BC0A-D0A79895EE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7895" y="1843113"/>
            <a:ext cx="2936321" cy="191146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C973BE7-C9C9-2C47-A303-41C3527344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3863" y="2090987"/>
            <a:ext cx="165100" cy="152400"/>
          </a:xfrm>
          <a:prstGeom prst="rect">
            <a:avLst/>
          </a:prstGeom>
        </p:spPr>
      </p:pic>
      <p:sp>
        <p:nvSpPr>
          <p:cNvPr id="14" name="Donut 13">
            <a:extLst>
              <a:ext uri="{FF2B5EF4-FFF2-40B4-BE49-F238E27FC236}">
                <a16:creationId xmlns:a16="http://schemas.microsoft.com/office/drawing/2014/main" xmlns="" id="{E9567E88-F44F-5B40-A39E-9E27B4D234B6}"/>
              </a:ext>
            </a:extLst>
          </p:cNvPr>
          <p:cNvSpPr/>
          <p:nvPr/>
        </p:nvSpPr>
        <p:spPr>
          <a:xfrm>
            <a:off x="4007250" y="2720008"/>
            <a:ext cx="228600" cy="304129"/>
          </a:xfrm>
          <a:prstGeom prst="donut">
            <a:avLst>
              <a:gd name="adj" fmla="val 3037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onut 14">
            <a:extLst>
              <a:ext uri="{FF2B5EF4-FFF2-40B4-BE49-F238E27FC236}">
                <a16:creationId xmlns:a16="http://schemas.microsoft.com/office/drawing/2014/main" xmlns="" id="{DDC338BD-41F3-3D47-985A-46036162DD74}"/>
              </a:ext>
            </a:extLst>
          </p:cNvPr>
          <p:cNvSpPr/>
          <p:nvPr/>
        </p:nvSpPr>
        <p:spPr>
          <a:xfrm>
            <a:off x="1300621" y="2720008"/>
            <a:ext cx="228600" cy="304129"/>
          </a:xfrm>
          <a:prstGeom prst="donut">
            <a:avLst>
              <a:gd name="adj" fmla="val 3037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Donut 15">
            <a:extLst>
              <a:ext uri="{FF2B5EF4-FFF2-40B4-BE49-F238E27FC236}">
                <a16:creationId xmlns:a16="http://schemas.microsoft.com/office/drawing/2014/main" xmlns="" id="{1BD4DC83-0CD9-6844-9306-81EB806878EA}"/>
              </a:ext>
            </a:extLst>
          </p:cNvPr>
          <p:cNvSpPr/>
          <p:nvPr/>
        </p:nvSpPr>
        <p:spPr>
          <a:xfrm>
            <a:off x="3778650" y="5555770"/>
            <a:ext cx="228600" cy="304129"/>
          </a:xfrm>
          <a:prstGeom prst="donut">
            <a:avLst>
              <a:gd name="adj" fmla="val 3037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onut 16">
            <a:extLst>
              <a:ext uri="{FF2B5EF4-FFF2-40B4-BE49-F238E27FC236}">
                <a16:creationId xmlns:a16="http://schemas.microsoft.com/office/drawing/2014/main" xmlns="" id="{945713C2-E8B3-0A40-86A8-1C6163B5FF98}"/>
              </a:ext>
            </a:extLst>
          </p:cNvPr>
          <p:cNvSpPr/>
          <p:nvPr/>
        </p:nvSpPr>
        <p:spPr>
          <a:xfrm>
            <a:off x="3263621" y="5561592"/>
            <a:ext cx="228600" cy="304129"/>
          </a:xfrm>
          <a:prstGeom prst="donut">
            <a:avLst>
              <a:gd name="adj" fmla="val 3037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340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52416" y="762000"/>
            <a:ext cx="3016250" cy="1050925"/>
          </a:xfrm>
          <a:solidFill>
            <a:srgbClr val="FF2120">
              <a:alpha val="54902"/>
            </a:srgbClr>
          </a:solidFill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249513"/>
            <a:ext cx="7620000" cy="3831431"/>
          </a:xfrm>
          <a:solidFill>
            <a:srgbClr val="FFFF00"/>
          </a:solidFill>
        </p:spPr>
        <p:txBody>
          <a:bodyPr/>
          <a:lstStyle/>
          <a:p>
            <a:pPr marL="533400" indent="-533400">
              <a:buNone/>
            </a:pPr>
            <a:r>
              <a:rPr lang="en-US" dirty="0">
                <a:solidFill>
                  <a:srgbClr val="FF0000"/>
                </a:solidFill>
              </a:rPr>
              <a:t>    </a:t>
            </a: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Vacuum    </a:t>
            </a:r>
            <a:r>
              <a:rPr lang="en-US" dirty="0" smtClean="0">
                <a:solidFill>
                  <a:srgbClr val="FF0000"/>
                </a:solidFill>
              </a:rPr>
              <a:t>    </a:t>
            </a:r>
            <a:r>
              <a:rPr lang="en-US" dirty="0">
                <a:solidFill>
                  <a:srgbClr val="FF0000"/>
                </a:solidFill>
              </a:rPr>
              <a:t>:  </a:t>
            </a:r>
            <a:r>
              <a:rPr lang="en-US" dirty="0" err="1" smtClean="0">
                <a:solidFill>
                  <a:srgbClr val="FF0000"/>
                </a:solidFill>
              </a:rPr>
              <a:t>topo</a:t>
            </a:r>
            <a:r>
              <a:rPr lang="en-US" dirty="0" smtClean="0">
                <a:solidFill>
                  <a:srgbClr val="FF0000"/>
                </a:solidFill>
              </a:rPr>
              <a:t>-glue-string</a:t>
            </a:r>
            <a:endParaRPr lang="en-US" dirty="0">
              <a:solidFill>
                <a:srgbClr val="FF0000"/>
              </a:solidFill>
            </a:endParaRP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Spin-Mass </a:t>
            </a:r>
            <a:r>
              <a:rPr lang="en-US" dirty="0" smtClean="0">
                <a:solidFill>
                  <a:srgbClr val="FF0000"/>
                </a:solidFill>
              </a:rPr>
              <a:t>   :  </a:t>
            </a:r>
            <a:r>
              <a:rPr lang="en-US" dirty="0">
                <a:solidFill>
                  <a:srgbClr val="FF0000"/>
                </a:solidFill>
              </a:rPr>
              <a:t>topo-</a:t>
            </a:r>
            <a:r>
              <a:rPr lang="en-US" dirty="0" smtClean="0">
                <a:solidFill>
                  <a:srgbClr val="FF0000"/>
                </a:solidFill>
              </a:rPr>
              <a:t>fluctuations</a:t>
            </a:r>
          </a:p>
          <a:p>
            <a:pPr marL="533400" indent="-533400"/>
            <a:r>
              <a:rPr lang="en-US" dirty="0" smtClean="0">
                <a:solidFill>
                  <a:srgbClr val="FF0000"/>
                </a:solidFill>
              </a:rPr>
              <a:t>Low-x matter:  </a:t>
            </a:r>
            <a:r>
              <a:rPr lang="en-US" dirty="0" err="1" smtClean="0">
                <a:solidFill>
                  <a:srgbClr val="FF0000"/>
                </a:solidFill>
              </a:rPr>
              <a:t>Reggeized</a:t>
            </a:r>
            <a:r>
              <a:rPr lang="en-US" dirty="0" smtClean="0">
                <a:solidFill>
                  <a:srgbClr val="FF0000"/>
                </a:solidFill>
              </a:rPr>
              <a:t> string</a:t>
            </a:r>
            <a:endParaRPr lang="en-US" dirty="0">
              <a:solidFill>
                <a:srgbClr val="FF0000"/>
              </a:solidFill>
            </a:endParaRPr>
          </a:p>
          <a:p>
            <a:pPr marL="533400" indent="-533400"/>
            <a:r>
              <a:rPr lang="en-US" dirty="0" err="1" smtClean="0">
                <a:solidFill>
                  <a:srgbClr val="FF0000"/>
                </a:solidFill>
              </a:rPr>
              <a:t>N,D,He</a:t>
            </a:r>
            <a:r>
              <a:rPr lang="en-US" dirty="0" smtClean="0">
                <a:solidFill>
                  <a:srgbClr val="FF0000"/>
                </a:solidFill>
              </a:rPr>
              <a:t>-GFF :  </a:t>
            </a:r>
            <a:r>
              <a:rPr lang="en-US" dirty="0">
                <a:solidFill>
                  <a:srgbClr val="FF0000"/>
                </a:solidFill>
              </a:rPr>
              <a:t>photo @ </a:t>
            </a:r>
            <a:r>
              <a:rPr lang="en-US" dirty="0" err="1" smtClean="0">
                <a:solidFill>
                  <a:srgbClr val="FF0000"/>
                </a:solidFill>
              </a:rPr>
              <a:t>Jlab</a:t>
            </a:r>
            <a:endParaRPr lang="en-US" dirty="0" smtClean="0">
              <a:solidFill>
                <a:srgbClr val="FF0000"/>
              </a:solidFill>
            </a:endParaRP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j</a:t>
            </a:r>
            <a:r>
              <a:rPr lang="en-US" dirty="0" smtClean="0">
                <a:solidFill>
                  <a:srgbClr val="FF0000"/>
                </a:solidFill>
              </a:rPr>
              <a:t>-GFF            :  </a:t>
            </a:r>
            <a:r>
              <a:rPr lang="en-US" dirty="0" err="1" smtClean="0">
                <a:solidFill>
                  <a:srgbClr val="FF0000"/>
                </a:solidFill>
              </a:rPr>
              <a:t>pp</a:t>
            </a:r>
            <a:r>
              <a:rPr lang="en-US" dirty="0" smtClean="0">
                <a:solidFill>
                  <a:srgbClr val="FF0000"/>
                </a:solidFill>
              </a:rPr>
              <a:t>/ppb @ </a:t>
            </a:r>
            <a:r>
              <a:rPr lang="en-US" dirty="0" smtClean="0">
                <a:solidFill>
                  <a:srgbClr val="FF0000"/>
                </a:solidFill>
              </a:rPr>
              <a:t>TOTEM</a:t>
            </a:r>
            <a:r>
              <a:rPr lang="en-US" dirty="0" smtClean="0">
                <a:solidFill>
                  <a:srgbClr val="FF0000"/>
                </a:solidFill>
              </a:rPr>
              <a:t>/DO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2" name="5-Point Star 1"/>
          <p:cNvSpPr/>
          <p:nvPr/>
        </p:nvSpPr>
        <p:spPr>
          <a:xfrm>
            <a:off x="8273230" y="3587149"/>
            <a:ext cx="365125" cy="451644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8273230" y="4142581"/>
            <a:ext cx="365125" cy="451644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227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5C8A98-7889-F645-92C1-5B544B5CEA14}"/>
              </a:ext>
            </a:extLst>
          </p:cNvPr>
          <p:cNvSpPr txBox="1"/>
          <p:nvPr/>
        </p:nvSpPr>
        <p:spPr>
          <a:xfrm>
            <a:off x="410364" y="1006920"/>
            <a:ext cx="276107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4D topological vacuum: ILM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     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mass and spin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791B3C1-2E3D-7C4F-ACFC-7784C6266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42" y="1809895"/>
            <a:ext cx="2329266" cy="337170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xmlns:lc="http://schemas.openxmlformats.org/drawingml/2006/lockedCanvas" id="{8E051881-34A3-7640-AF4A-035462FAB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6656" y="1809895"/>
            <a:ext cx="2506466" cy="483523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xmlns:lc="http://schemas.openxmlformats.org/drawingml/2006/lockedCanvas" id="{A9F632AA-1A51-F340-9C7C-2469DEFB84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1809895"/>
            <a:ext cx="2221831" cy="403459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xmlns:lc="http://schemas.openxmlformats.org/drawingml/2006/lockedCanvas" id="{07B92E9C-6D11-844E-AD72-2255418495A6}"/>
              </a:ext>
            </a:extLst>
          </p:cNvPr>
          <p:cNvSpPr txBox="1"/>
          <p:nvPr/>
        </p:nvSpPr>
        <p:spPr>
          <a:xfrm>
            <a:off x="6968870" y="6088397"/>
            <a:ext cx="1729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kern="1200" dirty="0">
                <a:solidFill>
                  <a:srgbClr val="FF0000"/>
                </a:solidFill>
              </a:rPr>
              <a:t>Liu-</a:t>
            </a:r>
            <a:r>
              <a:rPr lang="en-US" sz="1200" kern="1200" dirty="0" err="1">
                <a:solidFill>
                  <a:srgbClr val="FF0000"/>
                </a:solidFill>
              </a:rPr>
              <a:t>Shuryak</a:t>
            </a:r>
            <a:r>
              <a:rPr lang="en-US" sz="1200" kern="1200" dirty="0">
                <a:solidFill>
                  <a:srgbClr val="FF0000"/>
                </a:solidFill>
              </a:rPr>
              <a:t>-</a:t>
            </a:r>
            <a:r>
              <a:rPr lang="en-US" sz="1200" kern="1200" dirty="0" err="1">
                <a:solidFill>
                  <a:srgbClr val="FF0000"/>
                </a:solidFill>
              </a:rPr>
              <a:t>Zahed</a:t>
            </a:r>
            <a:r>
              <a:rPr lang="en-US" sz="1200" kern="1200" dirty="0">
                <a:solidFill>
                  <a:srgbClr val="FF0000"/>
                </a:solidFill>
              </a:rPr>
              <a:t> 23’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xmlns:lc="http://schemas.openxmlformats.org/drawingml/2006/lockedCanvas" id="{FFAD36E3-BF0D-FB49-B123-5952B7BACCD6}"/>
              </a:ext>
            </a:extLst>
          </p:cNvPr>
          <p:cNvSpPr txBox="1"/>
          <p:nvPr/>
        </p:nvSpPr>
        <p:spPr>
          <a:xfrm>
            <a:off x="6968870" y="1207716"/>
            <a:ext cx="1106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kern="1200" dirty="0">
                <a:solidFill>
                  <a:srgbClr val="FF0000"/>
                </a:solidFill>
              </a:rPr>
              <a:t>Ji spin SR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xmlns:lc="http://schemas.openxmlformats.org/drawingml/2006/lockedCanvas" id="{34B199BE-226A-154E-B3F7-DBD0856EFAE4}"/>
              </a:ext>
            </a:extLst>
          </p:cNvPr>
          <p:cNvSpPr txBox="1"/>
          <p:nvPr/>
        </p:nvSpPr>
        <p:spPr>
          <a:xfrm>
            <a:off x="4130799" y="1207716"/>
            <a:ext cx="1260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kern="1200" dirty="0" err="1" smtClean="0">
                <a:solidFill>
                  <a:srgbClr val="FF0000"/>
                </a:solidFill>
              </a:rPr>
              <a:t>Ji</a:t>
            </a:r>
            <a:r>
              <a:rPr lang="en-US" sz="1600" kern="1200" dirty="0" smtClean="0">
                <a:solidFill>
                  <a:srgbClr val="FF0000"/>
                </a:solidFill>
              </a:rPr>
              <a:t> mass SR</a:t>
            </a:r>
            <a:endParaRPr lang="en-US" sz="1600" kern="1200" dirty="0">
              <a:solidFill>
                <a:srgbClr val="FF0000"/>
              </a:solidFill>
            </a:endParaRPr>
          </a:p>
        </p:txBody>
      </p:sp>
      <p:pic>
        <p:nvPicPr>
          <p:cNvPr id="2" name="Picture 1" descr="Screen Shot 2024-06-16 at 12.21.2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43" y="5486399"/>
            <a:ext cx="2329266" cy="878997"/>
          </a:xfrm>
          <a:prstGeom prst="rect">
            <a:avLst/>
          </a:prstGeom>
          <a:ln>
            <a:solidFill>
              <a:srgbClr val="FF2120"/>
            </a:solidFill>
          </a:ln>
        </p:spPr>
      </p:pic>
      <p:sp>
        <p:nvSpPr>
          <p:cNvPr id="3" name="5-Point Star 2"/>
          <p:cNvSpPr/>
          <p:nvPr/>
        </p:nvSpPr>
        <p:spPr>
          <a:xfrm>
            <a:off x="5426182" y="1240081"/>
            <a:ext cx="304799" cy="308427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8075263" y="1240081"/>
            <a:ext cx="304799" cy="308427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26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5C8A98-7889-F645-92C1-5B544B5CEA14}"/>
              </a:ext>
            </a:extLst>
          </p:cNvPr>
          <p:cNvSpPr txBox="1"/>
          <p:nvPr/>
        </p:nvSpPr>
        <p:spPr>
          <a:xfrm>
            <a:off x="428375" y="1066800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Topology:  4D and 2D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4B199BE-226A-154E-B3F7-DBD0856EFAE4}"/>
              </a:ext>
            </a:extLst>
          </p:cNvPr>
          <p:cNvSpPr txBox="1"/>
          <p:nvPr/>
        </p:nvSpPr>
        <p:spPr>
          <a:xfrm>
            <a:off x="3810000" y="1066800"/>
            <a:ext cx="1794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Emergent strings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930AD75-6C2D-6D4B-B37E-577A30492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5" y="1600196"/>
            <a:ext cx="2971800" cy="450056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79C53AB-F90A-F740-85A5-92FE5C5F4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569" y="1600196"/>
            <a:ext cx="2971800" cy="450056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CAE5881-7E8E-4A4C-BC6B-AEADFD944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0650" y="1595475"/>
            <a:ext cx="2438400" cy="450528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762CB02-448D-6E45-80BC-B255FB53A54F}"/>
              </a:ext>
            </a:extLst>
          </p:cNvPr>
          <p:cNvSpPr txBox="1"/>
          <p:nvPr/>
        </p:nvSpPr>
        <p:spPr>
          <a:xfrm>
            <a:off x="6858000" y="1047336"/>
            <a:ext cx="1794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  Effective QQ </a:t>
            </a:r>
          </a:p>
        </p:txBody>
      </p:sp>
    </p:spTree>
    <p:extLst>
      <p:ext uri="{BB962C8B-B14F-4D97-AF65-F5344CB8AC3E}">
        <p14:creationId xmlns:p14="http://schemas.microsoft.com/office/powerpoint/2010/main" val="756374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5C8A98-7889-F645-92C1-5B544B5CEA14}"/>
              </a:ext>
            </a:extLst>
          </p:cNvPr>
          <p:cNvSpPr txBox="1"/>
          <p:nvPr/>
        </p:nvSpPr>
        <p:spPr>
          <a:xfrm>
            <a:off x="762000" y="973480"/>
            <a:ext cx="35814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Emerging strings and resonance dual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B455F3-0178-754D-9656-8C7BDE882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048475"/>
            <a:ext cx="3067065" cy="35814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65B615B-245B-4343-811B-F5C282BCB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4724400"/>
            <a:ext cx="900482" cy="38607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8" name="Freeform 17">
            <a:extLst>
              <a:ext uri="{FF2B5EF4-FFF2-40B4-BE49-F238E27FC236}">
                <a16:creationId xmlns:a16="http://schemas.microsoft.com/office/drawing/2014/main" xmlns="" id="{86C0A595-968D-384F-BEE2-ADDF2A48AB17}"/>
              </a:ext>
            </a:extLst>
          </p:cNvPr>
          <p:cNvSpPr/>
          <p:nvPr/>
        </p:nvSpPr>
        <p:spPr>
          <a:xfrm>
            <a:off x="1493921" y="2209800"/>
            <a:ext cx="364958" cy="325618"/>
          </a:xfrm>
          <a:custGeom>
            <a:avLst/>
            <a:gdLst>
              <a:gd name="connsiteX0" fmla="*/ 136358 w 745958"/>
              <a:gd name="connsiteY0" fmla="*/ 80210 h 609600"/>
              <a:gd name="connsiteX1" fmla="*/ 192506 w 745958"/>
              <a:gd name="connsiteY1" fmla="*/ 40105 h 609600"/>
              <a:gd name="connsiteX2" fmla="*/ 240632 w 745958"/>
              <a:gd name="connsiteY2" fmla="*/ 24063 h 609600"/>
              <a:gd name="connsiteX3" fmla="*/ 264695 w 745958"/>
              <a:gd name="connsiteY3" fmla="*/ 16042 h 609600"/>
              <a:gd name="connsiteX4" fmla="*/ 288758 w 745958"/>
              <a:gd name="connsiteY4" fmla="*/ 8021 h 609600"/>
              <a:gd name="connsiteX5" fmla="*/ 320842 w 745958"/>
              <a:gd name="connsiteY5" fmla="*/ 0 h 609600"/>
              <a:gd name="connsiteX6" fmla="*/ 473242 w 745958"/>
              <a:gd name="connsiteY6" fmla="*/ 16042 h 609600"/>
              <a:gd name="connsiteX7" fmla="*/ 553453 w 745958"/>
              <a:gd name="connsiteY7" fmla="*/ 32084 h 609600"/>
              <a:gd name="connsiteX8" fmla="*/ 601579 w 745958"/>
              <a:gd name="connsiteY8" fmla="*/ 48126 h 609600"/>
              <a:gd name="connsiteX9" fmla="*/ 649706 w 745958"/>
              <a:gd name="connsiteY9" fmla="*/ 80210 h 609600"/>
              <a:gd name="connsiteX10" fmla="*/ 673769 w 745958"/>
              <a:gd name="connsiteY10" fmla="*/ 96252 h 609600"/>
              <a:gd name="connsiteX11" fmla="*/ 721895 w 745958"/>
              <a:gd name="connsiteY11" fmla="*/ 160421 h 609600"/>
              <a:gd name="connsiteX12" fmla="*/ 737937 w 745958"/>
              <a:gd name="connsiteY12" fmla="*/ 208547 h 609600"/>
              <a:gd name="connsiteX13" fmla="*/ 745958 w 745958"/>
              <a:gd name="connsiteY13" fmla="*/ 232610 h 609600"/>
              <a:gd name="connsiteX14" fmla="*/ 737937 w 745958"/>
              <a:gd name="connsiteY14" fmla="*/ 360947 h 609600"/>
              <a:gd name="connsiteX15" fmla="*/ 721895 w 745958"/>
              <a:gd name="connsiteY15" fmla="*/ 417095 h 609600"/>
              <a:gd name="connsiteX16" fmla="*/ 697832 w 745958"/>
              <a:gd name="connsiteY16" fmla="*/ 433137 h 609600"/>
              <a:gd name="connsiteX17" fmla="*/ 473242 w 745958"/>
              <a:gd name="connsiteY17" fmla="*/ 441158 h 609600"/>
              <a:gd name="connsiteX18" fmla="*/ 409074 w 745958"/>
              <a:gd name="connsiteY18" fmla="*/ 465221 h 609600"/>
              <a:gd name="connsiteX19" fmla="*/ 376990 w 745958"/>
              <a:gd name="connsiteY19" fmla="*/ 473242 h 609600"/>
              <a:gd name="connsiteX20" fmla="*/ 344906 w 745958"/>
              <a:gd name="connsiteY20" fmla="*/ 497305 h 609600"/>
              <a:gd name="connsiteX21" fmla="*/ 328863 w 745958"/>
              <a:gd name="connsiteY21" fmla="*/ 513347 h 609600"/>
              <a:gd name="connsiteX22" fmla="*/ 304800 w 745958"/>
              <a:gd name="connsiteY22" fmla="*/ 529389 h 609600"/>
              <a:gd name="connsiteX23" fmla="*/ 272716 w 745958"/>
              <a:gd name="connsiteY23" fmla="*/ 553452 h 609600"/>
              <a:gd name="connsiteX24" fmla="*/ 240632 w 745958"/>
              <a:gd name="connsiteY24" fmla="*/ 569495 h 609600"/>
              <a:gd name="connsiteX25" fmla="*/ 216569 w 745958"/>
              <a:gd name="connsiteY25" fmla="*/ 585537 h 609600"/>
              <a:gd name="connsiteX26" fmla="*/ 168442 w 745958"/>
              <a:gd name="connsiteY26" fmla="*/ 601579 h 609600"/>
              <a:gd name="connsiteX27" fmla="*/ 144379 w 745958"/>
              <a:gd name="connsiteY27" fmla="*/ 609600 h 609600"/>
              <a:gd name="connsiteX28" fmla="*/ 72190 w 745958"/>
              <a:gd name="connsiteY28" fmla="*/ 577516 h 609600"/>
              <a:gd name="connsiteX29" fmla="*/ 24063 w 745958"/>
              <a:gd name="connsiteY29" fmla="*/ 513347 h 609600"/>
              <a:gd name="connsiteX30" fmla="*/ 8021 w 745958"/>
              <a:gd name="connsiteY30" fmla="*/ 465221 h 609600"/>
              <a:gd name="connsiteX31" fmla="*/ 0 w 745958"/>
              <a:gd name="connsiteY31" fmla="*/ 441158 h 609600"/>
              <a:gd name="connsiteX32" fmla="*/ 8021 w 745958"/>
              <a:gd name="connsiteY32" fmla="*/ 360947 h 609600"/>
              <a:gd name="connsiteX33" fmla="*/ 32085 w 745958"/>
              <a:gd name="connsiteY33" fmla="*/ 208547 h 609600"/>
              <a:gd name="connsiteX34" fmla="*/ 56148 w 745958"/>
              <a:gd name="connsiteY34" fmla="*/ 128337 h 609600"/>
              <a:gd name="connsiteX35" fmla="*/ 80211 w 745958"/>
              <a:gd name="connsiteY35" fmla="*/ 128337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45958" h="609600">
                <a:moveTo>
                  <a:pt x="136358" y="80210"/>
                </a:moveTo>
                <a:cubicBezTo>
                  <a:pt x="155074" y="66842"/>
                  <a:pt x="172255" y="51009"/>
                  <a:pt x="192506" y="40105"/>
                </a:cubicBezTo>
                <a:cubicBezTo>
                  <a:pt x="207395" y="32088"/>
                  <a:pt x="224590" y="29410"/>
                  <a:pt x="240632" y="24063"/>
                </a:cubicBezTo>
                <a:lnTo>
                  <a:pt x="264695" y="16042"/>
                </a:lnTo>
                <a:cubicBezTo>
                  <a:pt x="272716" y="13368"/>
                  <a:pt x="280556" y="10072"/>
                  <a:pt x="288758" y="8021"/>
                </a:cubicBezTo>
                <a:lnTo>
                  <a:pt x="320842" y="0"/>
                </a:lnTo>
                <a:cubicBezTo>
                  <a:pt x="371642" y="5347"/>
                  <a:pt x="422856" y="7645"/>
                  <a:pt x="473242" y="16042"/>
                </a:cubicBezTo>
                <a:cubicBezTo>
                  <a:pt x="505764" y="21462"/>
                  <a:pt x="523539" y="23110"/>
                  <a:pt x="553453" y="32084"/>
                </a:cubicBezTo>
                <a:cubicBezTo>
                  <a:pt x="569650" y="36943"/>
                  <a:pt x="587509" y="38746"/>
                  <a:pt x="601579" y="48126"/>
                </a:cubicBezTo>
                <a:lnTo>
                  <a:pt x="649706" y="80210"/>
                </a:lnTo>
                <a:cubicBezTo>
                  <a:pt x="657727" y="85557"/>
                  <a:pt x="666953" y="89435"/>
                  <a:pt x="673769" y="96252"/>
                </a:cubicBezTo>
                <a:cubicBezTo>
                  <a:pt x="692771" y="115255"/>
                  <a:pt x="712826" y="133214"/>
                  <a:pt x="721895" y="160421"/>
                </a:cubicBezTo>
                <a:lnTo>
                  <a:pt x="737937" y="208547"/>
                </a:lnTo>
                <a:lnTo>
                  <a:pt x="745958" y="232610"/>
                </a:lnTo>
                <a:cubicBezTo>
                  <a:pt x="743284" y="275389"/>
                  <a:pt x="742202" y="318297"/>
                  <a:pt x="737937" y="360947"/>
                </a:cubicBezTo>
                <a:cubicBezTo>
                  <a:pt x="737772" y="362594"/>
                  <a:pt x="725803" y="412210"/>
                  <a:pt x="721895" y="417095"/>
                </a:cubicBezTo>
                <a:cubicBezTo>
                  <a:pt x="715873" y="424623"/>
                  <a:pt x="707427" y="432208"/>
                  <a:pt x="697832" y="433137"/>
                </a:cubicBezTo>
                <a:cubicBezTo>
                  <a:pt x="623269" y="440353"/>
                  <a:pt x="548105" y="438484"/>
                  <a:pt x="473242" y="441158"/>
                </a:cubicBezTo>
                <a:cubicBezTo>
                  <a:pt x="390888" y="461747"/>
                  <a:pt x="492962" y="433763"/>
                  <a:pt x="409074" y="465221"/>
                </a:cubicBezTo>
                <a:cubicBezTo>
                  <a:pt x="398752" y="469092"/>
                  <a:pt x="387685" y="470568"/>
                  <a:pt x="376990" y="473242"/>
                </a:cubicBezTo>
                <a:cubicBezTo>
                  <a:pt x="366295" y="481263"/>
                  <a:pt x="355176" y="488747"/>
                  <a:pt x="344906" y="497305"/>
                </a:cubicBezTo>
                <a:cubicBezTo>
                  <a:pt x="339096" y="502146"/>
                  <a:pt x="334768" y="508623"/>
                  <a:pt x="328863" y="513347"/>
                </a:cubicBezTo>
                <a:cubicBezTo>
                  <a:pt x="321335" y="519369"/>
                  <a:pt x="312644" y="523786"/>
                  <a:pt x="304800" y="529389"/>
                </a:cubicBezTo>
                <a:cubicBezTo>
                  <a:pt x="293922" y="537159"/>
                  <a:pt x="284052" y="546367"/>
                  <a:pt x="272716" y="553452"/>
                </a:cubicBezTo>
                <a:cubicBezTo>
                  <a:pt x="262576" y="559789"/>
                  <a:pt x="251014" y="563562"/>
                  <a:pt x="240632" y="569495"/>
                </a:cubicBezTo>
                <a:cubicBezTo>
                  <a:pt x="232262" y="574278"/>
                  <a:pt x="225378" y="581622"/>
                  <a:pt x="216569" y="585537"/>
                </a:cubicBezTo>
                <a:cubicBezTo>
                  <a:pt x="201116" y="592405"/>
                  <a:pt x="184484" y="596232"/>
                  <a:pt x="168442" y="601579"/>
                </a:cubicBezTo>
                <a:lnTo>
                  <a:pt x="144379" y="609600"/>
                </a:lnTo>
                <a:cubicBezTo>
                  <a:pt x="87108" y="590510"/>
                  <a:pt x="110323" y="602938"/>
                  <a:pt x="72190" y="577516"/>
                </a:cubicBezTo>
                <a:cubicBezTo>
                  <a:pt x="35911" y="523097"/>
                  <a:pt x="53740" y="543022"/>
                  <a:pt x="24063" y="513347"/>
                </a:cubicBezTo>
                <a:lnTo>
                  <a:pt x="8021" y="465221"/>
                </a:lnTo>
                <a:lnTo>
                  <a:pt x="0" y="441158"/>
                </a:lnTo>
                <a:cubicBezTo>
                  <a:pt x="2674" y="414421"/>
                  <a:pt x="4688" y="387610"/>
                  <a:pt x="8021" y="360947"/>
                </a:cubicBezTo>
                <a:cubicBezTo>
                  <a:pt x="14745" y="307154"/>
                  <a:pt x="20701" y="259770"/>
                  <a:pt x="32085" y="208547"/>
                </a:cubicBezTo>
                <a:cubicBezTo>
                  <a:pt x="34373" y="198250"/>
                  <a:pt x="51705" y="128337"/>
                  <a:pt x="56148" y="128337"/>
                </a:cubicBezTo>
                <a:lnTo>
                  <a:pt x="80211" y="128337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9FBCA9-4B19-A749-8C52-5E5F1B8F9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1600200"/>
            <a:ext cx="3276600" cy="41910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A9D93F1-6676-3548-B640-22FA994BB341}"/>
              </a:ext>
            </a:extLst>
          </p:cNvPr>
          <p:cNvSpPr txBox="1"/>
          <p:nvPr/>
        </p:nvSpPr>
        <p:spPr>
          <a:xfrm>
            <a:off x="5076588" y="880826"/>
            <a:ext cx="3297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Holography as a string field theory</a:t>
            </a:r>
          </a:p>
        </p:txBody>
      </p:sp>
    </p:spTree>
    <p:extLst>
      <p:ext uri="{BB962C8B-B14F-4D97-AF65-F5344CB8AC3E}">
        <p14:creationId xmlns:p14="http://schemas.microsoft.com/office/powerpoint/2010/main" val="3212911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5C8A98-7889-F645-92C1-5B544B5CEA14}"/>
              </a:ext>
            </a:extLst>
          </p:cNvPr>
          <p:cNvSpPr txBox="1"/>
          <p:nvPr/>
        </p:nvSpPr>
        <p:spPr>
          <a:xfrm>
            <a:off x="685800" y="662575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 GFs from holography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F1F4FC-BE50-0040-947C-185E5919D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49" y="1295400"/>
            <a:ext cx="3532751" cy="46482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xmlns="" id="{8786F622-BD44-E847-A887-036460557215}"/>
              </a:ext>
            </a:extLst>
          </p:cNvPr>
          <p:cNvSpPr/>
          <p:nvPr/>
        </p:nvSpPr>
        <p:spPr>
          <a:xfrm>
            <a:off x="1371767" y="4738515"/>
            <a:ext cx="228600" cy="121919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xmlns="" id="{1C97FA9B-AC28-A346-B5C0-BABB6128D6CD}"/>
              </a:ext>
            </a:extLst>
          </p:cNvPr>
          <p:cNvSpPr/>
          <p:nvPr/>
        </p:nvSpPr>
        <p:spPr>
          <a:xfrm>
            <a:off x="2816392" y="4720867"/>
            <a:ext cx="228600" cy="121919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EFBD4D7-1253-AE4C-AF83-5D9CD02B0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382254"/>
            <a:ext cx="254000" cy="127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06592F2-6A8B-9549-95D9-912C750DB5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9399" y="2350504"/>
            <a:ext cx="190500" cy="190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883BCDF-CFA4-A94F-AFE0-450BF0BCCD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923" y="1295400"/>
            <a:ext cx="4394890" cy="4648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FC663A6-E64D-0C4F-8E01-F081AC2F4D4A}"/>
              </a:ext>
            </a:extLst>
          </p:cNvPr>
          <p:cNvSpPr txBox="1"/>
          <p:nvPr/>
        </p:nvSpPr>
        <p:spPr>
          <a:xfrm>
            <a:off x="5181600" y="831852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 GFs holography vs Lattice</a:t>
            </a:r>
          </a:p>
        </p:txBody>
      </p:sp>
    </p:spTree>
    <p:extLst>
      <p:ext uri="{BB962C8B-B14F-4D97-AF65-F5344CB8AC3E}">
        <p14:creationId xmlns:p14="http://schemas.microsoft.com/office/powerpoint/2010/main" val="447412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30766" y="718919"/>
            <a:ext cx="7349344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 Genealogy of D=4C-term and Pressure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1117600" y="-850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6100" y="-596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03400" y="-1092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EEDD7B1-73DC-544F-8131-C9AE5C439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726" y="1828800"/>
            <a:ext cx="5537200" cy="4445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E10CAC7-63F9-1E4D-867E-F7478787C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476" y="2626661"/>
            <a:ext cx="5219700" cy="444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E10FD1-FB5C-9C42-BE87-0644793CE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726" y="3657600"/>
            <a:ext cx="4978400" cy="685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DD89A66-16A1-BF4C-87C6-8D12F200DD84}"/>
              </a:ext>
            </a:extLst>
          </p:cNvPr>
          <p:cNvSpPr txBox="1"/>
          <p:nvPr/>
        </p:nvSpPr>
        <p:spPr>
          <a:xfrm>
            <a:off x="7309980" y="3862000"/>
            <a:ext cx="690317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FF0000"/>
                </a:solidFill>
              </a:rPr>
              <a:t>Tripole</a:t>
            </a:r>
            <a:r>
              <a:rPr lang="en-US" sz="1200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C7D7A9-F9E9-7D45-B6C1-6670C15193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3124200"/>
            <a:ext cx="215900" cy="133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4A0E5B2-330A-194E-BCD2-85943A8B59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0" y="3143862"/>
            <a:ext cx="215900" cy="114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B208D28-1ADD-DE49-806B-98EF9F640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3333" y="4427232"/>
            <a:ext cx="215900" cy="1333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6AAE1DB-8EB6-224A-BDE2-797F5FEA46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1376" y="4446282"/>
            <a:ext cx="215900" cy="114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64B69FF-100F-6844-A0AA-BEFE4CF6ED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4909" y="1678293"/>
            <a:ext cx="215900" cy="1333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A729125-3268-FA43-8D78-5FBB0B0C19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3600" y="1698949"/>
            <a:ext cx="215900" cy="114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9C98269-1401-D54F-B9A2-657B1360B3F7}"/>
              </a:ext>
            </a:extLst>
          </p:cNvPr>
          <p:cNvSpPr txBox="1"/>
          <p:nvPr/>
        </p:nvSpPr>
        <p:spPr>
          <a:xfrm>
            <a:off x="7239000" y="2743200"/>
            <a:ext cx="832279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Negative!</a:t>
            </a: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xmlns="" id="{B3630195-9860-5249-BAF3-E3F115CF61CE}"/>
              </a:ext>
            </a:extLst>
          </p:cNvPr>
          <p:cNvSpPr/>
          <p:nvPr/>
        </p:nvSpPr>
        <p:spPr>
          <a:xfrm>
            <a:off x="4589073" y="3071161"/>
            <a:ext cx="304800" cy="237351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9557AFF-1DD2-0948-A62F-AECB8FCA9A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3373" y="3426761"/>
            <a:ext cx="76200" cy="88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3F8443F-A93A-EF42-97B0-8D59DC6F7A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0" y="6477000"/>
            <a:ext cx="1406603" cy="1618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01DA4C4-4DD8-E84A-B346-7EE0CF1245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0898" y="4742838"/>
            <a:ext cx="2748811" cy="195553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D3085D2-FC1D-B741-BEEE-7017208CD5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0766" y="5571565"/>
            <a:ext cx="1803400" cy="3810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B330EDC-051A-6E48-A9A9-448A00707B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9247" y="6047658"/>
            <a:ext cx="2048186" cy="11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2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609600"/>
            <a:ext cx="3200400" cy="685801"/>
          </a:xfrm>
          <a:noFill/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Gravitational radii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9DCB353-C09B-1E48-966E-BDA0FFDD2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609" y="1654101"/>
            <a:ext cx="2549227" cy="1965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FD3C2EB-5E0C-9745-83AD-200D3DE1E9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958" y="4143886"/>
            <a:ext cx="2539868" cy="20716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729D850-7C0B-864B-A7B2-315A44412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0484" y="3091862"/>
            <a:ext cx="2273300" cy="3937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AF9BAB4-7966-ED42-A45B-1F46EBCB0A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9042" y="3668314"/>
            <a:ext cx="2425700" cy="3937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7B6FF76-08E1-F047-92AA-FD7980D9C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442" y="1977774"/>
            <a:ext cx="2882900" cy="393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3114473-3604-7044-ACEB-35BB03D26F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047" y="2510175"/>
            <a:ext cx="2933700" cy="393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051A32C-C154-9E40-9273-71555B3B8F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4000" y="4030923"/>
            <a:ext cx="2527836" cy="2184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2CD89CF-0BB6-F645-B58F-9585B24295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87036" y="6332375"/>
            <a:ext cx="1574800" cy="177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4554D47-50B9-9541-87DD-A1A1477527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53736" y="3685511"/>
            <a:ext cx="1308100" cy="13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93EF73A-C129-024E-BAA7-8291B11F1C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17750" y="6351425"/>
            <a:ext cx="1308100" cy="1397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A11728DA-DC82-5649-ADE0-784489BDCAE2}"/>
              </a:ext>
            </a:extLst>
          </p:cNvPr>
          <p:cNvCxnSpPr/>
          <p:nvPr/>
        </p:nvCxnSpPr>
        <p:spPr>
          <a:xfrm>
            <a:off x="5791200" y="5486400"/>
            <a:ext cx="190500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95D4594F-4539-6345-B63A-71A0B662AC3B}"/>
              </a:ext>
            </a:extLst>
          </p:cNvPr>
          <p:cNvCxnSpPr/>
          <p:nvPr/>
        </p:nvCxnSpPr>
        <p:spPr>
          <a:xfrm>
            <a:off x="5791200" y="4343400"/>
            <a:ext cx="190500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D7EBBF42-EF5B-244E-BCD9-C6A0FFAAB6C9}"/>
              </a:ext>
            </a:extLst>
          </p:cNvPr>
          <p:cNvCxnSpPr>
            <a:cxnSpLocks/>
          </p:cNvCxnSpPr>
          <p:nvPr/>
        </p:nvCxnSpPr>
        <p:spPr>
          <a:xfrm flipV="1">
            <a:off x="5943600" y="1796716"/>
            <a:ext cx="0" cy="129514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E1368207-C2E0-F243-AE33-643BF5BE38A2}"/>
              </a:ext>
            </a:extLst>
          </p:cNvPr>
          <p:cNvCxnSpPr>
            <a:cxnSpLocks/>
          </p:cNvCxnSpPr>
          <p:nvPr/>
        </p:nvCxnSpPr>
        <p:spPr>
          <a:xfrm flipV="1">
            <a:off x="7239000" y="1753185"/>
            <a:ext cx="0" cy="129514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6546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5C8A98-7889-F645-92C1-5B544B5CEA14}"/>
              </a:ext>
            </a:extLst>
          </p:cNvPr>
          <p:cNvSpPr txBox="1"/>
          <p:nvPr/>
        </p:nvSpPr>
        <p:spPr>
          <a:xfrm>
            <a:off x="1086476" y="843964"/>
            <a:ext cx="2867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J/psi photoproduction  at </a:t>
            </a:r>
            <a:r>
              <a:rPr lang="en-US" sz="1600" dirty="0" err="1">
                <a:solidFill>
                  <a:srgbClr val="FF0000"/>
                </a:solidFill>
              </a:rPr>
              <a:t>Jlab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AF8506D-11D9-B642-BB20-F89C3DEBA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508458"/>
            <a:ext cx="3124200" cy="480695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00D4B30-1544-A24B-B05F-D7DEA9BF3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153" y="1508458"/>
            <a:ext cx="3184172" cy="480695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xmlns="" id="{40AA4E0A-25DD-0048-9CEE-56B30A7EEAB3}"/>
              </a:ext>
            </a:extLst>
          </p:cNvPr>
          <p:cNvSpPr/>
          <p:nvPr/>
        </p:nvSpPr>
        <p:spPr>
          <a:xfrm>
            <a:off x="1395746" y="4376945"/>
            <a:ext cx="433054" cy="21728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08A72523-E296-6542-90A0-F4E9F190EF44}"/>
              </a:ext>
            </a:extLst>
          </p:cNvPr>
          <p:cNvSpPr/>
          <p:nvPr/>
        </p:nvSpPr>
        <p:spPr>
          <a:xfrm>
            <a:off x="1407778" y="5029200"/>
            <a:ext cx="433054" cy="21728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xmlns="" id="{6EE3237E-D6BD-0543-AD65-28FB91C314AD}"/>
              </a:ext>
            </a:extLst>
          </p:cNvPr>
          <p:cNvSpPr/>
          <p:nvPr/>
        </p:nvSpPr>
        <p:spPr>
          <a:xfrm>
            <a:off x="1261436" y="4445980"/>
            <a:ext cx="228600" cy="91742"/>
          </a:xfrm>
          <a:prstGeom prst="rightArrow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xmlns="" id="{B40CD6DB-31A9-F440-BABC-92A2971EB97C}"/>
              </a:ext>
            </a:extLst>
          </p:cNvPr>
          <p:cNvSpPr/>
          <p:nvPr/>
        </p:nvSpPr>
        <p:spPr>
          <a:xfrm>
            <a:off x="1768475" y="4445980"/>
            <a:ext cx="228600" cy="91742"/>
          </a:xfrm>
          <a:prstGeom prst="rightArrow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xmlns="" id="{FFE00B78-D181-B642-B7F4-6F6DE51D14DE}"/>
              </a:ext>
            </a:extLst>
          </p:cNvPr>
          <p:cNvSpPr/>
          <p:nvPr/>
        </p:nvSpPr>
        <p:spPr>
          <a:xfrm>
            <a:off x="1281446" y="5091969"/>
            <a:ext cx="228600" cy="91742"/>
          </a:xfrm>
          <a:prstGeom prst="rightArrow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xmlns="" id="{CC4891AE-D4A1-B046-A488-DBF5E653F99B}"/>
              </a:ext>
            </a:extLst>
          </p:cNvPr>
          <p:cNvSpPr/>
          <p:nvPr/>
        </p:nvSpPr>
        <p:spPr>
          <a:xfrm>
            <a:off x="1766471" y="5089117"/>
            <a:ext cx="228600" cy="91742"/>
          </a:xfrm>
          <a:prstGeom prst="rightArrow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6FC9920-1ADD-BE4E-9490-91F9A768A903}"/>
              </a:ext>
            </a:extLst>
          </p:cNvPr>
          <p:cNvSpPr txBox="1"/>
          <p:nvPr/>
        </p:nvSpPr>
        <p:spPr>
          <a:xfrm>
            <a:off x="5715000" y="843964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Holographic dual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9D00ACDA-68B3-084D-91AC-BE7AB44847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487" y="5711700"/>
            <a:ext cx="1816100" cy="3810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820580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17251</TotalTime>
  <Words>408</Words>
  <Application>Microsoft Macintosh PowerPoint</Application>
  <PresentationFormat>On-screen Show (4:3)</PresentationFormat>
  <Paragraphs>89</Paragraphs>
  <Slides>21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Default Design</vt:lpstr>
      <vt:lpstr>  QCD-Vacuum, hQCD and G-FFs    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Gravitational radii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Ismail Zahed</dc:creator>
  <cp:lastModifiedBy>Ismail</cp:lastModifiedBy>
  <cp:revision>1198</cp:revision>
  <cp:lastPrinted>2012-07-04T16:19:09Z</cp:lastPrinted>
  <dcterms:created xsi:type="dcterms:W3CDTF">2018-07-02T21:39:02Z</dcterms:created>
  <dcterms:modified xsi:type="dcterms:W3CDTF">2024-06-17T13:56:43Z</dcterms:modified>
</cp:coreProperties>
</file>