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34"/>
  </p:notesMasterIdLst>
  <p:sldIdLst>
    <p:sldId id="258" r:id="rId2"/>
    <p:sldId id="274" r:id="rId3"/>
    <p:sldId id="276" r:id="rId4"/>
    <p:sldId id="270" r:id="rId5"/>
    <p:sldId id="277" r:id="rId6"/>
    <p:sldId id="269" r:id="rId7"/>
    <p:sldId id="278" r:id="rId8"/>
    <p:sldId id="272" r:id="rId9"/>
    <p:sldId id="273" r:id="rId10"/>
    <p:sldId id="282" r:id="rId11"/>
    <p:sldId id="296" r:id="rId12"/>
    <p:sldId id="280" r:id="rId13"/>
    <p:sldId id="297" r:id="rId14"/>
    <p:sldId id="298" r:id="rId15"/>
    <p:sldId id="299" r:id="rId16"/>
    <p:sldId id="305" r:id="rId17"/>
    <p:sldId id="264" r:id="rId18"/>
    <p:sldId id="292" r:id="rId19"/>
    <p:sldId id="302" r:id="rId20"/>
    <p:sldId id="293" r:id="rId21"/>
    <p:sldId id="311" r:id="rId22"/>
    <p:sldId id="263" r:id="rId23"/>
    <p:sldId id="294" r:id="rId24"/>
    <p:sldId id="290" r:id="rId25"/>
    <p:sldId id="310" r:id="rId26"/>
    <p:sldId id="309" r:id="rId27"/>
    <p:sldId id="306" r:id="rId28"/>
    <p:sldId id="307" r:id="rId29"/>
    <p:sldId id="300" r:id="rId30"/>
    <p:sldId id="266" r:id="rId31"/>
    <p:sldId id="265" r:id="rId32"/>
    <p:sldId id="268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4" autoAdjust="0"/>
    <p:restoredTop sz="93838" autoAdjust="0"/>
  </p:normalViewPr>
  <p:slideViewPr>
    <p:cSldViewPr snapToGrid="0" showGuides="1">
      <p:cViewPr>
        <p:scale>
          <a:sx n="107" d="100"/>
          <a:sy n="107" d="100"/>
        </p:scale>
        <p:origin x="576" y="1192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6/17/24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ircular pattern with arrows&#10;&#10;Description automatically generated">
            <a:extLst>
              <a:ext uri="{FF2B5EF4-FFF2-40B4-BE49-F238E27FC236}">
                <a16:creationId xmlns:a16="http://schemas.microsoft.com/office/drawing/2014/main" id="{1728C10E-9420-6C6B-EEE9-F68ADE665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60108" y="-1755835"/>
            <a:ext cx="12295003" cy="8186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66825"/>
            <a:ext cx="9223512" cy="202996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strange</a:t>
            </a:r>
            <a:r>
              <a:rPr lang="en-US" dirty="0"/>
              <a:t> mechanical structure of the proton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360197" y="3437210"/>
            <a:ext cx="2692871" cy="295275"/>
          </a:xfrm>
        </p:spPr>
        <p:txBody>
          <a:bodyPr/>
          <a:lstStyle/>
          <a:p>
            <a:r>
              <a:rPr lang="en-US" dirty="0"/>
              <a:t>Henry Klest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360197" y="3922574"/>
            <a:ext cx="2692872" cy="386558"/>
          </a:xfrm>
        </p:spPr>
        <p:txBody>
          <a:bodyPr/>
          <a:lstStyle/>
          <a:p>
            <a:r>
              <a:rPr lang="en-US" dirty="0" err="1"/>
              <a:t>SoLID</a:t>
            </a:r>
            <a:r>
              <a:rPr lang="en-US" dirty="0"/>
              <a:t> Workshop</a:t>
            </a:r>
          </a:p>
          <a:p>
            <a:r>
              <a:rPr lang="en-US" dirty="0"/>
              <a:t>June 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B5132-BBF9-5F07-6D0F-8536A701BA42}"/>
              </a:ext>
            </a:extLst>
          </p:cNvPr>
          <p:cNvSpPr/>
          <p:nvPr/>
        </p:nvSpPr>
        <p:spPr>
          <a:xfrm>
            <a:off x="1149006" y="1814246"/>
            <a:ext cx="19399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STRANGE</a:t>
            </a: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Who cares about D</a:t>
            </a:r>
            <a:r>
              <a:rPr lang="en-US" baseline="-25000" dirty="0"/>
              <a:t>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799589"/>
            <a:ext cx="8559475" cy="3317082"/>
          </a:xfrm>
        </p:spPr>
        <p:txBody>
          <a:bodyPr/>
          <a:lstStyle/>
          <a:p>
            <a:r>
              <a:rPr lang="en-US" dirty="0"/>
              <a:t>At first glance, D</a:t>
            </a:r>
            <a:r>
              <a:rPr lang="en-US" baseline="-25000" dirty="0"/>
              <a:t>s</a:t>
            </a:r>
            <a:r>
              <a:rPr lang="en-US" baseline="30000" dirty="0"/>
              <a:t> </a:t>
            </a:r>
            <a:r>
              <a:rPr lang="en-US" dirty="0"/>
              <a:t>should be small</a:t>
            </a:r>
          </a:p>
          <a:p>
            <a:r>
              <a:rPr lang="en-US" dirty="0"/>
              <a:t>However, large-N</a:t>
            </a:r>
            <a:r>
              <a:rPr lang="en-US" baseline="-25000" dirty="0"/>
              <a:t>c</a:t>
            </a:r>
            <a:r>
              <a:rPr lang="en-US" dirty="0"/>
              <a:t> predicts that the D-term is ”flavor-blind”, i.e. D</a:t>
            </a:r>
            <a:r>
              <a:rPr lang="en-US" baseline="-25000" dirty="0"/>
              <a:t>u</a:t>
            </a:r>
            <a:r>
              <a:rPr lang="en-US" dirty="0"/>
              <a:t> ~ D</a:t>
            </a:r>
            <a:r>
              <a:rPr lang="en-US" baseline="-25000" dirty="0"/>
              <a:t>d</a:t>
            </a:r>
            <a:r>
              <a:rPr lang="en-US" dirty="0"/>
              <a:t> despite their different number densities</a:t>
            </a:r>
          </a:p>
          <a:p>
            <a:pPr lvl="1"/>
            <a:r>
              <a:rPr lang="en-US" dirty="0"/>
              <a:t>D</a:t>
            </a:r>
            <a:r>
              <a:rPr lang="en-US" baseline="-25000" dirty="0"/>
              <a:t>u</a:t>
            </a:r>
            <a:r>
              <a:rPr lang="en-US" dirty="0"/>
              <a:t> ~ D</a:t>
            </a:r>
            <a:r>
              <a:rPr lang="en-US" baseline="-25000" dirty="0"/>
              <a:t>d</a:t>
            </a:r>
            <a:r>
              <a:rPr lang="en-US" dirty="0"/>
              <a:t> is supported by lattice results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81B06-E78C-C141-E2C3-EDBC250F9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729" y="2571750"/>
            <a:ext cx="4085271" cy="2519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FD32B91-9138-A81D-2621-BEEB84B8EF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2054358"/>
                <a:ext cx="4762981" cy="3317082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Extending this argument, could D</a:t>
                </a:r>
                <a:r>
                  <a:rPr lang="en-US" baseline="-25000" dirty="0"/>
                  <a:t>u</a:t>
                </a:r>
                <a:r>
                  <a:rPr lang="en-US" dirty="0"/>
                  <a:t> ~ D</a:t>
                </a:r>
                <a:r>
                  <a:rPr lang="en-US" baseline="-25000" dirty="0"/>
                  <a:t>d</a:t>
                </a:r>
                <a:r>
                  <a:rPr lang="en-US" dirty="0"/>
                  <a:t> ~ D</a:t>
                </a:r>
                <a:r>
                  <a:rPr lang="en-US" baseline="-25000" dirty="0"/>
                  <a:t>s</a:t>
                </a:r>
                <a:r>
                  <a:rPr lang="en-US" dirty="0"/>
                  <a:t>?</a:t>
                </a:r>
              </a:p>
              <a:p>
                <a:r>
                  <a:rPr lang="en-US" dirty="0"/>
                  <a:t>Calculation by Won et al. in the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𝑄𝑆𝑀</m:t>
                    </m:r>
                  </m:oMath>
                </a14:m>
                <a:r>
                  <a:rPr lang="en-US" dirty="0"/>
                  <a:t> suggests that D</a:t>
                </a:r>
                <a:r>
                  <a:rPr lang="en-US" baseline="-25000" dirty="0"/>
                  <a:t>u</a:t>
                </a:r>
                <a:r>
                  <a:rPr lang="en-US" dirty="0"/>
                  <a:t> ~ D</a:t>
                </a:r>
                <a:r>
                  <a:rPr lang="en-US" baseline="-25000" dirty="0"/>
                  <a:t>d</a:t>
                </a:r>
                <a:r>
                  <a:rPr lang="en-US" dirty="0"/>
                  <a:t> ~ 2D</a:t>
                </a:r>
                <a:r>
                  <a:rPr lang="en-US" baseline="-25000" dirty="0"/>
                  <a:t>s</a:t>
                </a:r>
              </a:p>
              <a:p>
                <a:endParaRPr lang="en-US" baseline="-25000" dirty="0"/>
              </a:p>
              <a:p>
                <a:pPr marL="0" indent="0">
                  <a:buNone/>
                </a:pPr>
                <a:r>
                  <a:rPr lang="en-US" b="1" dirty="0"/>
                  <a:t>This would make D</a:t>
                </a:r>
                <a:r>
                  <a:rPr lang="en-US" b="1" baseline="-25000" dirty="0"/>
                  <a:t>s</a:t>
                </a:r>
                <a:r>
                  <a:rPr lang="en-US" b="1" dirty="0"/>
                  <a:t> a non-negligible contributor to the total D-term, and thus necessary for a full extraction of many of the mechanical properties of the proton!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FD32B91-9138-A81D-2621-BEEB84B8E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2054358"/>
                <a:ext cx="4762981" cy="3317082"/>
              </a:xfrm>
              <a:prstGeom prst="rect">
                <a:avLst/>
              </a:prstGeom>
              <a:blipFill>
                <a:blip r:embed="rId3"/>
                <a:stretch>
                  <a:fillRect l="-3200" t="-1908" r="-2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655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2F13919-28CE-CAF2-2DCE-E9BF555CD587}"/>
              </a:ext>
            </a:extLst>
          </p:cNvPr>
          <p:cNvGrpSpPr/>
          <p:nvPr/>
        </p:nvGrpSpPr>
        <p:grpSpPr>
          <a:xfrm>
            <a:off x="6028554" y="3258611"/>
            <a:ext cx="2490701" cy="1590473"/>
            <a:chOff x="5512482" y="3564381"/>
            <a:chExt cx="1715201" cy="111189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745A93-D6AB-E855-0161-0A430E8AF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7304" b="21107"/>
            <a:stretch/>
          </p:blipFill>
          <p:spPr>
            <a:xfrm>
              <a:off x="5512482" y="3564381"/>
              <a:ext cx="575695" cy="11118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033350-265B-8279-978C-AF414625E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892" r="41399" b="21107"/>
            <a:stretch/>
          </p:blipFill>
          <p:spPr>
            <a:xfrm>
              <a:off x="6065949" y="3564381"/>
              <a:ext cx="666955" cy="11118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A19E7F-8EEE-2F1D-02F5-DBEAB9198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148" b="21107"/>
            <a:stretch/>
          </p:blipFill>
          <p:spPr>
            <a:xfrm>
              <a:off x="6735613" y="3564381"/>
              <a:ext cx="492070" cy="111189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E5BB55-0CD5-5EEC-03B5-2F00FC716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971" t="5499" r="61212" b="83195"/>
            <a:stretch/>
          </p:blipFill>
          <p:spPr>
            <a:xfrm>
              <a:off x="6170612" y="3642395"/>
              <a:ext cx="445133" cy="15933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B3DD51-7B42-4D7F-0B4C-2CCA540A8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838" r="16445" b="83873"/>
            <a:stretch/>
          </p:blipFill>
          <p:spPr>
            <a:xfrm>
              <a:off x="6681900" y="3564381"/>
              <a:ext cx="531295" cy="22728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Who cares about D</a:t>
            </a:r>
            <a:r>
              <a:rPr lang="en-US" baseline="-25000" dirty="0"/>
              <a:t>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60" y="913209"/>
            <a:ext cx="4476228" cy="3317082"/>
          </a:xfrm>
        </p:spPr>
        <p:txBody>
          <a:bodyPr/>
          <a:lstStyle/>
          <a:p>
            <a:r>
              <a:rPr lang="en-US" dirty="0"/>
              <a:t>On the other hand, the lattice results by Hackett et al. show that D</a:t>
            </a:r>
            <a:r>
              <a:rPr lang="en-US" baseline="-25000" dirty="0"/>
              <a:t>s</a:t>
            </a:r>
            <a:r>
              <a:rPr lang="en-US" dirty="0"/>
              <a:t> is consistent with zero</a:t>
            </a:r>
          </a:p>
          <a:p>
            <a:endParaRPr lang="en-US" dirty="0"/>
          </a:p>
          <a:p>
            <a:r>
              <a:rPr lang="en-US" dirty="0"/>
              <a:t>Uncertainties are still large, but the results do not exclude </a:t>
            </a:r>
            <a:r>
              <a:rPr lang="en-US" i="1" dirty="0"/>
              <a:t>positive</a:t>
            </a:r>
            <a:r>
              <a:rPr lang="en-US" dirty="0"/>
              <a:t> values of D</a:t>
            </a:r>
            <a:r>
              <a:rPr lang="en-US" baseline="-25000" dirty="0"/>
              <a:t>s</a:t>
            </a:r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baseline="-25000" dirty="0"/>
              <a:t>s</a:t>
            </a:r>
            <a:r>
              <a:rPr lang="en-US" baseline="30000" dirty="0"/>
              <a:t> </a:t>
            </a:r>
            <a:r>
              <a:rPr lang="en-US" dirty="0"/>
              <a:t>&gt; 0 suggests the intriguing possibility that strange quarks exert forces in opposite direction to up &amp; down quarks!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860895" y="4907946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D32B91-9138-A81D-2621-BEEB84B8EF4A}"/>
              </a:ext>
            </a:extLst>
          </p:cNvPr>
          <p:cNvSpPr txBox="1">
            <a:spLocks/>
          </p:cNvSpPr>
          <p:nvPr/>
        </p:nvSpPr>
        <p:spPr>
          <a:xfrm>
            <a:off x="457201" y="2343121"/>
            <a:ext cx="476298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3BE613-9486-3733-FC13-E1F35A2306BE}"/>
              </a:ext>
            </a:extLst>
          </p:cNvPr>
          <p:cNvGrpSpPr/>
          <p:nvPr/>
        </p:nvGrpSpPr>
        <p:grpSpPr>
          <a:xfrm>
            <a:off x="5089495" y="411663"/>
            <a:ext cx="3986589" cy="2717880"/>
            <a:chOff x="5119792" y="2355625"/>
            <a:chExt cx="3986589" cy="27178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45570C-9BD3-0372-1FFC-8911E3AF0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5119792" y="2355625"/>
              <a:ext cx="3986589" cy="27178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2CA9E9-A0B6-E2BC-F8E1-136ED22AB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8851" y="3463389"/>
              <a:ext cx="597574" cy="5382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DB1386-27E9-0BF4-7003-3F44EBD5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09827" y="4001662"/>
              <a:ext cx="316944" cy="538273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F896D44-A429-9ACF-0097-2205B4FEB89B}"/>
              </a:ext>
            </a:extLst>
          </p:cNvPr>
          <p:cNvSpPr/>
          <p:nvPr/>
        </p:nvSpPr>
        <p:spPr>
          <a:xfrm>
            <a:off x="7074919" y="4073870"/>
            <a:ext cx="569069" cy="16975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903535-96F3-38BC-C3CB-B567EFA02F74}"/>
              </a:ext>
            </a:extLst>
          </p:cNvPr>
          <p:cNvSpPr/>
          <p:nvPr/>
        </p:nvSpPr>
        <p:spPr>
          <a:xfrm>
            <a:off x="7894412" y="4075701"/>
            <a:ext cx="585267" cy="16312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Accessing the strangeness d-term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13" y="275055"/>
            <a:ext cx="5055408" cy="33170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Information on strangeness in the valence region of the proton is limited in general</a:t>
            </a:r>
          </a:p>
          <a:p>
            <a:pPr lvl="1"/>
            <a:r>
              <a:rPr lang="en-US" sz="1600" dirty="0"/>
              <a:t>Disentangling it from up &amp; down requires use of specialized processes, e.g. W/Z exchange or kaon SIDIS</a:t>
            </a:r>
          </a:p>
          <a:p>
            <a:pPr lvl="1"/>
            <a:endParaRPr lang="en-US" sz="1600" dirty="0"/>
          </a:p>
          <a:p>
            <a:r>
              <a:rPr lang="en-US" dirty="0"/>
              <a:t>Recently, Hatta &amp; </a:t>
            </a:r>
            <a:r>
              <a:rPr lang="en-US" dirty="0" err="1"/>
              <a:t>Strikman</a:t>
            </a:r>
            <a:r>
              <a:rPr lang="en-US" dirty="0"/>
              <a:t> proposed that </a:t>
            </a:r>
            <a:r>
              <a:rPr lang="en-US" i="1" dirty="0"/>
              <a:t>near-threshold electroproduction of </a:t>
            </a:r>
            <a:r>
              <a:rPr lang="en-US" i="1" dirty="0" err="1"/>
              <a:t>ɸ</a:t>
            </a:r>
            <a:r>
              <a:rPr lang="en-US" i="1" dirty="0"/>
              <a:t> mesons</a:t>
            </a:r>
            <a:r>
              <a:rPr lang="en-US" dirty="0"/>
              <a:t> could provide sensitivity to the strangeness D-term</a:t>
            </a:r>
          </a:p>
          <a:p>
            <a:pPr lvl="1"/>
            <a:r>
              <a:rPr lang="en-US" sz="1600" dirty="0"/>
              <a:t>Utilized a novel OPE framework that applies in the near-threshold region (unlike the collinear framework)</a:t>
            </a:r>
          </a:p>
          <a:p>
            <a:pPr marL="0" indent="0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b="1" dirty="0"/>
              <a:t>This is the only known process to access this potentially important piece of the sum rule!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F77F7-B678-8037-FBB9-5ACDEF773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020" y="2607190"/>
            <a:ext cx="3508674" cy="2458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D43779-27E7-4113-EC88-615AE5EE7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406" y="744278"/>
            <a:ext cx="1598458" cy="1593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1B7EDE-5E57-E3F2-C489-70D56041C4B8}"/>
              </a:ext>
            </a:extLst>
          </p:cNvPr>
          <p:cNvSpPr txBox="1"/>
          <p:nvPr/>
        </p:nvSpPr>
        <p:spPr>
          <a:xfrm>
            <a:off x="6270970" y="22878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ArXiv:2102.12631</a:t>
            </a:r>
          </a:p>
        </p:txBody>
      </p:sp>
    </p:spTree>
    <p:extLst>
      <p:ext uri="{BB962C8B-B14F-4D97-AF65-F5344CB8AC3E}">
        <p14:creationId xmlns:p14="http://schemas.microsoft.com/office/powerpoint/2010/main" val="19548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47305"/>
            <a:ext cx="8372901" cy="621711"/>
          </a:xfrm>
        </p:spPr>
        <p:txBody>
          <a:bodyPr/>
          <a:lstStyle/>
          <a:p>
            <a:r>
              <a:rPr lang="en-US" dirty="0"/>
              <a:t>Hall C LOI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90" y="241188"/>
            <a:ext cx="8551332" cy="33170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To this end, we put a letter of intent to perform a measurement of exclusive </a:t>
            </a:r>
            <a:r>
              <a:rPr lang="en-US" dirty="0" err="1"/>
              <a:t>ɸ</a:t>
            </a:r>
            <a:r>
              <a:rPr lang="en-US" dirty="0"/>
              <a:t> production at Q</a:t>
            </a:r>
            <a:r>
              <a:rPr lang="en-US" baseline="30000" dirty="0"/>
              <a:t>2</a:t>
            </a:r>
            <a:r>
              <a:rPr lang="en-US" dirty="0"/>
              <a:t> ~ 3.5 GeV</a:t>
            </a:r>
            <a:r>
              <a:rPr lang="en-US" baseline="30000" dirty="0"/>
              <a:t>2</a:t>
            </a:r>
            <a:r>
              <a:rPr lang="en-US" dirty="0"/>
              <a:t> and W ~ 2.2 GeV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lvl="1"/>
            <a:r>
              <a:rPr lang="en-US" sz="1600" dirty="0"/>
              <a:t>Cross section so near to the threshold is very small, need high luminosity!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293E2D-4DFF-7864-C068-15505D43AA34}"/>
              </a:ext>
            </a:extLst>
          </p:cNvPr>
          <p:cNvSpPr txBox="1">
            <a:spLocks/>
          </p:cNvSpPr>
          <p:nvPr/>
        </p:nvSpPr>
        <p:spPr>
          <a:xfrm>
            <a:off x="366891" y="2663036"/>
            <a:ext cx="4058354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328BDC-F913-2B07-F77F-D8FC1F87A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157" y="1718029"/>
            <a:ext cx="5055935" cy="337222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45BDD2-2C1A-548A-C958-6CF5AE839A83}"/>
              </a:ext>
            </a:extLst>
          </p:cNvPr>
          <p:cNvSpPr txBox="1">
            <a:spLocks/>
          </p:cNvSpPr>
          <p:nvPr/>
        </p:nvSpPr>
        <p:spPr>
          <a:xfrm>
            <a:off x="366889" y="1071054"/>
            <a:ext cx="3742268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/>
          </a:p>
          <a:p>
            <a:r>
              <a:rPr lang="en-US" dirty="0"/>
              <a:t>Reconstruct </a:t>
            </a:r>
            <a:r>
              <a:rPr lang="en-US" dirty="0" err="1"/>
              <a:t>ɸ</a:t>
            </a:r>
            <a:r>
              <a:rPr lang="en-US" dirty="0"/>
              <a:t> in the missing mass spectrum of </a:t>
            </a:r>
            <a:r>
              <a:rPr lang="en-US" dirty="0">
                <a:effectLst/>
                <a:latin typeface="Arial" panose="020B0604020202020204" pitchFamily="34" charset="0"/>
              </a:rPr>
              <a:t>H(</a:t>
            </a:r>
            <a:r>
              <a:rPr lang="en-US" dirty="0" err="1">
                <a:effectLst/>
                <a:latin typeface="Arial" panose="020B0604020202020204" pitchFamily="34" charset="0"/>
              </a:rPr>
              <a:t>e,e′p</a:t>
            </a:r>
            <a:r>
              <a:rPr lang="en-US" dirty="0">
                <a:effectLst/>
                <a:latin typeface="Arial" panose="020B0604020202020204" pitchFamily="34" charset="0"/>
              </a:rPr>
              <a:t>) </a:t>
            </a:r>
            <a:r>
              <a:rPr lang="en-US" dirty="0"/>
              <a:t>reaction</a:t>
            </a:r>
          </a:p>
          <a:p>
            <a:r>
              <a:rPr lang="en-US" dirty="0"/>
              <a:t>Use the excellent resolution of the Hall C spectrometers to pick out the </a:t>
            </a:r>
            <a:r>
              <a:rPr lang="en-US" dirty="0" err="1"/>
              <a:t>ɸ</a:t>
            </a:r>
            <a:r>
              <a:rPr lang="en-US" dirty="0"/>
              <a:t> peak above a large physics background</a:t>
            </a:r>
          </a:p>
          <a:p>
            <a:pPr lvl="1"/>
            <a:r>
              <a:rPr lang="en-US" sz="1600" dirty="0"/>
              <a:t>Background is irreducible unless additional particles can be detected</a:t>
            </a:r>
          </a:p>
          <a:p>
            <a:pPr lvl="1"/>
            <a:r>
              <a:rPr lang="en-US" sz="1600" dirty="0"/>
              <a:t>~30 PAC days required to achieve reasonable precision on </a:t>
            </a:r>
            <a:r>
              <a:rPr lang="en-US" sz="1600" dirty="0" err="1"/>
              <a:t>ɸ</a:t>
            </a:r>
            <a:r>
              <a:rPr lang="en-US" sz="1600" dirty="0"/>
              <a:t> yield in multiple |t| bins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79" y="-191424"/>
            <a:ext cx="3914421" cy="33170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Estimated cross section uncertainty per point is ~10%</a:t>
            </a:r>
          </a:p>
          <a:p>
            <a:r>
              <a:rPr lang="en-US" dirty="0"/>
              <a:t>Largest uncertainty from background subtraction 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8CD0A-2BE9-C713-4A93-FA135AA30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534851"/>
            <a:ext cx="8387643" cy="360647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FAD474-FB91-4657-9287-C5907C07B6BC}"/>
              </a:ext>
            </a:extLst>
          </p:cNvPr>
          <p:cNvSpPr txBox="1">
            <a:spLocks/>
          </p:cNvSpPr>
          <p:nvPr/>
        </p:nvSpPr>
        <p:spPr>
          <a:xfrm>
            <a:off x="5305776" y="-74232"/>
            <a:ext cx="3409245" cy="45155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Projected results show good sensitivity to D</a:t>
            </a:r>
            <a:r>
              <a:rPr lang="en-US" b="1" baseline="-25000" dirty="0"/>
              <a:t>s</a:t>
            </a:r>
            <a:r>
              <a:rPr lang="en-US" b="1" dirty="0"/>
              <a:t>, on par with the lattice precision!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47305"/>
            <a:ext cx="8372901" cy="621711"/>
          </a:xfrm>
        </p:spPr>
        <p:txBody>
          <a:bodyPr/>
          <a:lstStyle/>
          <a:p>
            <a:r>
              <a:rPr lang="en-US" dirty="0"/>
              <a:t>Reality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41188"/>
            <a:ext cx="6454578" cy="33170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reality is (as always) that it’s not so simple!</a:t>
            </a:r>
          </a:p>
          <a:p>
            <a:r>
              <a:rPr lang="en-US" dirty="0"/>
              <a:t>Other physics processes can contribute to </a:t>
            </a:r>
            <a:r>
              <a:rPr lang="en-US" dirty="0" err="1"/>
              <a:t>ɸ</a:t>
            </a:r>
            <a:r>
              <a:rPr lang="en-US" dirty="0"/>
              <a:t> electroproduction</a:t>
            </a:r>
          </a:p>
          <a:p>
            <a:pPr lvl="1"/>
            <a:r>
              <a:rPr lang="en-US" dirty="0"/>
              <a:t>This will dilute the sensitivity to the D-term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30120" y="4813766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293E2D-4DFF-7864-C068-15505D43AA34}"/>
              </a:ext>
            </a:extLst>
          </p:cNvPr>
          <p:cNvSpPr txBox="1">
            <a:spLocks/>
          </p:cNvSpPr>
          <p:nvPr/>
        </p:nvSpPr>
        <p:spPr>
          <a:xfrm>
            <a:off x="366891" y="2663036"/>
            <a:ext cx="4058354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45BDD2-2C1A-548A-C958-6CF5AE839A83}"/>
              </a:ext>
            </a:extLst>
          </p:cNvPr>
          <p:cNvSpPr txBox="1">
            <a:spLocks/>
          </p:cNvSpPr>
          <p:nvPr/>
        </p:nvSpPr>
        <p:spPr>
          <a:xfrm>
            <a:off x="366889" y="1093632"/>
            <a:ext cx="3640667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2FD79-9214-70CA-CE56-3132F46FEE04}"/>
              </a:ext>
            </a:extLst>
          </p:cNvPr>
          <p:cNvSpPr txBox="1"/>
          <p:nvPr/>
        </p:nvSpPr>
        <p:spPr>
          <a:xfrm>
            <a:off x="6489277" y="1796228"/>
            <a:ext cx="248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Pomeron exchange</a:t>
            </a:r>
          </a:p>
          <a:p>
            <a:pPr algn="ctr"/>
            <a:r>
              <a:rPr lang="en-US" dirty="0"/>
              <a:t>(insensitive to D</a:t>
            </a:r>
            <a:r>
              <a:rPr lang="en-US" baseline="-25000" dirty="0"/>
              <a:t>s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7C079-E61B-AB0E-1562-A8C4A10369C1}"/>
              </a:ext>
            </a:extLst>
          </p:cNvPr>
          <p:cNvSpPr txBox="1"/>
          <p:nvPr/>
        </p:nvSpPr>
        <p:spPr>
          <a:xfrm>
            <a:off x="6650002" y="4410714"/>
            <a:ext cx="24835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gluon exchange (insensitive to D</a:t>
            </a:r>
            <a:r>
              <a:rPr lang="en-US" baseline="-25000" dirty="0"/>
              <a:t>s</a:t>
            </a:r>
            <a:r>
              <a:rPr lang="en-US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3BB8B-B65B-FA82-216E-0C638463DD2E}"/>
              </a:ext>
            </a:extLst>
          </p:cNvPr>
          <p:cNvSpPr txBox="1"/>
          <p:nvPr/>
        </p:nvSpPr>
        <p:spPr>
          <a:xfrm>
            <a:off x="4253221" y="4367414"/>
            <a:ext cx="21237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Strange exchange (sensitive to D</a:t>
            </a:r>
            <a:r>
              <a:rPr lang="en-US" baseline="-25000" dirty="0"/>
              <a:t>s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4F3FF7A4-E5D8-E1F6-6E34-548C9F8B7C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056" y="1506627"/>
                <a:ext cx="3900176" cy="3317082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Needs more phenomenological input before we can really claim an extraction of D</a:t>
                </a:r>
                <a:r>
                  <a:rPr lang="en-US" b="1" baseline="-25000" dirty="0"/>
                  <a:t>s</a:t>
                </a:r>
              </a:p>
              <a:p>
                <a:pPr lvl="1"/>
                <a:r>
                  <a:rPr lang="en-US" sz="1600" dirty="0"/>
                  <a:t>E.g. calculation of gluon exchange contribution within the same framework</a:t>
                </a:r>
              </a:p>
              <a:p>
                <a:r>
                  <a:rPr lang="en-US" sz="1600" dirty="0"/>
                  <a:t>Additional caveats:</a:t>
                </a:r>
              </a:p>
              <a:p>
                <a:pPr lvl="1"/>
                <a:r>
                  <a:rPr lang="en-US" sz="1600" dirty="0"/>
                  <a:t>Calculation wants Q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d>
                      <m:dPr>
                        <m:begChr m:val="|"/>
                        <m:endChr m:val="|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1600" b="0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1400" dirty="0"/>
                  <a:t>For</a:t>
                </a:r>
                <a:r>
                  <a:rPr lang="en-US" sz="1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400" dirty="0"/>
                  <a:t> ~ 1 GeV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 is Q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 ~ 3.5 GeV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 high enough?</a:t>
                </a:r>
              </a:p>
              <a:p>
                <a:pPr lvl="1"/>
                <a:r>
                  <a:rPr lang="en-US" sz="1600" dirty="0"/>
                  <a:t>Non-linear behavior observed in the photoproduction cross section 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&lt;2.4</m:t>
                    </m:r>
                  </m:oMath>
                </a14:m>
                <a:r>
                  <a:rPr lang="en-US" sz="1600" dirty="0"/>
                  <a:t> GeV, resonances?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4F3FF7A4-E5D8-E1F6-6E34-548C9F8B7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6" y="1506627"/>
                <a:ext cx="3900176" cy="3317082"/>
              </a:xfrm>
              <a:prstGeom prst="rect">
                <a:avLst/>
              </a:prstGeom>
              <a:blipFill>
                <a:blip r:embed="rId2"/>
                <a:stretch>
                  <a:fillRect l="-3247" t="-2290" r="-649" b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055FF47-A001-C3F3-C10B-EABC5ABD3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66"/>
          <a:stretch/>
        </p:blipFill>
        <p:spPr>
          <a:xfrm>
            <a:off x="6753012" y="2487710"/>
            <a:ext cx="1956086" cy="191104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A3F0C8-CCBC-803C-442D-397C902CE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755"/>
          <a:stretch/>
        </p:blipFill>
        <p:spPr>
          <a:xfrm>
            <a:off x="6821467" y="13437"/>
            <a:ext cx="1819176" cy="181298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5A687-08D0-CF5F-3593-16422E254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632" y="2468210"/>
            <a:ext cx="1916921" cy="19110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7659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A1A5-A445-1B84-E482-69919474D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Next Steps: </a:t>
            </a:r>
            <a:r>
              <a:rPr lang="en-US" dirty="0" err="1"/>
              <a:t>SoLID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8350B-D2FF-C3A4-0971-EF81B55C7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4723"/>
            <a:ext cx="8578515" cy="3193193"/>
          </a:xfrm>
        </p:spPr>
        <p:txBody>
          <a:bodyPr/>
          <a:lstStyle/>
          <a:p>
            <a:r>
              <a:rPr lang="en-US" dirty="0"/>
              <a:t>Explore </a:t>
            </a:r>
            <a:r>
              <a:rPr lang="en-US" dirty="0" err="1"/>
              <a:t>SoLID’s</a:t>
            </a:r>
            <a:r>
              <a:rPr lang="en-US" dirty="0"/>
              <a:t> capabilities to measure exclusive </a:t>
            </a:r>
            <a:r>
              <a:rPr lang="en-US" dirty="0" err="1"/>
              <a:t>ɸ</a:t>
            </a:r>
            <a:r>
              <a:rPr lang="en-US" dirty="0"/>
              <a:t> at higher Q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Large acceptance</a:t>
            </a:r>
          </a:p>
          <a:p>
            <a:pPr lvl="1"/>
            <a:r>
              <a:rPr lang="en-US" dirty="0"/>
              <a:t>Means </a:t>
            </a:r>
            <a:r>
              <a:rPr lang="en-US" dirty="0" err="1"/>
              <a:t>ɸ</a:t>
            </a:r>
            <a:r>
              <a:rPr lang="en-US" dirty="0"/>
              <a:t> decay products can be measured directly</a:t>
            </a:r>
          </a:p>
          <a:p>
            <a:pPr lvl="1"/>
            <a:r>
              <a:rPr lang="en-US" dirty="0"/>
              <a:t>Background can be substantially reduced</a:t>
            </a:r>
          </a:p>
          <a:p>
            <a:pPr lvl="1"/>
            <a:r>
              <a:rPr lang="en-US" dirty="0"/>
              <a:t>More statistics &amp; continuous kinematic coverage for multidimensional measurement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4B711-4391-FB66-782B-C83FD4C6CC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92E44F-7B34-A16D-0458-21E8A60BC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2" y="2791326"/>
            <a:ext cx="4182697" cy="2352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4959C9-1678-7946-8133-14B9A588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246764"/>
            <a:ext cx="4053564" cy="28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58754"/>
            <a:ext cx="8372901" cy="621711"/>
          </a:xfrm>
        </p:spPr>
        <p:txBody>
          <a:bodyPr/>
          <a:lstStyle/>
          <a:p>
            <a:r>
              <a:rPr lang="en-US" dirty="0"/>
              <a:t>Particle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9589"/>
            <a:ext cx="4613885" cy="3317082"/>
          </a:xfrm>
        </p:spPr>
        <p:txBody>
          <a:bodyPr/>
          <a:lstStyle/>
          <a:p>
            <a:r>
              <a:rPr lang="en-US" dirty="0"/>
              <a:t>Generated Kinematics:</a:t>
            </a:r>
          </a:p>
          <a:p>
            <a:pPr lvl="1"/>
            <a:r>
              <a:rPr lang="en-US" dirty="0"/>
              <a:t>1.96 &lt; W &lt; 2.4 GeV</a:t>
            </a:r>
          </a:p>
          <a:p>
            <a:pPr lvl="1"/>
            <a:r>
              <a:rPr lang="en-US" dirty="0"/>
              <a:t> Q</a:t>
            </a:r>
            <a:r>
              <a:rPr lang="en-US" baseline="30000" dirty="0"/>
              <a:t>2</a:t>
            </a:r>
            <a:r>
              <a:rPr lang="en-US" dirty="0"/>
              <a:t> &gt; 3.5 GeV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|t| &lt; 4 GeV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endParaRPr lang="en-US" baseline="30000" dirty="0"/>
          </a:p>
          <a:p>
            <a:r>
              <a:rPr lang="en-US" dirty="0"/>
              <a:t>The most important region is low-t, where the proton momenta are low</a:t>
            </a:r>
          </a:p>
          <a:p>
            <a:endParaRPr lang="en-US" dirty="0"/>
          </a:p>
          <a:p>
            <a:r>
              <a:rPr lang="en-US" dirty="0" err="1"/>
              <a:t>ɸ</a:t>
            </a:r>
            <a:r>
              <a:rPr lang="en-US" dirty="0"/>
              <a:t> takes most of the momentum of the virtual photon</a:t>
            </a:r>
          </a:p>
          <a:p>
            <a:pPr lvl="1"/>
            <a:r>
              <a:rPr lang="en-US" dirty="0"/>
              <a:t>Produced roughly back-to-back to the scattered electron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C6AA8-53F8-2481-ECA7-0C82154C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086" y="2593251"/>
            <a:ext cx="3949771" cy="2491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58F499-56EE-A599-5B0D-B49C7E92E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086" y="69450"/>
            <a:ext cx="3949771" cy="2514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0CFBA-5442-F2CE-E529-FD4D29035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87" t="5165" r="2126" b="81371"/>
          <a:stretch/>
        </p:blipFill>
        <p:spPr>
          <a:xfrm>
            <a:off x="8037161" y="198438"/>
            <a:ext cx="900691" cy="736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EC7B3E-A23D-04A3-8DB1-36D15BBEC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87" t="5165" r="2126" b="81371"/>
          <a:stretch/>
        </p:blipFill>
        <p:spPr>
          <a:xfrm>
            <a:off x="8052790" y="2702356"/>
            <a:ext cx="900691" cy="7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97768"/>
            <a:ext cx="8372901" cy="621711"/>
          </a:xfrm>
        </p:spPr>
        <p:txBody>
          <a:bodyPr/>
          <a:lstStyle/>
          <a:p>
            <a:r>
              <a:rPr lang="en-US" dirty="0"/>
              <a:t>Solid Analysis strategy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98" y="523943"/>
                <a:ext cx="7856053" cy="3317082"/>
              </a:xfrm>
            </p:spPr>
            <p:txBody>
              <a:bodyPr/>
              <a:lstStyle/>
              <a:p>
                <a:r>
                  <a:rPr lang="en-US" dirty="0"/>
                  <a:t>How much information we need to reconstruct these exclusive </a:t>
                </a:r>
                <a:r>
                  <a:rPr lang="en-US" dirty="0" err="1"/>
                  <a:t>ɸ</a:t>
                </a:r>
                <a:r>
                  <a:rPr lang="en-US" dirty="0"/>
                  <a:t> events?</a:t>
                </a:r>
              </a:p>
              <a:p>
                <a:endParaRPr lang="en-US" dirty="0"/>
              </a:p>
              <a:p>
                <a:r>
                  <a:rPr lang="en-US" dirty="0"/>
                  <a:t>Option 1: Fully exclusive reconstruction</a:t>
                </a:r>
              </a:p>
              <a:p>
                <a:pPr lvl="1"/>
                <a:r>
                  <a:rPr lang="en-US" dirty="0"/>
                  <a:t>Require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(or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Option 2: One missed particle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Use missing mass to reconstruct the remaining particle</a:t>
                </a:r>
              </a:p>
              <a:p>
                <a:pPr lvl="1"/>
                <a:r>
                  <a:rPr lang="en-US" dirty="0"/>
                  <a:t>Resolution on M</a:t>
                </a:r>
                <a:r>
                  <a:rPr lang="en-US" baseline="-25000" dirty="0"/>
                  <a:t>x</a:t>
                </a:r>
                <a:r>
                  <a:rPr lang="en-US" dirty="0"/>
                  <a:t> is not great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Option 3: Full missing mass</a:t>
                </a:r>
              </a:p>
              <a:p>
                <a:pPr lvl="1"/>
                <a:r>
                  <a:rPr lang="en-US" b="0" dirty="0"/>
                  <a:t>Only reconstruct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Background is overwhelming &amp; resolution not good enough to pick out a </a:t>
                </a:r>
                <a:r>
                  <a:rPr lang="en-US" dirty="0" err="1"/>
                  <a:t>ɸ</a:t>
                </a:r>
                <a:r>
                  <a:rPr lang="en-US" dirty="0"/>
                  <a:t> peak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98" y="523943"/>
                <a:ext cx="7856053" cy="3317082"/>
              </a:xfrm>
              <a:blipFill>
                <a:blip r:embed="rId2"/>
                <a:stretch>
                  <a:fillRect l="-1777" t="-2290" r="-1777" b="-29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97768"/>
            <a:ext cx="8372901" cy="621711"/>
          </a:xfrm>
        </p:spPr>
        <p:txBody>
          <a:bodyPr/>
          <a:lstStyle/>
          <a:p>
            <a:r>
              <a:rPr lang="en-US" dirty="0"/>
              <a:t>Solid Analysis strategy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98" y="523943"/>
                <a:ext cx="7856053" cy="3317082"/>
              </a:xfrm>
            </p:spPr>
            <p:txBody>
              <a:bodyPr/>
              <a:lstStyle/>
              <a:p>
                <a:r>
                  <a:rPr lang="en-US" dirty="0"/>
                  <a:t>How much information we need to reconstruct these exclusive </a:t>
                </a:r>
                <a:r>
                  <a:rPr lang="en-US" dirty="0" err="1"/>
                  <a:t>ɸ</a:t>
                </a:r>
                <a:r>
                  <a:rPr lang="en-US" dirty="0"/>
                  <a:t> events?</a:t>
                </a:r>
              </a:p>
              <a:p>
                <a:endParaRPr lang="en-US" dirty="0"/>
              </a:p>
              <a:p>
                <a:r>
                  <a:rPr lang="en-US" dirty="0"/>
                  <a:t>Option 1: Fully exclusive reconstruction</a:t>
                </a:r>
              </a:p>
              <a:p>
                <a:pPr lvl="1"/>
                <a:r>
                  <a:rPr lang="en-US" dirty="0"/>
                  <a:t>Require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(or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Option 2: One missed particle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Use missing mass to reconstruct the remaining particle</a:t>
                </a:r>
              </a:p>
              <a:p>
                <a:pPr lvl="1"/>
                <a:r>
                  <a:rPr lang="en-US" dirty="0"/>
                  <a:t>Resolution on M</a:t>
                </a:r>
                <a:r>
                  <a:rPr lang="en-US" baseline="-25000" dirty="0"/>
                  <a:t>x</a:t>
                </a:r>
                <a:r>
                  <a:rPr lang="en-US" dirty="0"/>
                  <a:t> is not great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Option 3: Full missing mass</a:t>
                </a:r>
              </a:p>
              <a:p>
                <a:pPr lvl="1"/>
                <a:r>
                  <a:rPr lang="en-US" b="0" dirty="0"/>
                  <a:t>Only reconstruct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Background is overwhelming &amp; resolution not good enough to pick out a </a:t>
                </a:r>
                <a:r>
                  <a:rPr lang="en-US" dirty="0" err="1"/>
                  <a:t>ɸ</a:t>
                </a:r>
                <a:r>
                  <a:rPr lang="en-US" dirty="0"/>
                  <a:t> peak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98" y="523943"/>
                <a:ext cx="7856053" cy="3317082"/>
              </a:xfrm>
              <a:blipFill>
                <a:blip r:embed="rId2"/>
                <a:stretch>
                  <a:fillRect l="-1777" t="-2290" r="-1777" b="-29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267A87-6EB0-B3CE-4827-B05625B33F97}"/>
              </a:ext>
            </a:extLst>
          </p:cNvPr>
          <p:cNvSpPr/>
          <p:nvPr/>
        </p:nvSpPr>
        <p:spPr>
          <a:xfrm>
            <a:off x="364601" y="1143000"/>
            <a:ext cx="5554936" cy="794084"/>
          </a:xfrm>
          <a:prstGeom prst="rect">
            <a:avLst/>
          </a:prstGeom>
          <a:solidFill>
            <a:schemeClr val="accent1">
              <a:alpha val="5652"/>
            </a:schemeClr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62851-7A85-EEFB-193A-48AB1E54AE34}"/>
              </a:ext>
            </a:extLst>
          </p:cNvPr>
          <p:cNvSpPr txBox="1"/>
          <p:nvPr/>
        </p:nvSpPr>
        <p:spPr>
          <a:xfrm>
            <a:off x="6942222" y="1148879"/>
            <a:ext cx="1708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this technique for all that follows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6A020FF-DC1A-B88E-589C-8FDE682AD7F4}"/>
              </a:ext>
            </a:extLst>
          </p:cNvPr>
          <p:cNvSpPr/>
          <p:nvPr/>
        </p:nvSpPr>
        <p:spPr>
          <a:xfrm rot="10800000">
            <a:off x="6160466" y="1431757"/>
            <a:ext cx="613610" cy="357573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11AA-3469-1651-C79A-378858839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6234F-15CC-0063-0246-98C03830B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70A3A-47FE-F146-61ED-B02EFB1822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F78ED-CF2C-2A77-B0F0-D34CDFF8B4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A circular pattern with arrows&#10;&#10;Description automatically generated">
            <a:extLst>
              <a:ext uri="{FF2B5EF4-FFF2-40B4-BE49-F238E27FC236}">
                <a16:creationId xmlns:a16="http://schemas.microsoft.com/office/drawing/2014/main" id="{2E389BCA-3F57-E599-4064-9634187AD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8445" t="8880" r="18198" b="8550"/>
          <a:stretch/>
        </p:blipFill>
        <p:spPr>
          <a:xfrm>
            <a:off x="-1238491" y="-2848783"/>
            <a:ext cx="11597833" cy="10064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DDE11B-0AEA-4E72-6B57-361FFF7C0AE7}"/>
              </a:ext>
            </a:extLst>
          </p:cNvPr>
          <p:cNvSpPr txBox="1"/>
          <p:nvPr/>
        </p:nvSpPr>
        <p:spPr>
          <a:xfrm>
            <a:off x="313898" y="1103481"/>
            <a:ext cx="800324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We know that the proton mechanical structure is strange,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but how </a:t>
            </a:r>
            <a:r>
              <a:rPr lang="en-US" sz="3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STRANGE </a:t>
            </a:r>
            <a:r>
              <a:rPr lang="en-US" sz="3000" dirty="0">
                <a:solidFill>
                  <a:schemeClr val="bg1"/>
                </a:solidFill>
              </a:rPr>
              <a:t>is it?</a:t>
            </a:r>
          </a:p>
        </p:txBody>
      </p:sp>
    </p:spTree>
    <p:extLst>
      <p:ext uri="{BB962C8B-B14F-4D97-AF65-F5344CB8AC3E}">
        <p14:creationId xmlns:p14="http://schemas.microsoft.com/office/powerpoint/2010/main" val="155108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97768"/>
            <a:ext cx="8372901" cy="621711"/>
          </a:xfrm>
        </p:spPr>
        <p:txBody>
          <a:bodyPr/>
          <a:lstStyle/>
          <a:p>
            <a:r>
              <a:rPr lang="en-US" dirty="0"/>
              <a:t>trigger strategy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4601" y="527382"/>
                <a:ext cx="7983752" cy="3317082"/>
              </a:xfrm>
            </p:spPr>
            <p:txBody>
              <a:bodyPr/>
              <a:lstStyle/>
              <a:p>
                <a:r>
                  <a:rPr lang="en-US" dirty="0"/>
                  <a:t>Cannot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or TCS triggers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channel isn’t enough to reconstruct a </a:t>
                </a:r>
                <a:r>
                  <a:rPr lang="en-US" dirty="0" err="1"/>
                  <a:t>ɸ</a:t>
                </a:r>
                <a:r>
                  <a:rPr lang="en-US" dirty="0"/>
                  <a:t> on its own</a:t>
                </a:r>
              </a:p>
              <a:p>
                <a:pPr lvl="1"/>
                <a:r>
                  <a:rPr lang="en-US" dirty="0"/>
                  <a:t>Don’t lose anything by requiring a triple coincidence in the trigger</a:t>
                </a:r>
              </a:p>
              <a:p>
                <a:r>
                  <a:rPr lang="en-US" dirty="0"/>
                  <a:t>Trigger on electron at large angle + two charged hadrons at forward angles</a:t>
                </a:r>
              </a:p>
              <a:p>
                <a:pPr lvl="1"/>
                <a:r>
                  <a:rPr lang="en-US" dirty="0"/>
                  <a:t>Detected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rate from signal </a:t>
                </a:r>
                <a:r>
                  <a:rPr lang="en-US" dirty="0" err="1"/>
                  <a:t>ɸ</a:t>
                </a:r>
                <a:r>
                  <a:rPr lang="en-US" dirty="0"/>
                  <a:t> events is ~10 Hz</a:t>
                </a:r>
              </a:p>
              <a:p>
                <a:pPr lvl="1"/>
                <a:r>
                  <a:rPr lang="en-US" dirty="0"/>
                  <a:t>Large angle electron trigger threshold of 3 GeV</a:t>
                </a:r>
              </a:p>
              <a:p>
                <a:pPr lvl="2"/>
                <a:r>
                  <a:rPr lang="en-US" sz="1600" dirty="0"/>
                  <a:t>Going from 2.5 to 3 GeV reduces photon rate by a factor of 4.4 with respect to the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/>
                  <a:t> number of ~400 kHz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4601" y="527382"/>
                <a:ext cx="7983752" cy="3317082"/>
              </a:xfrm>
              <a:blipFill>
                <a:blip r:embed="rId2"/>
                <a:stretch>
                  <a:fillRect l="-1587" t="-1908" r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C4AA0-E8E6-EE80-8A4A-569CDE67B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540" y="3068053"/>
            <a:ext cx="4969905" cy="2075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BBB86E-AF25-7FD4-6F0C-69AADA3F197F}"/>
                  </a:ext>
                </a:extLst>
              </p:cNvPr>
              <p:cNvSpPr txBox="1"/>
              <p:nvPr/>
            </p:nvSpPr>
            <p:spPr>
              <a:xfrm>
                <a:off x="617263" y="3227564"/>
                <a:ext cx="4063021" cy="1510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dirty="0"/>
                  <a:t>R</a:t>
                </a:r>
                <a:r>
                  <a:rPr lang="en-US" baseline="-25000" dirty="0" err="1"/>
                  <a:t>Trig</a:t>
                </a:r>
                <a:r>
                  <a:rPr lang="en-US" baseline="-25000" dirty="0"/>
                  <a:t>.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𝐹𝐴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𝐹𝐴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𝐹𝐴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𝐹𝐴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𝐹𝐴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𝐹𝐴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𝑊𝑖𝑛𝑑𝑜𝑤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𝐿𝐴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𝐿𝐴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𝐿𝐴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𝑊𝑖𝑛𝑑𝑜𝑤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Where R is the rate of triggers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BBB86E-AF25-7FD4-6F0C-69AADA3F1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63" y="3227564"/>
                <a:ext cx="4063021" cy="1510798"/>
              </a:xfrm>
              <a:prstGeom prst="rect">
                <a:avLst/>
              </a:prstGeom>
              <a:blipFill>
                <a:blip r:embed="rId4"/>
                <a:stretch>
                  <a:fillRect l="-3427" t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8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97768"/>
            <a:ext cx="8372901" cy="621711"/>
          </a:xfrm>
        </p:spPr>
        <p:txBody>
          <a:bodyPr/>
          <a:lstStyle/>
          <a:p>
            <a:r>
              <a:rPr lang="en-US" dirty="0"/>
              <a:t>trigger strategy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4601" y="527382"/>
                <a:ext cx="7983752" cy="3317082"/>
              </a:xfrm>
            </p:spPr>
            <p:txBody>
              <a:bodyPr/>
              <a:lstStyle/>
              <a:p>
                <a:r>
                  <a:rPr lang="en-US" dirty="0"/>
                  <a:t>Cannot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or TCS triggers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channel isn’t enough to reconstruct a </a:t>
                </a:r>
                <a:r>
                  <a:rPr lang="en-US" dirty="0" err="1"/>
                  <a:t>ɸ</a:t>
                </a:r>
                <a:r>
                  <a:rPr lang="en-US" dirty="0"/>
                  <a:t> on its own</a:t>
                </a:r>
              </a:p>
              <a:p>
                <a:pPr lvl="1"/>
                <a:r>
                  <a:rPr lang="en-US" dirty="0"/>
                  <a:t>Don’t lose anything by requiring a triple coincidence in the trigger</a:t>
                </a:r>
              </a:p>
              <a:p>
                <a:r>
                  <a:rPr lang="en-US" dirty="0"/>
                  <a:t>Trigger on electron at large angle + two charged hadrons at forward angles</a:t>
                </a:r>
              </a:p>
              <a:p>
                <a:pPr lvl="1"/>
                <a:r>
                  <a:rPr lang="en-US" dirty="0"/>
                  <a:t>Detected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rate from signal </a:t>
                </a:r>
                <a:r>
                  <a:rPr lang="en-US" dirty="0" err="1"/>
                  <a:t>ɸ</a:t>
                </a:r>
                <a:r>
                  <a:rPr lang="en-US" dirty="0"/>
                  <a:t> events is ~10 Hz</a:t>
                </a:r>
              </a:p>
              <a:p>
                <a:pPr lvl="1"/>
                <a:r>
                  <a:rPr lang="en-US" dirty="0"/>
                  <a:t>Large angle electron trigger threshold of 3 GeV</a:t>
                </a:r>
              </a:p>
              <a:p>
                <a:pPr lvl="2"/>
                <a:r>
                  <a:rPr lang="en-US" sz="1600" dirty="0"/>
                  <a:t>Going from 2.5 to 3 GeV reduces photon rate by a factor of 4.4 with respect to the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/>
                  <a:t> number of ~400 kHz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4601" y="527382"/>
                <a:ext cx="7983752" cy="3317082"/>
              </a:xfrm>
              <a:blipFill>
                <a:blip r:embed="rId2"/>
                <a:stretch>
                  <a:fillRect l="-1587" t="-1908" r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C4AA0-E8E6-EE80-8A4A-569CDE67B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540" y="3068053"/>
            <a:ext cx="4969905" cy="20754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D7DCF8-A7A9-C18F-28B2-309E37A2D9CF}"/>
                  </a:ext>
                </a:extLst>
              </p:cNvPr>
              <p:cNvSpPr txBox="1"/>
              <p:nvPr/>
            </p:nvSpPr>
            <p:spPr>
              <a:xfrm>
                <a:off x="421878" y="3273662"/>
                <a:ext cx="4579967" cy="14157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</a:rPr>
                  <a:t>R</a:t>
                </a:r>
                <a:r>
                  <a:rPr lang="en-US" b="1" baseline="-25000" dirty="0" err="1">
                    <a:solidFill>
                      <a:schemeClr val="tx1">
                        <a:lumMod val="50000"/>
                      </a:schemeClr>
                    </a:solidFill>
                  </a:rPr>
                  <a:t>Trig</a:t>
                </a:r>
                <a:r>
                  <a:rPr lang="en-US" b="1" baseline="-25000" dirty="0">
                    <a:solidFill>
                      <a:schemeClr val="tx1">
                        <a:lumMod val="50000"/>
                      </a:schemeClr>
                    </a:solidFill>
                  </a:rPr>
                  <a:t>.</a:t>
                </a:r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</a:rPr>
                  <a:t> ~80 kHz</a:t>
                </a:r>
              </a:p>
              <a:p>
                <a:endParaRPr lang="en-US" sz="800" b="1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Rate is high, should be reduced if we want to run in parallel with existing proposals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Streaming RO? TOF in trigger? Track trigger?</a:t>
                </a:r>
              </a:p>
              <a:p>
                <a:r>
                  <a:rPr lang="en-US" dirty="0"/>
                  <a:t>	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D7DCF8-A7A9-C18F-28B2-309E37A2D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78" y="3273662"/>
                <a:ext cx="4579967" cy="1415772"/>
              </a:xfrm>
              <a:prstGeom prst="rect">
                <a:avLst/>
              </a:prstGeom>
              <a:blipFill>
                <a:blip r:embed="rId4"/>
                <a:stretch>
                  <a:fillRect l="-2486" t="-4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10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48340"/>
            <a:ext cx="8372901" cy="621711"/>
          </a:xfrm>
        </p:spPr>
        <p:txBody>
          <a:bodyPr/>
          <a:lstStyle/>
          <a:p>
            <a:r>
              <a:rPr lang="en-US" dirty="0"/>
              <a:t>PID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051" y="683842"/>
                <a:ext cx="4613885" cy="3317082"/>
              </a:xfrm>
            </p:spPr>
            <p:txBody>
              <a:bodyPr/>
              <a:lstStyle/>
              <a:p>
                <a:r>
                  <a:rPr lang="en-US" dirty="0"/>
                  <a:t>Kaons from decay of </a:t>
                </a:r>
                <a:r>
                  <a:rPr lang="en-US" dirty="0" err="1"/>
                  <a:t>ɸ</a:t>
                </a:r>
                <a:r>
                  <a:rPr lang="en-US" dirty="0"/>
                  <a:t> should be </a:t>
                </a:r>
                <a:r>
                  <a:rPr lang="en-US" dirty="0" err="1"/>
                  <a:t>PID’d</a:t>
                </a:r>
                <a:r>
                  <a:rPr lang="en-US" dirty="0"/>
                  <a:t> to reduce background</a:t>
                </a:r>
              </a:p>
              <a:p>
                <a:r>
                  <a:rPr lang="en-US" dirty="0"/>
                  <a:t>Range of K</a:t>
                </a:r>
                <a:r>
                  <a:rPr lang="en-US" baseline="30000" dirty="0"/>
                  <a:t>+,-</a:t>
                </a:r>
                <a:r>
                  <a:rPr lang="en-US" dirty="0"/>
                  <a:t> momentum from ~1-4 GeV in forward detector</a:t>
                </a:r>
              </a:p>
              <a:p>
                <a:r>
                  <a:rPr lang="en-US" dirty="0"/>
                  <a:t>HGC will provide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rejection above 2.5 GeV</a:t>
                </a:r>
              </a:p>
              <a:p>
                <a:r>
                  <a:rPr lang="en-US" dirty="0"/>
                  <a:t>150 </a:t>
                </a:r>
                <a:r>
                  <a:rPr lang="en-US" dirty="0" err="1"/>
                  <a:t>ps</a:t>
                </a:r>
                <a:r>
                  <a:rPr lang="en-US" dirty="0"/>
                  <a:t> TOF covers 3σ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up to ~2.5 GeV</a:t>
                </a:r>
              </a:p>
              <a:p>
                <a:pPr lvl="1"/>
                <a:r>
                  <a:rPr lang="en-US" dirty="0"/>
                  <a:t>MRPC would handle this better, reduce the reliance on HGC near its threshold</a:t>
                </a:r>
              </a:p>
              <a:p>
                <a:r>
                  <a:rPr lang="en-US" dirty="0"/>
                  <a:t>Scattered proton is low momentum, typically 1-2 GeV</a:t>
                </a:r>
              </a:p>
              <a:p>
                <a:pPr lvl="1"/>
                <a:r>
                  <a:rPr lang="en-US" dirty="0"/>
                  <a:t>TOF should be able to handle it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051" y="683842"/>
                <a:ext cx="4613885" cy="3317082"/>
              </a:xfrm>
              <a:blipFill>
                <a:blip r:embed="rId2"/>
                <a:stretch>
                  <a:fillRect l="-2747" t="-1908" r="-2747" b="-4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E89C6-159F-830A-09B2-5DFD18389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056" y="130967"/>
            <a:ext cx="3865944" cy="2380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043B9-8424-504D-A40F-E7EFDD0BF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161" y="2762559"/>
            <a:ext cx="3915839" cy="23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97768"/>
            <a:ext cx="8372901" cy="621711"/>
          </a:xfrm>
        </p:spPr>
        <p:txBody>
          <a:bodyPr/>
          <a:lstStyle/>
          <a:p>
            <a:r>
              <a:rPr lang="en-US" dirty="0"/>
              <a:t>Analysis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07" y="581818"/>
            <a:ext cx="4398551" cy="3317082"/>
          </a:xfrm>
        </p:spPr>
        <p:txBody>
          <a:bodyPr/>
          <a:lstStyle/>
          <a:p>
            <a:r>
              <a:rPr lang="en-US" dirty="0"/>
              <a:t>Kaons:</a:t>
            </a:r>
          </a:p>
          <a:p>
            <a:pPr lvl="1"/>
            <a:r>
              <a:rPr lang="en-US" dirty="0"/>
              <a:t>Forward detector has superior PID</a:t>
            </a:r>
          </a:p>
          <a:p>
            <a:pPr lvl="2"/>
            <a:r>
              <a:rPr lang="en-US" sz="1600" dirty="0"/>
              <a:t>Longer TOF baseline + </a:t>
            </a:r>
            <a:r>
              <a:rPr lang="en-US" sz="1600" dirty="0" err="1"/>
              <a:t>Cherenkovs</a:t>
            </a:r>
            <a:r>
              <a:rPr lang="en-US" sz="1600" dirty="0"/>
              <a:t> to reject fast </a:t>
            </a:r>
            <a:r>
              <a:rPr lang="en-US" sz="1600" dirty="0" err="1"/>
              <a:t>pions</a:t>
            </a:r>
            <a:endParaRPr lang="en-US" sz="1600" dirty="0"/>
          </a:p>
          <a:p>
            <a:pPr lvl="2"/>
            <a:r>
              <a:rPr lang="en-US" sz="1600" b="1" dirty="0"/>
              <a:t>MRPC would handle PID over whole momentum range</a:t>
            </a:r>
          </a:p>
          <a:p>
            <a:pPr lvl="2"/>
            <a:r>
              <a:rPr lang="en-US" sz="1600" dirty="0"/>
              <a:t>SPD TOF could handle it up to where the HGC turns on</a:t>
            </a:r>
          </a:p>
          <a:p>
            <a:pPr lvl="1"/>
            <a:r>
              <a:rPr lang="en-US" dirty="0"/>
              <a:t>Require kaons to be in forward detector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B216A-5789-53F7-7FB5-E8619A3F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60" y="3236495"/>
            <a:ext cx="3041569" cy="1873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FE65CE-6CC4-E4C7-0451-9F1A11466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010" y="3234921"/>
            <a:ext cx="2950155" cy="181692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43CD6B-45A5-0ECE-364F-FE59D9379D91}"/>
              </a:ext>
            </a:extLst>
          </p:cNvPr>
          <p:cNvSpPr txBox="1">
            <a:spLocks/>
          </p:cNvSpPr>
          <p:nvPr/>
        </p:nvSpPr>
        <p:spPr>
          <a:xfrm>
            <a:off x="4800600" y="523943"/>
            <a:ext cx="439855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Protons:</a:t>
            </a:r>
          </a:p>
          <a:p>
            <a:pPr lvl="1"/>
            <a:r>
              <a:rPr lang="en-US" sz="1600" dirty="0"/>
              <a:t>Large-angle detector can PID protons up to ~ 2 GeV with SPD TOF</a:t>
            </a:r>
          </a:p>
          <a:p>
            <a:pPr lvl="1"/>
            <a:r>
              <a:rPr lang="en-US" sz="1600" dirty="0"/>
              <a:t>Allow protons in forward or large angle detectors</a:t>
            </a:r>
          </a:p>
          <a:p>
            <a:r>
              <a:rPr lang="en-US" dirty="0"/>
              <a:t>Electrons:</a:t>
            </a:r>
          </a:p>
          <a:p>
            <a:pPr lvl="1"/>
            <a:r>
              <a:rPr lang="en-US" sz="1600" dirty="0"/>
              <a:t>Acceptance for fully exclusive reconstruction is best when electron is at large angle</a:t>
            </a:r>
          </a:p>
          <a:p>
            <a:pPr lvl="1"/>
            <a:r>
              <a:rPr lang="en-US" sz="1600" dirty="0"/>
              <a:t>Require electron in large angle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C8FB4-4302-7ECB-2355-148A25BA6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036" y="3234921"/>
            <a:ext cx="3138964" cy="19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3768"/>
            <a:ext cx="8372901" cy="621711"/>
          </a:xfrm>
        </p:spPr>
        <p:txBody>
          <a:bodyPr/>
          <a:lstStyle/>
          <a:p>
            <a:r>
              <a:rPr lang="en-US" dirty="0"/>
              <a:t>Acceptances &amp; Momentum smearing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5E7E1-CD30-B192-2C23-C947BDBEE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69" y="2564517"/>
            <a:ext cx="4093597" cy="2545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F799E-23C5-DAD8-6A22-C3A6F192A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936" y="2580507"/>
            <a:ext cx="4347140" cy="2562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AB9805-EF74-B2D2-263C-3E8D9584FDAF}"/>
              </a:ext>
            </a:extLst>
          </p:cNvPr>
          <p:cNvSpPr txBox="1"/>
          <p:nvPr/>
        </p:nvSpPr>
        <p:spPr>
          <a:xfrm>
            <a:off x="1200646" y="2211175"/>
            <a:ext cx="350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Protons + electrons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83EE03-564A-7581-CD5E-E6C63C118EC3}"/>
              </a:ext>
            </a:extLst>
          </p:cNvPr>
          <p:cNvSpPr txBox="1"/>
          <p:nvPr/>
        </p:nvSpPr>
        <p:spPr>
          <a:xfrm>
            <a:off x="6858041" y="2202418"/>
            <a:ext cx="350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FE155-4432-19DE-DCCA-55E22FB7D2F3}"/>
              </a:ext>
            </a:extLst>
          </p:cNvPr>
          <p:cNvSpPr txBox="1"/>
          <p:nvPr/>
        </p:nvSpPr>
        <p:spPr>
          <a:xfrm>
            <a:off x="1426126" y="3305908"/>
            <a:ext cx="68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36339-48C4-1F28-77CA-495FD646B139}"/>
              </a:ext>
            </a:extLst>
          </p:cNvPr>
          <p:cNvSpPr txBox="1"/>
          <p:nvPr/>
        </p:nvSpPr>
        <p:spPr>
          <a:xfrm>
            <a:off x="2469480" y="3305908"/>
            <a:ext cx="68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7AA0E-CD4A-634D-97B7-26889B2D8227}"/>
              </a:ext>
            </a:extLst>
          </p:cNvPr>
          <p:cNvSpPr txBox="1"/>
          <p:nvPr/>
        </p:nvSpPr>
        <p:spPr>
          <a:xfrm>
            <a:off x="6002034" y="3305908"/>
            <a:ext cx="68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CA049090-E558-EC6C-4612-8B6B4FC2A6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522" y="440863"/>
                <a:ext cx="8175252" cy="3317082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dirty="0"/>
                  <a:t>Utilize an approximate acceptance map for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setup</a:t>
                </a:r>
              </a:p>
              <a:p>
                <a:pPr lvl="1"/>
                <a:r>
                  <a:rPr lang="en-US" sz="1600" dirty="0"/>
                  <a:t>Scaled by a factor of 0.9 for projections</a:t>
                </a:r>
              </a:p>
              <a:p>
                <a:r>
                  <a:rPr lang="en-US" dirty="0"/>
                  <a:t>Assume a 2% resolution on reconstructed momentum</a:t>
                </a:r>
              </a:p>
              <a:p>
                <a:r>
                  <a:rPr lang="en-US" dirty="0"/>
                  <a:t>Ideally would use full detector simulation including PID</a:t>
                </a:r>
              </a:p>
              <a:p>
                <a:pPr lvl="1"/>
                <a:endParaRPr lang="en-US" sz="1600" dirty="0"/>
              </a:p>
              <a:p>
                <a:pPr marL="0" indent="0">
                  <a:buFont typeface="Wingdings" pitchFamily="2" charset="2"/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CA049090-E558-EC6C-4612-8B6B4FC2A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22" y="440863"/>
                <a:ext cx="8175252" cy="3317082"/>
              </a:xfrm>
              <a:prstGeom prst="rect">
                <a:avLst/>
              </a:prstGeom>
              <a:blipFill>
                <a:blip r:embed="rId4"/>
                <a:stretch>
                  <a:fillRect l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02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3768"/>
            <a:ext cx="8372901" cy="621711"/>
          </a:xfrm>
        </p:spPr>
        <p:txBody>
          <a:bodyPr/>
          <a:lstStyle/>
          <a:p>
            <a:r>
              <a:rPr lang="en-US" dirty="0"/>
              <a:t>Acceptances &amp; Momentum smearing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8522" y="440863"/>
                <a:ext cx="8175252" cy="3317082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Utilize an approximate acceptance map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setup</a:t>
                </a:r>
              </a:p>
              <a:p>
                <a:pPr lvl="1"/>
                <a:r>
                  <a:rPr lang="en-US" sz="1600" dirty="0"/>
                  <a:t>Scaled by a factor of 0.9 for projections</a:t>
                </a:r>
              </a:p>
              <a:p>
                <a:r>
                  <a:rPr lang="en-US" dirty="0"/>
                  <a:t>Assume a 2% resolution on reconstructed momentum</a:t>
                </a:r>
              </a:p>
              <a:p>
                <a:r>
                  <a:rPr lang="en-US" dirty="0"/>
                  <a:t>Ideally would use full detector simulation including PID</a:t>
                </a:r>
              </a:p>
              <a:p>
                <a:pPr lvl="1"/>
                <a:endParaRPr lang="en-US" sz="1600" dirty="0"/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8522" y="440863"/>
                <a:ext cx="8175252" cy="3317082"/>
              </a:xfrm>
              <a:blipFill>
                <a:blip r:embed="rId2"/>
                <a:stretch>
                  <a:fillRect l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5E7E1-CD30-B192-2C23-C947BDBEE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69" y="2564517"/>
            <a:ext cx="4093597" cy="2545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F799E-23C5-DAD8-6A22-C3A6F192A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936" y="2580507"/>
            <a:ext cx="4347140" cy="2562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AB9805-EF74-B2D2-263C-3E8D9584FDAF}"/>
              </a:ext>
            </a:extLst>
          </p:cNvPr>
          <p:cNvSpPr txBox="1"/>
          <p:nvPr/>
        </p:nvSpPr>
        <p:spPr>
          <a:xfrm>
            <a:off x="1200646" y="2211175"/>
            <a:ext cx="350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Protons + electrons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83EE03-564A-7581-CD5E-E6C63C118EC3}"/>
              </a:ext>
            </a:extLst>
          </p:cNvPr>
          <p:cNvSpPr txBox="1"/>
          <p:nvPr/>
        </p:nvSpPr>
        <p:spPr>
          <a:xfrm>
            <a:off x="6858041" y="2202418"/>
            <a:ext cx="350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FE155-4432-19DE-DCCA-55E22FB7D2F3}"/>
              </a:ext>
            </a:extLst>
          </p:cNvPr>
          <p:cNvSpPr txBox="1"/>
          <p:nvPr/>
        </p:nvSpPr>
        <p:spPr>
          <a:xfrm>
            <a:off x="1426126" y="3305908"/>
            <a:ext cx="68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36339-48C4-1F28-77CA-495FD646B139}"/>
              </a:ext>
            </a:extLst>
          </p:cNvPr>
          <p:cNvSpPr txBox="1"/>
          <p:nvPr/>
        </p:nvSpPr>
        <p:spPr>
          <a:xfrm>
            <a:off x="2469480" y="3305908"/>
            <a:ext cx="68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7AA0E-CD4A-634D-97B7-26889B2D8227}"/>
              </a:ext>
            </a:extLst>
          </p:cNvPr>
          <p:cNvSpPr txBox="1"/>
          <p:nvPr/>
        </p:nvSpPr>
        <p:spPr>
          <a:xfrm>
            <a:off x="6002034" y="3305908"/>
            <a:ext cx="68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49331-2AA3-1096-E662-233B4B52A996}"/>
              </a:ext>
            </a:extLst>
          </p:cNvPr>
          <p:cNvSpPr txBox="1"/>
          <p:nvPr/>
        </p:nvSpPr>
        <p:spPr>
          <a:xfrm>
            <a:off x="3381249" y="2705370"/>
            <a:ext cx="98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MAD?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D79E46B3-F121-4FB6-0C18-04F150E168B2}"/>
              </a:ext>
            </a:extLst>
          </p:cNvPr>
          <p:cNvSpPr/>
          <p:nvPr/>
        </p:nvSpPr>
        <p:spPr>
          <a:xfrm rot="5400000">
            <a:off x="2593861" y="2323271"/>
            <a:ext cx="383248" cy="1133531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D1D6CC-B4E6-7C14-2ED5-706164717006}"/>
              </a:ext>
            </a:extLst>
          </p:cNvPr>
          <p:cNvSpPr txBox="1"/>
          <p:nvPr/>
        </p:nvSpPr>
        <p:spPr>
          <a:xfrm>
            <a:off x="3404870" y="3804407"/>
            <a:ext cx="98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BAD?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EB56BD55-158E-83EF-CA65-0D6CB4E04886}"/>
              </a:ext>
            </a:extLst>
          </p:cNvPr>
          <p:cNvSpPr/>
          <p:nvPr/>
        </p:nvSpPr>
        <p:spPr>
          <a:xfrm rot="5400000">
            <a:off x="1695858" y="2525213"/>
            <a:ext cx="383248" cy="3045762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E559EC-3412-B96D-0265-9947E1B84801}"/>
              </a:ext>
            </a:extLst>
          </p:cNvPr>
          <p:cNvSpPr txBox="1"/>
          <p:nvPr/>
        </p:nvSpPr>
        <p:spPr>
          <a:xfrm>
            <a:off x="3404870" y="4220201"/>
            <a:ext cx="98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SAD?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663B3A9-4C93-1D83-4259-B3440BF238AF}"/>
              </a:ext>
            </a:extLst>
          </p:cNvPr>
          <p:cNvSpPr/>
          <p:nvPr/>
        </p:nvSpPr>
        <p:spPr>
          <a:xfrm rot="5400000">
            <a:off x="2045437" y="3220966"/>
            <a:ext cx="383248" cy="2393074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988EE300-7D17-86E5-1535-3F222AC1B70F}"/>
              </a:ext>
            </a:extLst>
          </p:cNvPr>
          <p:cNvSpPr/>
          <p:nvPr/>
        </p:nvSpPr>
        <p:spPr>
          <a:xfrm rot="16200000">
            <a:off x="3706843" y="3283533"/>
            <a:ext cx="383248" cy="683482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298437-27D0-EC3A-9CD9-BE3105575420}"/>
              </a:ext>
            </a:extLst>
          </p:cNvPr>
          <p:cNvSpPr txBox="1"/>
          <p:nvPr/>
        </p:nvSpPr>
        <p:spPr>
          <a:xfrm>
            <a:off x="3352251" y="3219345"/>
            <a:ext cx="98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RAD?</a:t>
            </a:r>
          </a:p>
        </p:txBody>
      </p:sp>
    </p:spTree>
    <p:extLst>
      <p:ext uri="{BB962C8B-B14F-4D97-AF65-F5344CB8AC3E}">
        <p14:creationId xmlns:p14="http://schemas.microsoft.com/office/powerpoint/2010/main" val="3906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4DEA1-3162-EBAF-A19A-248E9AC6C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02" y="872896"/>
            <a:ext cx="3884206" cy="3317082"/>
          </a:xfrm>
        </p:spPr>
        <p:txBody>
          <a:bodyPr/>
          <a:lstStyle/>
          <a:p>
            <a:r>
              <a:rPr lang="en-US" sz="1800" dirty="0"/>
              <a:t>50 days at 10</a:t>
            </a:r>
            <a:r>
              <a:rPr lang="en-US" sz="1800" baseline="30000" dirty="0"/>
              <a:t>37</a:t>
            </a:r>
            <a:r>
              <a:rPr lang="en-US" sz="1800" dirty="0"/>
              <a:t> cm</a:t>
            </a:r>
            <a:r>
              <a:rPr lang="en-US" sz="1800" baseline="30000" dirty="0"/>
              <a:t>-2</a:t>
            </a:r>
            <a:r>
              <a:rPr lang="en-US" sz="1800" dirty="0"/>
              <a:t>/s </a:t>
            </a:r>
            <a:endParaRPr lang="en-US" dirty="0"/>
          </a:p>
          <a:p>
            <a:r>
              <a:rPr lang="en-US" dirty="0"/>
              <a:t>Kinematics strongly constrained by requirement of being near-threshold</a:t>
            </a:r>
          </a:p>
          <a:p>
            <a:r>
              <a:rPr lang="en-US" dirty="0"/>
              <a:t>Highest statistics at quite high Q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Ideal for comparison to OPE predictions!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A29B8-B6B4-E5AA-914B-F11A87D79A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86612" y="4868536"/>
            <a:ext cx="413987" cy="123906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7DA9E3-05E9-B4C5-0F2B-250936C8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2" y="223682"/>
            <a:ext cx="4102296" cy="621711"/>
          </a:xfrm>
        </p:spPr>
        <p:txBody>
          <a:bodyPr/>
          <a:lstStyle/>
          <a:p>
            <a:r>
              <a:rPr lang="en-US" dirty="0"/>
              <a:t>Reconstructed Quantities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BD00CC-97CE-4BA2-5C51-2650075DE8C4}"/>
              </a:ext>
            </a:extLst>
          </p:cNvPr>
          <p:cNvSpPr txBox="1">
            <a:spLocks/>
          </p:cNvSpPr>
          <p:nvPr/>
        </p:nvSpPr>
        <p:spPr>
          <a:xfrm>
            <a:off x="333071" y="2267681"/>
            <a:ext cx="2142115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6" name="Picture 15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8BD652D2-9D71-EB97-D4B6-B0C4ADA4D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10"/>
          <a:stretch/>
        </p:blipFill>
        <p:spPr>
          <a:xfrm>
            <a:off x="7100948" y="2659892"/>
            <a:ext cx="2043051" cy="23996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A20778-8A4A-BE7D-6313-7560A449A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863" y="45963"/>
            <a:ext cx="4343400" cy="2394065"/>
          </a:xfrm>
          <a:prstGeom prst="rect">
            <a:avLst/>
          </a:prstGeom>
        </p:spPr>
      </p:pic>
      <p:pic>
        <p:nvPicPr>
          <p:cNvPr id="19" name="Picture 18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420CCD56-0B6B-1017-780D-9607B2E53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89"/>
          <a:stretch/>
        </p:blipFill>
        <p:spPr>
          <a:xfrm>
            <a:off x="3173418" y="2690514"/>
            <a:ext cx="3884207" cy="2399669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BDE40DD-EE19-7C84-393B-EC85B9133DFD}"/>
              </a:ext>
            </a:extLst>
          </p:cNvPr>
          <p:cNvSpPr txBox="1">
            <a:spLocks/>
          </p:cNvSpPr>
          <p:nvPr/>
        </p:nvSpPr>
        <p:spPr>
          <a:xfrm>
            <a:off x="392554" y="3072644"/>
            <a:ext cx="2709614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r>
              <a:rPr lang="en-US" sz="2000" b="1" dirty="0"/>
              <a:t>Sufficient statistics to measure multi-differentially in W, Q</a:t>
            </a:r>
            <a:r>
              <a:rPr lang="en-US" sz="2000" b="1" baseline="30000" dirty="0"/>
              <a:t>2</a:t>
            </a:r>
            <a:r>
              <a:rPr lang="en-US" sz="2000" b="1" dirty="0"/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91366-1580-6E8F-84C4-644DC7195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9" y="556650"/>
            <a:ext cx="4020372" cy="3317082"/>
          </a:xfrm>
        </p:spPr>
        <p:txBody>
          <a:bodyPr/>
          <a:lstStyle/>
          <a:p>
            <a:r>
              <a:rPr lang="en-US" dirty="0"/>
              <a:t>First look at some projections</a:t>
            </a:r>
          </a:p>
          <a:p>
            <a:pPr lvl="1"/>
            <a:r>
              <a:rPr lang="en-US" sz="1600" dirty="0"/>
              <a:t>Assume 50 days at 10</a:t>
            </a:r>
            <a:r>
              <a:rPr lang="en-US" sz="1600" baseline="30000" dirty="0"/>
              <a:t>37</a:t>
            </a:r>
            <a:r>
              <a:rPr lang="en-US" sz="1600" dirty="0"/>
              <a:t> cm</a:t>
            </a:r>
            <a:r>
              <a:rPr lang="en-US" sz="1600" baseline="30000" dirty="0"/>
              <a:t>-2</a:t>
            </a:r>
            <a:r>
              <a:rPr lang="en-US" sz="1600" dirty="0"/>
              <a:t>/s</a:t>
            </a:r>
          </a:p>
          <a:p>
            <a:pPr lvl="1"/>
            <a:r>
              <a:rPr lang="en-US" sz="1600" dirty="0"/>
              <a:t>~43 ab</a:t>
            </a:r>
            <a:r>
              <a:rPr lang="en-US" sz="1600" baseline="30000" dirty="0"/>
              <a:t>-1</a:t>
            </a:r>
            <a:endParaRPr lang="en-US" sz="1600" dirty="0"/>
          </a:p>
          <a:p>
            <a:pPr lvl="1"/>
            <a:r>
              <a:rPr lang="en-US" sz="1600" dirty="0"/>
              <a:t>Events generated according to CLAS12 model</a:t>
            </a:r>
          </a:p>
          <a:p>
            <a:pPr lvl="1"/>
            <a:r>
              <a:rPr lang="en-US" dirty="0"/>
              <a:t>8 &lt; Q</a:t>
            </a:r>
            <a:r>
              <a:rPr lang="en-US" baseline="30000" dirty="0"/>
              <a:t>2</a:t>
            </a:r>
            <a:r>
              <a:rPr lang="en-US" dirty="0"/>
              <a:t> &lt; 9 GeV</a:t>
            </a:r>
            <a:r>
              <a:rPr lang="en-US" baseline="30000" dirty="0"/>
              <a:t>2</a:t>
            </a:r>
            <a:r>
              <a:rPr lang="en-US" dirty="0"/>
              <a:t> (2-3x Hall C)</a:t>
            </a:r>
            <a:endParaRPr lang="en-US" baseline="30000" dirty="0"/>
          </a:p>
          <a:p>
            <a:pPr lvl="1"/>
            <a:r>
              <a:rPr lang="en-US" dirty="0"/>
              <a:t>2.2 &lt; W &lt; 2.4 GeV</a:t>
            </a:r>
          </a:p>
          <a:p>
            <a:pPr lvl="1"/>
            <a:r>
              <a:rPr lang="en-US" b="1" dirty="0"/>
              <a:t>This is only one bin of many!</a:t>
            </a:r>
          </a:p>
          <a:p>
            <a:pPr lvl="1"/>
            <a:endParaRPr lang="en-US" b="1" dirty="0"/>
          </a:p>
          <a:p>
            <a:r>
              <a:rPr lang="en-US" dirty="0"/>
              <a:t>Pessimistic assumption of 10% uncertainty in quadrature with statistical uncertainties</a:t>
            </a:r>
          </a:p>
          <a:p>
            <a:pPr lvl="1"/>
            <a:r>
              <a:rPr lang="en-US" dirty="0"/>
              <a:t>Even in the pessimistic scenario, exhibits good sensitivity to D</a:t>
            </a:r>
            <a:r>
              <a:rPr lang="en-US" baseline="-25000" dirty="0"/>
              <a:t>s</a:t>
            </a:r>
            <a:r>
              <a:rPr lang="en-US" dirty="0"/>
              <a:t>!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5336C-A3AE-4611-1C62-59CD474B404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3002E-8561-9052-768D-F632C929B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922" y="109415"/>
            <a:ext cx="4738078" cy="2479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09803F-86C8-0498-ED63-8D9A5C659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923" y="2593202"/>
            <a:ext cx="4738077" cy="24799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8DA4D0-8272-C05A-C4EE-E9F0666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66291"/>
            <a:ext cx="8372901" cy="621711"/>
          </a:xfrm>
        </p:spPr>
        <p:txBody>
          <a:bodyPr/>
          <a:lstStyle/>
          <a:p>
            <a:r>
              <a:rPr lang="en-US" dirty="0"/>
              <a:t>Projections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E4CBC-E5E2-94A3-E2D7-72BD1B306732}"/>
              </a:ext>
            </a:extLst>
          </p:cNvPr>
          <p:cNvSpPr txBox="1"/>
          <p:nvPr/>
        </p:nvSpPr>
        <p:spPr>
          <a:xfrm>
            <a:off x="5277242" y="889819"/>
            <a:ext cx="1407337" cy="2923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Stat. </a:t>
            </a:r>
            <a:r>
              <a:rPr lang="en-US" sz="1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Unc</a:t>
            </a:r>
            <a:r>
              <a:rPr lang="en-US" sz="1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Only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150429-97B7-0184-C7AD-55F2605B820D}"/>
                  </a:ext>
                </a:extLst>
              </p:cNvPr>
              <p:cNvSpPr txBox="1"/>
              <p:nvPr/>
            </p:nvSpPr>
            <p:spPr>
              <a:xfrm>
                <a:off x="5223639" y="3298940"/>
                <a:ext cx="1534513" cy="29238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10% Sys. </a:t>
                </a:r>
                <a14:m>
                  <m:oMath xmlns:m="http://schemas.openxmlformats.org/officeDocument/2006/math">
                    <m:r>
                      <a:rPr lang="en-US" sz="1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300" dirty="0"/>
                  <a:t> </a:t>
                </a:r>
                <a:r>
                  <a:rPr lang="en-US" sz="13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Stat.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150429-97B7-0184-C7AD-55F2605B8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639" y="3298940"/>
                <a:ext cx="1534513" cy="292388"/>
              </a:xfrm>
              <a:prstGeom prst="rect">
                <a:avLst/>
              </a:prstGeom>
              <a:blipFill>
                <a:blip r:embed="rId4"/>
                <a:stretch>
                  <a:fillRect l="-813" t="-4000" r="-813" b="-2400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1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F6EF-0C29-D7A9-69F4-567D7C227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372901" cy="621711"/>
          </a:xfrm>
        </p:spPr>
        <p:txBody>
          <a:bodyPr/>
          <a:lstStyle/>
          <a:p>
            <a:r>
              <a:rPr lang="en-US" dirty="0"/>
              <a:t>Beyond D</a:t>
            </a:r>
            <a:r>
              <a:rPr lang="en-US" baseline="-25000" dirty="0"/>
              <a:t>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043C0-B8B9-23A9-F7F9-34CA5AAB5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43729"/>
            <a:ext cx="4556753" cy="3317082"/>
          </a:xfrm>
        </p:spPr>
        <p:txBody>
          <a:bodyPr/>
          <a:lstStyle/>
          <a:p>
            <a:r>
              <a:rPr lang="en-US" dirty="0"/>
              <a:t>To leading order, exclusive </a:t>
            </a:r>
            <a:r>
              <a:rPr lang="en-US" dirty="0" err="1"/>
              <a:t>ɸ</a:t>
            </a:r>
            <a:r>
              <a:rPr lang="en-US" dirty="0"/>
              <a:t> @ </a:t>
            </a:r>
            <a:r>
              <a:rPr lang="en-US" dirty="0" err="1"/>
              <a:t>SoLID</a:t>
            </a:r>
            <a:r>
              <a:rPr lang="en-US" dirty="0"/>
              <a:t> can access the same physics as </a:t>
            </a:r>
            <a:r>
              <a:rPr lang="en-US" dirty="0" err="1"/>
              <a:t>ɸ</a:t>
            </a:r>
            <a:r>
              <a:rPr lang="en-US" dirty="0"/>
              <a:t> @ CLAS12</a:t>
            </a:r>
          </a:p>
          <a:p>
            <a:r>
              <a:rPr lang="en-US" dirty="0"/>
              <a:t>At large W the exclusive </a:t>
            </a:r>
            <a:r>
              <a:rPr lang="en-US" dirty="0" err="1"/>
              <a:t>ɸ</a:t>
            </a:r>
            <a:r>
              <a:rPr lang="en-US" dirty="0"/>
              <a:t> process is proposed to be sensitive to the gluon GPD at high-x</a:t>
            </a:r>
          </a:p>
          <a:p>
            <a:pPr lvl="1"/>
            <a:r>
              <a:rPr lang="en-US" sz="1600" dirty="0"/>
              <a:t>Much larger cross section</a:t>
            </a:r>
          </a:p>
          <a:p>
            <a:pPr lvl="1"/>
            <a:r>
              <a:rPr lang="en-US" sz="1600" dirty="0"/>
              <a:t>High precision attainable</a:t>
            </a:r>
          </a:p>
          <a:p>
            <a:pPr lvl="1"/>
            <a:endParaRPr lang="en-US" dirty="0"/>
          </a:p>
          <a:p>
            <a:r>
              <a:rPr lang="en-US" dirty="0"/>
              <a:t>Investigate the non-monotonic behavior observed in </a:t>
            </a:r>
            <a:r>
              <a:rPr lang="en-US" dirty="0" err="1"/>
              <a:t>ɸ</a:t>
            </a:r>
            <a:r>
              <a:rPr lang="en-US" dirty="0"/>
              <a:t> photoproduction </a:t>
            </a:r>
          </a:p>
          <a:p>
            <a:pPr lvl="1"/>
            <a:r>
              <a:rPr lang="en-US" sz="1600" dirty="0"/>
              <a:t>Study how it evolves into the electroproduction regime</a:t>
            </a:r>
          </a:p>
          <a:p>
            <a:pPr lvl="1"/>
            <a:r>
              <a:rPr lang="en-US" sz="1600" dirty="0"/>
              <a:t>Needs continuous acceptance in W provided by </a:t>
            </a:r>
            <a:r>
              <a:rPr lang="en-US" sz="1600" dirty="0" err="1"/>
              <a:t>SoLID</a:t>
            </a: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3A39E-579E-702B-EE38-EA50419287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10A11-F2BB-1A87-5C0D-7E5B5E533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828" y="177103"/>
            <a:ext cx="5081465" cy="517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DFC038-5DE6-CE00-C8F1-E9D912DA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030" y="1198215"/>
            <a:ext cx="1988748" cy="1610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C469D3-D167-B432-88A8-BD5F11FC5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684" y="1342753"/>
            <a:ext cx="1567609" cy="983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78E8DE-A797-02C8-670E-972D706DD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953" y="3102032"/>
            <a:ext cx="3998340" cy="1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F3B3A-ED47-1B4E-26FF-8BC8C7D8F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372901" cy="621711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27F1D-2DF5-1661-CB84-EFA7E9496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774947"/>
            <a:ext cx="5169879" cy="3317082"/>
          </a:xfrm>
        </p:spPr>
        <p:txBody>
          <a:bodyPr/>
          <a:lstStyle/>
          <a:p>
            <a:r>
              <a:rPr lang="en-US" dirty="0"/>
              <a:t>If we ever want a complete experimental measurement of the total D-term of the proton, will need to measure the strangeness D-term</a:t>
            </a:r>
          </a:p>
          <a:p>
            <a:pPr lvl="1"/>
            <a:r>
              <a:rPr lang="en-US" dirty="0"/>
              <a:t>More theoretical &amp; phenomenological input is needed!</a:t>
            </a:r>
          </a:p>
          <a:p>
            <a:pPr lvl="1"/>
            <a:endParaRPr lang="en-US" dirty="0"/>
          </a:p>
          <a:p>
            <a:r>
              <a:rPr lang="en-US" dirty="0" err="1"/>
              <a:t>SoLID</a:t>
            </a:r>
            <a:r>
              <a:rPr lang="en-US" dirty="0"/>
              <a:t> provides a unique opportunity to measure near-threshold exclusive </a:t>
            </a:r>
            <a:r>
              <a:rPr lang="en-US" dirty="0" err="1"/>
              <a:t>ɸ</a:t>
            </a:r>
            <a:r>
              <a:rPr lang="en-US" dirty="0"/>
              <a:t> electroproduction, the only known process sensitive to D</a:t>
            </a:r>
            <a:r>
              <a:rPr lang="en-US" baseline="-25000" dirty="0"/>
              <a:t>s</a:t>
            </a:r>
          </a:p>
          <a:p>
            <a:pPr lvl="1"/>
            <a:r>
              <a:rPr lang="en-US" b="1" dirty="0"/>
              <a:t>Only </a:t>
            </a:r>
            <a:r>
              <a:rPr lang="en-US" b="1" dirty="0" err="1"/>
              <a:t>SoLID</a:t>
            </a:r>
            <a:r>
              <a:rPr lang="en-US" b="1" dirty="0"/>
              <a:t> </a:t>
            </a:r>
            <a:r>
              <a:rPr lang="en-US" dirty="0"/>
              <a:t>will have the luminosity &amp; acceptance to perform a percent-level measurement of this cross section in the foreseeable future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E55DB-FD33-6580-E154-29E4DB6C55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9EC0B-C152-6C2F-F27B-2BEF3885BF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0228" y="991"/>
            <a:ext cx="2319872" cy="2312756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711A3C-0DAA-2282-9802-0C75ADEFD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081" y="2433488"/>
            <a:ext cx="3109221" cy="2221895"/>
          </a:xfrm>
          <a:prstGeom prst="rect">
            <a:avLst/>
          </a:prstGeom>
        </p:spPr>
      </p:pic>
      <p:pic>
        <p:nvPicPr>
          <p:cNvPr id="7" name="Picture 6" descr="A circular pattern with arrows&#10;&#10;Description automatically generated">
            <a:extLst>
              <a:ext uri="{FF2B5EF4-FFF2-40B4-BE49-F238E27FC236}">
                <a16:creationId xmlns:a16="http://schemas.microsoft.com/office/drawing/2014/main" id="{4DE01A73-2A8B-AB97-5307-A4382AB7B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0700" y="1793874"/>
            <a:ext cx="1698171" cy="28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2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C576A-4A61-FDF7-0105-76A8AD52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51" y="1705630"/>
            <a:ext cx="7772400" cy="15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FA2E6-BE0D-561B-103A-EF4700C35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CA922-F027-AF6F-1C6E-734F84BF8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782AC-7BBF-32BA-9742-B3B49C909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6F9A5A-36C8-EDCE-C484-9AB11317EA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1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Cross section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1" y="799589"/>
                <a:ext cx="4114799" cy="3317082"/>
              </a:xfrm>
            </p:spPr>
            <p:txBody>
              <a:bodyPr/>
              <a:lstStyle/>
              <a:p>
                <a:r>
                  <a:rPr lang="en-US" dirty="0"/>
                  <a:t>Utilize the parameterization of world data developed for CLAS12 exclusive </a:t>
                </a:r>
                <a:r>
                  <a:rPr lang="en-US" dirty="0" err="1"/>
                  <a:t>ɸ</a:t>
                </a:r>
                <a:r>
                  <a:rPr lang="en-US" dirty="0"/>
                  <a:t> proposal to PAC39</a:t>
                </a:r>
              </a:p>
              <a:p>
                <a:endParaRPr lang="en-US" dirty="0"/>
              </a:p>
              <a:p>
                <a:r>
                  <a:rPr lang="en-US" dirty="0"/>
                  <a:t>Events generated according to these parameterizations using the </a:t>
                </a:r>
                <a:r>
                  <a:rPr lang="en-US" dirty="0" err="1"/>
                  <a:t>lAger</a:t>
                </a:r>
                <a:r>
                  <a:rPr lang="en-US" dirty="0"/>
                  <a:t> event generator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-dependence parameterized as a dipole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799589"/>
                <a:ext cx="4114799" cy="3317082"/>
              </a:xfrm>
              <a:blipFill>
                <a:blip r:embed="rId2"/>
                <a:stretch>
                  <a:fillRect l="-3395" t="-1908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5269A-1769-015E-26A9-977939BE8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703" y="442269"/>
            <a:ext cx="4099749" cy="425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Cross section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5269A-1769-015E-26A9-977939BE8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243" y="0"/>
            <a:ext cx="2212859" cy="2298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9E0A9-4AAF-E53E-8071-D39A76626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618" y="2357549"/>
            <a:ext cx="3955846" cy="2720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14A88E-AD08-4308-DD53-515DE105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75" y="2776150"/>
            <a:ext cx="3896818" cy="236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AAFFF-94BB-D0DC-4BFA-7097B02E2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59" y="755167"/>
            <a:ext cx="3896817" cy="19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D-term at zero momentum transfer represents a fundamental property of the proton, on par with charge, spin, and mass.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C576A-4A61-FDF7-0105-76A8AD52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51" y="1705630"/>
            <a:ext cx="7772400" cy="150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56E489-352C-1EB5-A89B-EF378075FACA}"/>
              </a:ext>
            </a:extLst>
          </p:cNvPr>
          <p:cNvSpPr/>
          <p:nvPr/>
        </p:nvSpPr>
        <p:spPr>
          <a:xfrm>
            <a:off x="4800600" y="1705630"/>
            <a:ext cx="2086337" cy="725054"/>
          </a:xfrm>
          <a:prstGeom prst="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9589"/>
            <a:ext cx="4456496" cy="3317082"/>
          </a:xfrm>
        </p:spPr>
        <p:txBody>
          <a:bodyPr/>
          <a:lstStyle/>
          <a:p>
            <a:r>
              <a:rPr lang="en-US" dirty="0"/>
              <a:t>The D-term provides a gateway for extraction of various mechanical properties of the proton, including:</a:t>
            </a:r>
          </a:p>
          <a:p>
            <a:endParaRPr lang="en-US" dirty="0"/>
          </a:p>
          <a:p>
            <a:pPr lvl="1"/>
            <a:r>
              <a:rPr lang="en-US" dirty="0"/>
              <a:t>Pressure distribution*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Mechanical radius*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Normal &amp; shear force distributions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1400" dirty="0"/>
              <a:t>*only defined for the total D-term, not individual partonic components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074" name="Picture 2" descr="Fig. 1">
            <a:extLst>
              <a:ext uri="{FF2B5EF4-FFF2-40B4-BE49-F238E27FC236}">
                <a16:creationId xmlns:a16="http://schemas.microsoft.com/office/drawing/2014/main" id="{0B65A99E-3DAF-D1EE-8515-6A71A9C7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15" y="800887"/>
            <a:ext cx="3828399" cy="368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24" y="2054848"/>
            <a:ext cx="7772400" cy="523901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98208FE0-3304-2AC0-6D8D-403C01D54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00" y="-15985"/>
            <a:ext cx="8372901" cy="621711"/>
          </a:xfrm>
        </p:spPr>
        <p:txBody>
          <a:bodyPr/>
          <a:lstStyle/>
          <a:p>
            <a:r>
              <a:rPr lang="en-US" dirty="0"/>
              <a:t>How do we measure it?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F955B8D-7CF4-3662-4A06-03063F13B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48" y="920208"/>
            <a:ext cx="8003893" cy="3317082"/>
          </a:xfrm>
        </p:spPr>
        <p:txBody>
          <a:bodyPr/>
          <a:lstStyle/>
          <a:p>
            <a:r>
              <a:rPr lang="en-US" sz="2400" dirty="0"/>
              <a:t>The total D-term is related to the partonic D-terms by a simple sum rule: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Different processes provide insights into the various partonic D-terms</a:t>
            </a:r>
          </a:p>
          <a:p>
            <a:r>
              <a:rPr lang="en-US" sz="2400" dirty="0"/>
              <a:t>Only know total D-term once all the partonic components are known!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1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16200000">
            <a:off x="2564182" y="2269083"/>
            <a:ext cx="337448" cy="1009131"/>
          </a:xfrm>
          <a:prstGeom prst="leftBrace">
            <a:avLst>
              <a:gd name="adj1" fmla="val 8333"/>
              <a:gd name="adj2" fmla="val 31224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02DF12-BB99-B4E3-FF00-869F207023F8}"/>
                  </a:ext>
                </a:extLst>
              </p:cNvPr>
              <p:cNvSpPr txBox="1"/>
              <p:nvPr/>
            </p:nvSpPr>
            <p:spPr>
              <a:xfrm>
                <a:off x="1977082" y="2968550"/>
                <a:ext cx="44484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Gluons: Accessible via near-threshold  production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and </a:t>
                </a:r>
                <a:r>
                  <a:rPr lang="en-US" dirty="0" err="1"/>
                  <a:t>ϒ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02DF12-BB99-B4E3-FF00-869F20702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082" y="2968550"/>
                <a:ext cx="4448434" cy="646331"/>
              </a:xfrm>
              <a:prstGeom prst="rect">
                <a:avLst/>
              </a:prstGeom>
              <a:blipFill>
                <a:blip r:embed="rId2"/>
                <a:stretch>
                  <a:fillRect l="-1140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24" y="2054848"/>
            <a:ext cx="7772400" cy="5239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FD1060-22B8-B802-8342-00983A18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16200000">
            <a:off x="4694694" y="1452392"/>
            <a:ext cx="337448" cy="2481649"/>
          </a:xfrm>
          <a:prstGeom prst="leftBrac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2DF12-BB99-B4E3-FF00-869F207023F8}"/>
              </a:ext>
            </a:extLst>
          </p:cNvPr>
          <p:cNvSpPr txBox="1"/>
          <p:nvPr/>
        </p:nvSpPr>
        <p:spPr>
          <a:xfrm>
            <a:off x="3041823" y="2951993"/>
            <a:ext cx="444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 &amp; down quarks: Accessible via DVCS cross section &amp; beam-spin asymmetries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83" y="2054848"/>
            <a:ext cx="7772400" cy="52390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D1395C4-D15F-6308-B4B0-C3799658F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16200000">
            <a:off x="6912019" y="2215815"/>
            <a:ext cx="355346" cy="965885"/>
          </a:xfrm>
          <a:prstGeom prst="leftBrac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2DF12-BB99-B4E3-FF00-869F207023F8}"/>
              </a:ext>
            </a:extLst>
          </p:cNvPr>
          <p:cNvSpPr txBox="1"/>
          <p:nvPr/>
        </p:nvSpPr>
        <p:spPr>
          <a:xfrm>
            <a:off x="5579076" y="2941297"/>
            <a:ext cx="444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Strange quarks: Accessible via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33" y="1997184"/>
            <a:ext cx="7772400" cy="52390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62E34F2-A740-8FF1-4FE7-01FA8D63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9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gonne presentation_16x9" id="{C84903B6-9798-DD4E-9585-C60C2B241224}" vid="{55FC5C52-12DD-824C-A6AF-E03C763546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</Template>
  <TotalTime>28258</TotalTime>
  <Words>1861</Words>
  <Application>Microsoft Macintosh PowerPoint</Application>
  <PresentationFormat>On-screen Show (16:9)</PresentationFormat>
  <Paragraphs>300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 Math</vt:lpstr>
      <vt:lpstr>Wingdings</vt:lpstr>
      <vt:lpstr>presentation_16x9</vt:lpstr>
      <vt:lpstr>The strange mechanical structure of the proton</vt:lpstr>
      <vt:lpstr>PowerPoint Presentation</vt:lpstr>
      <vt:lpstr>Motivation</vt:lpstr>
      <vt:lpstr>Motivation</vt:lpstr>
      <vt:lpstr>Motivation</vt:lpstr>
      <vt:lpstr>How do we measure it?</vt:lpstr>
      <vt:lpstr>PowerPoint Presentation</vt:lpstr>
      <vt:lpstr>PowerPoint Presentation</vt:lpstr>
      <vt:lpstr>PowerPoint Presentation</vt:lpstr>
      <vt:lpstr>Who cares about Ds?</vt:lpstr>
      <vt:lpstr>Who cares about Ds?</vt:lpstr>
      <vt:lpstr>Accessing the strangeness d-term</vt:lpstr>
      <vt:lpstr>Hall C LOI</vt:lpstr>
      <vt:lpstr>PowerPoint Presentation</vt:lpstr>
      <vt:lpstr>Reality check</vt:lpstr>
      <vt:lpstr>Next Steps: SoLID</vt:lpstr>
      <vt:lpstr>Particle distributions</vt:lpstr>
      <vt:lpstr>Solid Analysis strategy</vt:lpstr>
      <vt:lpstr>Solid Analysis strategy</vt:lpstr>
      <vt:lpstr>trigger strategy</vt:lpstr>
      <vt:lpstr>trigger strategy</vt:lpstr>
      <vt:lpstr>PID</vt:lpstr>
      <vt:lpstr>Analysis strategy</vt:lpstr>
      <vt:lpstr>Acceptances &amp; Momentum smearing</vt:lpstr>
      <vt:lpstr>Acceptances &amp; Momentum smearing</vt:lpstr>
      <vt:lpstr>Reconstructed Quantities</vt:lpstr>
      <vt:lpstr>Projections</vt:lpstr>
      <vt:lpstr>Beyond Ds</vt:lpstr>
      <vt:lpstr>Conclusion</vt:lpstr>
      <vt:lpstr>Backup</vt:lpstr>
      <vt:lpstr>Cross section Model</vt:lpstr>
      <vt:lpstr>Cross section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strange mechanical structure of the proton</dc:title>
  <dc:creator>Klest, Henry</dc:creator>
  <cp:lastModifiedBy>Klest, Henry</cp:lastModifiedBy>
  <cp:revision>16</cp:revision>
  <cp:lastPrinted>2015-09-08T15:35:42Z</cp:lastPrinted>
  <dcterms:created xsi:type="dcterms:W3CDTF">2024-05-29T23:26:37Z</dcterms:created>
  <dcterms:modified xsi:type="dcterms:W3CDTF">2024-06-20T15:14:43Z</dcterms:modified>
</cp:coreProperties>
</file>