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7" r:id="rId1"/>
  </p:sldMasterIdLst>
  <p:notesMasterIdLst>
    <p:notesMasterId r:id="rId18"/>
  </p:notesMasterIdLst>
  <p:sldIdLst>
    <p:sldId id="256" r:id="rId2"/>
    <p:sldId id="278" r:id="rId3"/>
    <p:sldId id="279" r:id="rId4"/>
    <p:sldId id="257" r:id="rId5"/>
    <p:sldId id="258" r:id="rId6"/>
    <p:sldId id="259" r:id="rId7"/>
    <p:sldId id="265" r:id="rId8"/>
    <p:sldId id="266" r:id="rId9"/>
    <p:sldId id="268" r:id="rId10"/>
    <p:sldId id="271" r:id="rId11"/>
    <p:sldId id="269" r:id="rId12"/>
    <p:sldId id="270" r:id="rId13"/>
    <p:sldId id="267" r:id="rId14"/>
    <p:sldId id="282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o sun" initials="hs" lastIdx="1" clrIdx="0">
    <p:extLst>
      <p:ext uri="{19B8F6BF-5375-455C-9EA6-DF929625EA0E}">
        <p15:presenceInfo xmlns:p15="http://schemas.microsoft.com/office/powerpoint/2012/main" userId="6708546bcd6545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8A2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C59C3-1DC7-4042-AC33-BB993682B972}" v="3" dt="2024-05-30T12:45:34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/>
    <p:restoredTop sz="94719"/>
  </p:normalViewPr>
  <p:slideViewPr>
    <p:cSldViewPr snapToGrid="0" snapToObjects="1">
      <p:cViewPr varScale="1">
        <p:scale>
          <a:sx n="107" d="100"/>
          <a:sy n="107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刘栋" userId="28c00776-8625-4860-b546-336e18ed191d" providerId="ADAL" clId="{2AFC59C3-1DC7-4042-AC33-BB993682B972}"/>
    <pc:docChg chg="modSld">
      <pc:chgData name="刘栋" userId="28c00776-8625-4860-b546-336e18ed191d" providerId="ADAL" clId="{2AFC59C3-1DC7-4042-AC33-BB993682B972}" dt="2024-05-30T13:07:16.427" v="45" actId="20577"/>
      <pc:docMkLst>
        <pc:docMk/>
      </pc:docMkLst>
      <pc:sldChg chg="modSp mod">
        <pc:chgData name="刘栋" userId="28c00776-8625-4860-b546-336e18ed191d" providerId="ADAL" clId="{2AFC59C3-1DC7-4042-AC33-BB993682B972}" dt="2024-05-30T13:07:16.427" v="45" actId="20577"/>
        <pc:sldMkLst>
          <pc:docMk/>
          <pc:sldMk cId="1186241428" sldId="257"/>
        </pc:sldMkLst>
        <pc:spChg chg="mod">
          <ac:chgData name="刘栋" userId="28c00776-8625-4860-b546-336e18ed191d" providerId="ADAL" clId="{2AFC59C3-1DC7-4042-AC33-BB993682B972}" dt="2024-05-30T13:07:16.427" v="45" actId="20577"/>
          <ac:spMkLst>
            <pc:docMk/>
            <pc:sldMk cId="1186241428" sldId="257"/>
            <ac:spMk id="3" creationId="{027A2E6E-D3D8-ED4C-84B8-14253B159021}"/>
          </ac:spMkLst>
        </pc:spChg>
      </pc:sldChg>
      <pc:sldChg chg="addSp modSp mod">
        <pc:chgData name="刘栋" userId="28c00776-8625-4860-b546-336e18ed191d" providerId="ADAL" clId="{2AFC59C3-1DC7-4042-AC33-BB993682B972}" dt="2024-05-30T12:43:45.575" v="27" actId="20577"/>
        <pc:sldMkLst>
          <pc:docMk/>
          <pc:sldMk cId="462042766" sldId="266"/>
        </pc:sldMkLst>
        <pc:spChg chg="mod">
          <ac:chgData name="刘栋" userId="28c00776-8625-4860-b546-336e18ed191d" providerId="ADAL" clId="{2AFC59C3-1DC7-4042-AC33-BB993682B972}" dt="2024-05-30T12:43:45.575" v="27" actId="20577"/>
          <ac:spMkLst>
            <pc:docMk/>
            <pc:sldMk cId="462042766" sldId="266"/>
            <ac:spMk id="10" creationId="{BE0BD81F-F4DE-E849-96E8-730095585519}"/>
          </ac:spMkLst>
        </pc:spChg>
        <pc:picChg chg="mod">
          <ac:chgData name="刘栋" userId="28c00776-8625-4860-b546-336e18ed191d" providerId="ADAL" clId="{2AFC59C3-1DC7-4042-AC33-BB993682B972}" dt="2024-05-30T12:06:57.174" v="15" actId="1076"/>
          <ac:picMkLst>
            <pc:docMk/>
            <pc:sldMk cId="462042766" sldId="266"/>
            <ac:picMk id="3" creationId="{3A44C90B-2C68-41AF-9E16-FE1F863F0777}"/>
          </ac:picMkLst>
        </pc:picChg>
        <pc:picChg chg="mod">
          <ac:chgData name="刘栋" userId="28c00776-8625-4860-b546-336e18ed191d" providerId="ADAL" clId="{2AFC59C3-1DC7-4042-AC33-BB993682B972}" dt="2024-05-30T12:06:58.480" v="16" actId="1076"/>
          <ac:picMkLst>
            <pc:docMk/>
            <pc:sldMk cId="462042766" sldId="266"/>
            <ac:picMk id="5" creationId="{38996BA6-B8BC-453C-96B1-85414710F884}"/>
          </ac:picMkLst>
        </pc:picChg>
        <pc:picChg chg="mod">
          <ac:chgData name="刘栋" userId="28c00776-8625-4860-b546-336e18ed191d" providerId="ADAL" clId="{2AFC59C3-1DC7-4042-AC33-BB993682B972}" dt="2024-05-30T12:07:04.861" v="17" actId="1076"/>
          <ac:picMkLst>
            <pc:docMk/>
            <pc:sldMk cId="462042766" sldId="266"/>
            <ac:picMk id="7" creationId="{8DDFBFA3-97F5-4316-82D0-27482A3219DC}"/>
          </ac:picMkLst>
        </pc:picChg>
        <pc:picChg chg="mod">
          <ac:chgData name="刘栋" userId="28c00776-8625-4860-b546-336e18ed191d" providerId="ADAL" clId="{2AFC59C3-1DC7-4042-AC33-BB993682B972}" dt="2024-05-30T12:06:54.862" v="13" actId="1076"/>
          <ac:picMkLst>
            <pc:docMk/>
            <pc:sldMk cId="462042766" sldId="266"/>
            <ac:picMk id="9" creationId="{2D6E5195-BBFB-4896-9734-F2D9A8B1CA17}"/>
          </ac:picMkLst>
        </pc:picChg>
        <pc:picChg chg="mod">
          <ac:chgData name="刘栋" userId="28c00776-8625-4860-b546-336e18ed191d" providerId="ADAL" clId="{2AFC59C3-1DC7-4042-AC33-BB993682B972}" dt="2024-05-30T12:07:16.546" v="19" actId="1076"/>
          <ac:picMkLst>
            <pc:docMk/>
            <pc:sldMk cId="462042766" sldId="266"/>
            <ac:picMk id="12" creationId="{1C42E81C-EB75-435E-AFC1-5E584C41888B}"/>
          </ac:picMkLst>
        </pc:picChg>
        <pc:picChg chg="mod">
          <ac:chgData name="刘栋" userId="28c00776-8625-4860-b546-336e18ed191d" providerId="ADAL" clId="{2AFC59C3-1DC7-4042-AC33-BB993682B972}" dt="2024-05-30T12:06:38.176" v="5" actId="1076"/>
          <ac:picMkLst>
            <pc:docMk/>
            <pc:sldMk cId="462042766" sldId="266"/>
            <ac:picMk id="13" creationId="{C9E126F6-524A-4C11-B296-37C454424656}"/>
          </ac:picMkLst>
        </pc:picChg>
        <pc:cxnChg chg="add mod">
          <ac:chgData name="刘栋" userId="28c00776-8625-4860-b546-336e18ed191d" providerId="ADAL" clId="{2AFC59C3-1DC7-4042-AC33-BB993682B972}" dt="2024-05-30T12:42:38.583" v="21" actId="1076"/>
          <ac:cxnSpMkLst>
            <pc:docMk/>
            <pc:sldMk cId="462042766" sldId="266"/>
            <ac:cxnSpMk id="6" creationId="{2D9E2C55-FAF8-4A86-8C1C-F27984E7777E}"/>
          </ac:cxnSpMkLst>
        </pc:cxnChg>
        <pc:cxnChg chg="add">
          <ac:chgData name="刘栋" userId="28c00776-8625-4860-b546-336e18ed191d" providerId="ADAL" clId="{2AFC59C3-1DC7-4042-AC33-BB993682B972}" dt="2024-05-30T12:42:45.968" v="22" actId="11529"/>
          <ac:cxnSpMkLst>
            <pc:docMk/>
            <pc:sldMk cId="462042766" sldId="266"/>
            <ac:cxnSpMk id="11" creationId="{CF820980-637D-05E4-A375-A8CCD0B62A0D}"/>
          </ac:cxnSpMkLst>
        </pc:cxnChg>
      </pc:sldChg>
      <pc:sldChg chg="addSp modSp mod">
        <pc:chgData name="刘栋" userId="28c00776-8625-4860-b546-336e18ed191d" providerId="ADAL" clId="{2AFC59C3-1DC7-4042-AC33-BB993682B972}" dt="2024-05-30T12:06:01.356" v="2" actId="208"/>
        <pc:sldMkLst>
          <pc:docMk/>
          <pc:sldMk cId="1006437761" sldId="268"/>
        </pc:sldMkLst>
        <pc:spChg chg="add mod">
          <ac:chgData name="刘栋" userId="28c00776-8625-4860-b546-336e18ed191d" providerId="ADAL" clId="{2AFC59C3-1DC7-4042-AC33-BB993682B972}" dt="2024-05-30T12:06:01.356" v="2" actId="208"/>
          <ac:spMkLst>
            <pc:docMk/>
            <pc:sldMk cId="1006437761" sldId="268"/>
            <ac:spMk id="4" creationId="{5B58F586-C509-005F-F7A9-7EDD766BFED9}"/>
          </ac:spMkLst>
        </pc:spChg>
      </pc:sldChg>
      <pc:sldChg chg="modSp mod">
        <pc:chgData name="刘栋" userId="28c00776-8625-4860-b546-336e18ed191d" providerId="ADAL" clId="{2AFC59C3-1DC7-4042-AC33-BB993682B972}" dt="2024-05-30T12:45:34.036" v="43"/>
        <pc:sldMkLst>
          <pc:docMk/>
          <pc:sldMk cId="1453893466" sldId="271"/>
        </pc:sldMkLst>
        <pc:spChg chg="mod">
          <ac:chgData name="刘栋" userId="28c00776-8625-4860-b546-336e18ed191d" providerId="ADAL" clId="{2AFC59C3-1DC7-4042-AC33-BB993682B972}" dt="2024-05-30T12:44:43.981" v="32"/>
          <ac:spMkLst>
            <pc:docMk/>
            <pc:sldMk cId="1453893466" sldId="271"/>
            <ac:spMk id="3" creationId="{17C44AAE-DDD5-B543-9830-21D56E8529D2}"/>
          </ac:spMkLst>
        </pc:spChg>
        <pc:spChg chg="mod">
          <ac:chgData name="刘栋" userId="28c00776-8625-4860-b546-336e18ed191d" providerId="ADAL" clId="{2AFC59C3-1DC7-4042-AC33-BB993682B972}" dt="2024-05-30T12:45:34.036" v="43"/>
          <ac:spMkLst>
            <pc:docMk/>
            <pc:sldMk cId="1453893466" sldId="271"/>
            <ac:spMk id="7" creationId="{CFC6118C-9A01-F64F-9035-320762EB6646}"/>
          </ac:spMkLst>
        </pc:spChg>
        <pc:spChg chg="mod">
          <ac:chgData name="刘栋" userId="28c00776-8625-4860-b546-336e18ed191d" providerId="ADAL" clId="{2AFC59C3-1DC7-4042-AC33-BB993682B972}" dt="2024-05-30T12:45:25.199" v="36"/>
          <ac:spMkLst>
            <pc:docMk/>
            <pc:sldMk cId="1453893466" sldId="271"/>
            <ac:spMk id="10" creationId="{6501FACE-AFC2-AF44-92EB-B39343B84D91}"/>
          </ac:spMkLst>
        </pc:spChg>
        <pc:picChg chg="mod">
          <ac:chgData name="刘栋" userId="28c00776-8625-4860-b546-336e18ed191d" providerId="ADAL" clId="{2AFC59C3-1DC7-4042-AC33-BB993682B972}" dt="2024-05-30T12:44:58.572" v="34" actId="1076"/>
          <ac:picMkLst>
            <pc:docMk/>
            <pc:sldMk cId="1453893466" sldId="271"/>
            <ac:picMk id="5" creationId="{2FE7E539-3661-B54A-8859-31F475D92221}"/>
          </ac:picMkLst>
        </pc:picChg>
        <pc:picChg chg="mod">
          <ac:chgData name="刘栋" userId="28c00776-8625-4860-b546-336e18ed191d" providerId="ADAL" clId="{2AFC59C3-1DC7-4042-AC33-BB993682B972}" dt="2024-05-30T12:44:51.993" v="33" actId="1076"/>
          <ac:picMkLst>
            <pc:docMk/>
            <pc:sldMk cId="1453893466" sldId="271"/>
            <ac:picMk id="12" creationId="{2B5DA01C-995B-7A4A-A009-18A7EEFC165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icrosoft%20PowerPoint%20&#20013;&#30340;&#22270;&#34920;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'[Microsoft PowerPoint 中的图表]Sheet1'!$B$1</c:f>
              <c:strCache>
                <c:ptCount val="1"/>
                <c:pt idx="0">
                  <c:v>MPV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'[Microsoft PowerPoint 中的图表]Sheet1'!$A$2:$A$9</c:f>
              <c:strCach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NEW</c:v>
                </c:pt>
              </c:strCache>
            </c:strRef>
          </c:cat>
          <c:val>
            <c:numRef>
              <c:f>'[Microsoft PowerPoint 中的图表]Sheet1'!$B$2:$B$9</c:f>
              <c:numCache>
                <c:formatCode>General</c:formatCode>
                <c:ptCount val="8"/>
                <c:pt idx="0">
                  <c:v>465.3</c:v>
                </c:pt>
                <c:pt idx="1">
                  <c:v>446.3</c:v>
                </c:pt>
                <c:pt idx="2">
                  <c:v>556.9</c:v>
                </c:pt>
                <c:pt idx="3">
                  <c:v>742.7</c:v>
                </c:pt>
                <c:pt idx="4">
                  <c:v>643</c:v>
                </c:pt>
                <c:pt idx="5">
                  <c:v>531.1</c:v>
                </c:pt>
                <c:pt idx="6">
                  <c:v>615.4</c:v>
                </c:pt>
                <c:pt idx="7">
                  <c:v>687.6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5C-7641-8627-9EBDA4F0F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5118703"/>
        <c:axId val="729962671"/>
      </c:lineChart>
      <c:lineChart>
        <c:grouping val="standard"/>
        <c:varyColors val="0"/>
        <c:ser>
          <c:idx val="1"/>
          <c:order val="1"/>
          <c:tx>
            <c:strRef>
              <c:f>'[Microsoft PowerPoint 中的图表]Sheet1'!$C$1</c:f>
              <c:strCache>
                <c:ptCount val="1"/>
                <c:pt idx="0">
                  <c:v>Resolution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'[Microsoft PowerPoint 中的图表]Sheet1'!$A$2:$A$9</c:f>
              <c:strCach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NEW</c:v>
                </c:pt>
              </c:strCache>
            </c:strRef>
          </c:cat>
          <c:val>
            <c:numRef>
              <c:f>'[Microsoft PowerPoint 中的图表]Sheet1'!$C$2:$C$9</c:f>
              <c:numCache>
                <c:formatCode>General</c:formatCode>
                <c:ptCount val="8"/>
                <c:pt idx="0">
                  <c:v>0.09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0.08</c:v>
                </c:pt>
                <c:pt idx="6">
                  <c:v>0.09</c:v>
                </c:pt>
                <c:pt idx="7">
                  <c:v>7.0389761489237923E-2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5C-7641-8627-9EBDA4F0F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5106703"/>
        <c:axId val="729961007"/>
      </c:lineChart>
      <c:catAx>
        <c:axId val="875118703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_);\(#,##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29962671"/>
        <c:crosses val="autoZero"/>
        <c:auto val="1"/>
        <c:lblAlgn val="ctr"/>
        <c:lblOffset val="100"/>
        <c:tickLblSkip val="1"/>
        <c:noMultiLvlLbl val="0"/>
      </c:catAx>
      <c:valAx>
        <c:axId val="72996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5118703"/>
        <c:crosses val="autoZero"/>
        <c:crossBetween val="between"/>
      </c:valAx>
      <c:valAx>
        <c:axId val="72996100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5106703"/>
        <c:crosses val="max"/>
        <c:crossBetween val="between"/>
      </c:valAx>
      <c:catAx>
        <c:axId val="8751067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99610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09T21:45:31.250" idx="1">
    <p:pos x="10" y="10"/>
    <p:text>加tyvek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67C40-2C3E-644C-BEB8-A909AE2A64C1}" type="datetimeFigureOut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22126-011A-E54B-95EB-CC164ACFCB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019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为了满足以上性能指标要求，我们设计了。。。。。加入了。。。设计。它的结构如下图所示。</a:t>
            </a:r>
            <a:r>
              <a:rPr lang="en-US" altLang="zh-CN" dirty="0" err="1"/>
              <a:t>Preshower</a:t>
            </a:r>
            <a:r>
              <a:rPr lang="zh-CN" altLang="en-US" dirty="0"/>
              <a:t>，中间主体部分是。。。。。。最终使用时。。。。。。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99096-0800-49BB-8837-84C012F30E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75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铅片，星睿安电子科技有限公司。胶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闪烁体和铅片。。。。。。</a:t>
            </a:r>
            <a:r>
              <a:rPr lang="en-US" altLang="zh-CN" dirty="0"/>
              <a:t>6.5cm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WLS fiber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ESR 3M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自己混合出的光学反射胶。也是</a:t>
            </a:r>
            <a:r>
              <a:rPr lang="en-US" altLang="zh-CN" dirty="0"/>
              <a:t>TiO2.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99096-0800-49BB-8837-84C012F30E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66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量能器来说，能量分辨率是最为主要的性能参数。而光产额的，，多少直接影响着能的表现。我们对，，。得到光电子数。同时为了保证每个事例沉积在灵能器找那个的能量一致，要求入射粒子是数值入社，完全穿过强能器。这是因为如果倾斜。具体的做法就是筛选出只有一个量能器有信号的事例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99096-0800-49BB-8837-84C012F30E0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/>
              <a:t>结果，</a:t>
            </a:r>
            <a:r>
              <a:rPr lang="en-US" altLang="zh-CN" dirty="0"/>
              <a:t>7</a:t>
            </a:r>
            <a:r>
              <a:rPr lang="zh-CN" altLang="en-US" dirty="0"/>
              <a:t>个图是就是</a:t>
            </a:r>
            <a:r>
              <a:rPr lang="en-US" altLang="zh-CN" dirty="0"/>
              <a:t>7</a:t>
            </a:r>
            <a:r>
              <a:rPr lang="zh-CN" altLang="en-US" dirty="0"/>
              <a:t>个量能器各自的</a:t>
            </a:r>
            <a:r>
              <a:rPr lang="en-US" altLang="zh-CN" dirty="0"/>
              <a:t>NPE</a:t>
            </a:r>
            <a:r>
              <a:rPr lang="zh-CN" altLang="en-US" dirty="0"/>
              <a:t>分布的直方图。其中每个图的位置和测试时量能器在框架中的位置是一一对应的。同时我们还对直方图进行了廊道拟合得到</a:t>
            </a:r>
            <a:r>
              <a:rPr lang="en-US" altLang="zh-CN" dirty="0"/>
              <a:t>MPV</a:t>
            </a:r>
            <a:r>
              <a:rPr lang="zh-CN" altLang="en-US" dirty="0"/>
              <a:t>值和</a:t>
            </a:r>
            <a:r>
              <a:rPr lang="en-US" altLang="zh-CN" dirty="0"/>
              <a:t>sigma</a:t>
            </a:r>
            <a:r>
              <a:rPr lang="zh-CN" altLang="en-US" dirty="0"/>
              <a:t>值。</a:t>
            </a:r>
            <a:r>
              <a:rPr lang="en-US" altLang="zh-CN" dirty="0"/>
              <a:t>MPV</a:t>
            </a:r>
            <a:r>
              <a:rPr lang="zh-CN" altLang="en-US" dirty="0"/>
              <a:t>反映了</a:t>
            </a:r>
            <a:r>
              <a:rPr lang="en-US" altLang="zh-CN" dirty="0"/>
              <a:t>NPE</a:t>
            </a:r>
            <a:r>
              <a:rPr lang="zh-CN" altLang="en-US" dirty="0"/>
              <a:t>大小，而</a:t>
            </a:r>
            <a:r>
              <a:rPr lang="en-US" altLang="zh-CN" dirty="0"/>
              <a:t>sigma</a:t>
            </a:r>
            <a:r>
              <a:rPr lang="zh-CN" altLang="en-US" dirty="0"/>
              <a:t>除以</a:t>
            </a:r>
            <a:r>
              <a:rPr lang="en-US" altLang="zh-CN" dirty="0" err="1"/>
              <a:t>mpv</a:t>
            </a:r>
            <a:r>
              <a:rPr lang="zh-CN" altLang="en-US" dirty="0"/>
              <a:t>就是我们所定义的能量分辨率。这幅图就是</a:t>
            </a:r>
            <a:r>
              <a:rPr lang="en-US" altLang="zh-CN" dirty="0" err="1"/>
              <a:t>mpv</a:t>
            </a:r>
            <a:r>
              <a:rPr lang="zh-CN" altLang="en-US" dirty="0"/>
              <a:t>与</a:t>
            </a:r>
            <a:r>
              <a:rPr lang="en-US" altLang="zh-CN" dirty="0" err="1"/>
              <a:t>resoution</a:t>
            </a:r>
            <a:r>
              <a:rPr lang="zh-CN" altLang="en-US" dirty="0"/>
              <a:t>的统计图。可以看到。。。。。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99096-0800-49BB-8837-84C012F30E0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3C97-BB00-3848-B7D4-A3885628F09E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434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9576-2FDA-8F46-8ECC-3AD94A72BBD3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06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530D-B6E5-2E4C-9F4E-DD9E6FA69366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4043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3433-743C-6249-BA78-49EE9CC31E8B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51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4B8B-C16F-794D-A591-D145BEC748AB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3870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2D5E-7BB9-824B-9A95-C545EC518398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6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241A-175D-A843-B2A7-A7809C4D3CC8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601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B48-7969-0F4A-85BB-099BFFA3ADE2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3247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FE90-2D22-064E-8961-A37B26E45D98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703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65A5-70CE-0043-AF48-0C64B6BCD427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226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1A6B-C503-A34D-AC8A-E4781710BE85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332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35C9-7888-AB43-8FBB-63A6BB5EAFC6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038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D257-801F-A642-B849-847C7D26722E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987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88F4-1134-C641-8232-1BA4C23CD540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77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B920-F96C-5143-84B1-44CC68583FE6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422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805E-4B3D-7049-A2BC-A189E88808E1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288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2F3B-BE57-D143-9314-D9CE4A26B04D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975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D6F9864-0F6C-624F-9DC6-B28A42FAAEEF}" type="datetime1">
              <a:rPr kumimoji="1" lang="zh-CN" altLang="en-US" smtClean="0"/>
              <a:t>2024/6/22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7A132-7210-A848-942D-786950F2F1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9281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chart" Target="../charts/chart1.xml"/><Relationship Id="rId5" Type="http://schemas.openxmlformats.org/officeDocument/2006/relationships/image" Target="../media/image46.png"/><Relationship Id="rId10" Type="http://schemas.openxmlformats.org/officeDocument/2006/relationships/image" Target="../media/image15.jpe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comments" Target="../comments/comment1.xml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BC9739-C25C-7A4A-900A-720522160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47" y="351956"/>
            <a:ext cx="8825658" cy="3329581"/>
          </a:xfrm>
        </p:spPr>
        <p:txBody>
          <a:bodyPr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ECAL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Progress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34335DE-6FFE-184F-951D-B03DDC8D9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998" y="4469266"/>
            <a:ext cx="8825658" cy="1434577"/>
          </a:xfrm>
        </p:spPr>
        <p:txBody>
          <a:bodyPr>
            <a:normAutofit/>
          </a:bodyPr>
          <a:lstStyle/>
          <a:p>
            <a:pPr algn="r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Dong Liu ,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Ziqi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Huang, 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Hao Sun, </a:t>
            </a:r>
            <a:r>
              <a:rPr kumimoji="1"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Shulong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Ji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kumimoji="1"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Cunfeng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Feng</a:t>
            </a:r>
          </a:p>
          <a:p>
            <a:pPr algn="r"/>
            <a:r>
              <a:rPr kumimoji="1"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ShanDong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</a:p>
          <a:p>
            <a:pPr algn="r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22 , 2024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F4BCE3-9D14-C14B-A346-39BFEAB9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1</a:t>
            </a:fld>
            <a:endParaRPr kumimoji="1" lang="zh-CN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6A7302-FC00-C84C-BD7D-32F76C64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95" y="417717"/>
            <a:ext cx="2437060" cy="1178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93EC18-EDEE-D542-8607-00FF5215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94" y="417716"/>
            <a:ext cx="1167322" cy="1178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F55D2E8B-158A-5144-ADE7-A072B3FD2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49553"/>
              </p:ext>
            </p:extLst>
          </p:nvPr>
        </p:nvGraphicFramePr>
        <p:xfrm>
          <a:off x="1229252" y="5940618"/>
          <a:ext cx="8947150" cy="274320"/>
        </p:xfrm>
        <a:graphic>
          <a:graphicData uri="http://schemas.openxmlformats.org/drawingml/2006/table">
            <a:tbl>
              <a:tblPr/>
              <a:tblGrid>
                <a:gridCol w="8947150">
                  <a:extLst>
                    <a:ext uri="{9D8B030D-6E8A-4147-A177-3AD203B41FA5}">
                      <a16:colId xmlns:a16="http://schemas.microsoft.com/office/drawing/2014/main" val="38970383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" b="0" dirty="0">
                          <a:solidFill>
                            <a:srgbClr val="FFFFFF"/>
                          </a:solidFill>
                          <a:effectLst/>
                          <a:latin typeface="Roboto" pitchFamily="2" charset="0"/>
                        </a:rPr>
                        <a:t>SoLID Collaboration Meeting </a:t>
                      </a:r>
                      <a:r>
                        <a:rPr lang="en-US" altLang="zh-CN" b="0" dirty="0">
                          <a:solidFill>
                            <a:srgbClr val="FFFFFF"/>
                          </a:solidFill>
                          <a:effectLst/>
                          <a:latin typeface="Roboto" pitchFamily="2" charset="0"/>
                        </a:rPr>
                        <a:t>June 2024</a:t>
                      </a:r>
                      <a:r>
                        <a:rPr lang="en" b="0" dirty="0">
                          <a:solidFill>
                            <a:srgbClr val="FFFFFF"/>
                          </a:solidFill>
                          <a:effectLst/>
                          <a:latin typeface="Roboto" pitchFamily="2" charset="0"/>
                        </a:rPr>
                        <a:t> </a:t>
                      </a:r>
                      <a:endParaRPr lang="en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203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11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256C9C2-31E4-3D49-B840-74310B1B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17C44AAE-DDD5-B543-9830-21D56E8529D2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altLang="zh-CN" dirty="0">
                <a:solidFill>
                  <a:schemeClr val="tx1"/>
                </a:solidFill>
              </a:rPr>
              <a:t>Transmissivity and Reflectivity Test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 descr="图片包含 桌子, 室内, 小, 电脑&#10;&#10;描述已自动生成">
            <a:extLst>
              <a:ext uri="{FF2B5EF4-FFF2-40B4-BE49-F238E27FC236}">
                <a16:creationId xmlns:a16="http://schemas.microsoft.com/office/drawing/2014/main" id="{B5295281-3698-7F4C-8FB4-F0DAA75AD8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r="8240"/>
          <a:stretch/>
        </p:blipFill>
        <p:spPr>
          <a:xfrm>
            <a:off x="646111" y="2252840"/>
            <a:ext cx="4304060" cy="4005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E7E539-3661-B54A-8859-31F475D92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45" y="4028578"/>
            <a:ext cx="4053908" cy="253369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FC6118C-9A01-F64F-9035-320762EB6646}"/>
              </a:ext>
            </a:extLst>
          </p:cNvPr>
          <p:cNvSpPr txBox="1"/>
          <p:nvPr/>
        </p:nvSpPr>
        <p:spPr>
          <a:xfrm>
            <a:off x="5902720" y="5002224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-apple-system"/>
              </a:rPr>
              <a:t>L</a:t>
            </a:r>
            <a:r>
              <a:rPr lang="en-US" altLang="zh-CN" dirty="0">
                <a:solidFill>
                  <a:schemeClr val="tx1"/>
                </a:solidFill>
                <a:latin typeface="-apple-system"/>
              </a:rPr>
              <a:t>ead</a:t>
            </a:r>
            <a:endParaRPr lang="en" altLang="zh-CN" dirty="0">
              <a:solidFill>
                <a:schemeClr val="tx1"/>
              </a:solidFill>
              <a:latin typeface="-apple-system"/>
            </a:endParaRPr>
          </a:p>
          <a:p>
            <a:r>
              <a:rPr lang="en" altLang="zh-CN" dirty="0">
                <a:solidFill>
                  <a:schemeClr val="tx1"/>
                </a:solidFill>
                <a:latin typeface="-apple-system"/>
              </a:rPr>
              <a:t>Reflectivity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501FACE-AFC2-AF44-92EB-B39343B84D91}"/>
              </a:ext>
            </a:extLst>
          </p:cNvPr>
          <p:cNvSpPr txBox="1"/>
          <p:nvPr/>
        </p:nvSpPr>
        <p:spPr>
          <a:xfrm>
            <a:off x="5902720" y="2188338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Scintillator</a:t>
            </a:r>
            <a:endParaRPr lang="en" altLang="zh-CN" dirty="0">
              <a:solidFill>
                <a:schemeClr val="tx1"/>
              </a:solidFill>
              <a:latin typeface="-apple-system"/>
            </a:endParaRPr>
          </a:p>
          <a:p>
            <a:r>
              <a:rPr lang="en" altLang="zh-CN" dirty="0">
                <a:solidFill>
                  <a:schemeClr val="tx1"/>
                </a:solidFill>
                <a:latin typeface="-apple-system"/>
              </a:rPr>
              <a:t>Transmissivity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B5DA01C-995B-7A4A-A009-18A7EEFC1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845" y="1229137"/>
            <a:ext cx="4053908" cy="253369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D2AB8D4-782A-754C-A173-7D08B1C86C14}"/>
              </a:ext>
            </a:extLst>
          </p:cNvPr>
          <p:cNvSpPr txBox="1"/>
          <p:nvPr/>
        </p:nvSpPr>
        <p:spPr>
          <a:xfrm>
            <a:off x="1592494" y="1668582"/>
            <a:ext cx="321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HACA-3800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389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B3CC79B-B91E-4146-A66A-B37BFD966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11</a:t>
            </a:fld>
            <a:endParaRPr kumimoji="1" lang="zh-CN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E927110-6B68-5C4D-A15E-93D00CB6B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8156"/>
              </p:ext>
            </p:extLst>
          </p:nvPr>
        </p:nvGraphicFramePr>
        <p:xfrm>
          <a:off x="646111" y="1760781"/>
          <a:ext cx="6575459" cy="4078845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166172">
                  <a:extLst>
                    <a:ext uri="{9D8B030D-6E8A-4147-A177-3AD203B41FA5}">
                      <a16:colId xmlns:a16="http://schemas.microsoft.com/office/drawing/2014/main" val="320257614"/>
                    </a:ext>
                  </a:extLst>
                </a:gridCol>
                <a:gridCol w="1467297">
                  <a:extLst>
                    <a:ext uri="{9D8B030D-6E8A-4147-A177-3AD203B41FA5}">
                      <a16:colId xmlns:a16="http://schemas.microsoft.com/office/drawing/2014/main" val="3187972915"/>
                    </a:ext>
                  </a:extLst>
                </a:gridCol>
                <a:gridCol w="1970995">
                  <a:extLst>
                    <a:ext uri="{9D8B030D-6E8A-4147-A177-3AD203B41FA5}">
                      <a16:colId xmlns:a16="http://schemas.microsoft.com/office/drawing/2014/main" val="3923030727"/>
                    </a:ext>
                  </a:extLst>
                </a:gridCol>
                <a:gridCol w="1970995">
                  <a:extLst>
                    <a:ext uri="{9D8B030D-6E8A-4147-A177-3AD203B41FA5}">
                      <a16:colId xmlns:a16="http://schemas.microsoft.com/office/drawing/2014/main" val="3948354621"/>
                    </a:ext>
                  </a:extLst>
                </a:gridCol>
              </a:tblGrid>
              <a:tr h="4532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S</a:t>
                      </a:r>
                      <a:r>
                        <a:rPr lang="en" sz="1600" u="none" strike="noStrike" dirty="0" err="1">
                          <a:effectLst/>
                        </a:rPr>
                        <a:t>cintillator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 dirty="0" err="1">
                          <a:effectLst/>
                        </a:rPr>
                        <a:t>Hengxin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 dirty="0" err="1">
                          <a:effectLst/>
                        </a:rPr>
                        <a:t>Kedi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232700"/>
                  </a:ext>
                </a:extLst>
              </a:tr>
              <a:tr h="4532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 dirty="0">
                          <a:effectLst/>
                        </a:rPr>
                        <a:t>light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 dirty="0">
                          <a:effectLst/>
                        </a:rPr>
                        <a:t>dark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4614871"/>
                  </a:ext>
                </a:extLst>
              </a:tr>
              <a:tr h="453205"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>
                          <a:effectLst/>
                        </a:rPr>
                        <a:t>sample1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86.9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87.8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84.2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7612330"/>
                  </a:ext>
                </a:extLst>
              </a:tr>
              <a:tr h="453205"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>
                          <a:effectLst/>
                        </a:rPr>
                        <a:t>sample2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87.6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87.9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84.7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4097503"/>
                  </a:ext>
                </a:extLst>
              </a:tr>
              <a:tr h="453205"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>
                          <a:effectLst/>
                        </a:rPr>
                        <a:t>sample3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87.6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86.4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86.9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4665589"/>
                  </a:ext>
                </a:extLst>
              </a:tr>
              <a:tr h="453205"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>
                          <a:effectLst/>
                        </a:rPr>
                        <a:t>sample4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87.6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86.4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86.1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857116"/>
                  </a:ext>
                </a:extLst>
              </a:tr>
              <a:tr h="453205"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>
                          <a:effectLst/>
                        </a:rPr>
                        <a:t>sample5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87.6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87.7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85.3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7270298"/>
                  </a:ext>
                </a:extLst>
              </a:tr>
              <a:tr h="453205"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>
                          <a:effectLst/>
                        </a:rPr>
                        <a:t>sample6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87.5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85.2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4667309"/>
                  </a:ext>
                </a:extLst>
              </a:tr>
              <a:tr h="453205"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 dirty="0">
                          <a:effectLst/>
                        </a:rPr>
                        <a:t>Average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87.5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87.3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85.4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056728"/>
                  </a:ext>
                </a:extLst>
              </a:tr>
            </a:tbl>
          </a:graphicData>
        </a:graphic>
      </p:graphicFrame>
      <p:sp>
        <p:nvSpPr>
          <p:cNvPr id="5" name="标题 1">
            <a:extLst>
              <a:ext uri="{FF2B5EF4-FFF2-40B4-BE49-F238E27FC236}">
                <a16:creationId xmlns:a16="http://schemas.microsoft.com/office/drawing/2014/main" id="{22A04DC4-693D-204C-91CD-66BF308F8641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altLang="zh-CN" b="0" i="0" dirty="0">
                <a:solidFill>
                  <a:schemeClr val="tx1"/>
                </a:solidFill>
                <a:effectLst/>
                <a:latin typeface="-apple-system"/>
              </a:rPr>
              <a:t>Transmissivity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-apple-system"/>
              </a:rPr>
              <a:t>  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-apple-system"/>
              </a:rPr>
              <a:t>T</a:t>
            </a:r>
            <a:r>
              <a:rPr lang="en-US" altLang="zh-CN" dirty="0">
                <a:solidFill>
                  <a:schemeClr val="tx1"/>
                </a:solidFill>
                <a:latin typeface="-apple-system"/>
              </a:rPr>
              <a:t>est</a:t>
            </a:r>
            <a:r>
              <a:rPr lang="zh-CN" altLang="en-US" dirty="0">
                <a:solidFill>
                  <a:schemeClr val="tx1"/>
                </a:solidFill>
                <a:latin typeface="-apple-system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-apple-system"/>
              </a:rPr>
              <a:t>for</a:t>
            </a:r>
            <a:r>
              <a:rPr lang="zh-CN" altLang="en-US" dirty="0">
                <a:solidFill>
                  <a:schemeClr val="tx1"/>
                </a:solidFill>
                <a:latin typeface="-apple-system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-apple-system"/>
              </a:rPr>
              <a:t>S</a:t>
            </a:r>
            <a:r>
              <a:rPr lang="en" altLang="zh-CN" dirty="0" err="1">
                <a:solidFill>
                  <a:schemeClr val="tx1"/>
                </a:solidFill>
                <a:latin typeface="-apple-system"/>
              </a:rPr>
              <a:t>cintillator</a:t>
            </a:r>
            <a:r>
              <a:rPr lang="zh-CN" altLang="en-US" dirty="0">
                <a:solidFill>
                  <a:schemeClr val="tx1"/>
                </a:solidFill>
                <a:latin typeface="-apple-system"/>
              </a:rPr>
              <a:t> 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ED694E9-2D9B-2344-8C3E-ABCED9E9D991}"/>
              </a:ext>
            </a:extLst>
          </p:cNvPr>
          <p:cNvGrpSpPr/>
          <p:nvPr/>
        </p:nvGrpSpPr>
        <p:grpSpPr>
          <a:xfrm>
            <a:off x="6912508" y="1760781"/>
            <a:ext cx="6276652" cy="4463466"/>
            <a:chOff x="-263702" y="1853248"/>
            <a:chExt cx="6276652" cy="446346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9107D94-9834-8F44-B944-F9CB1BA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0862" r="27495"/>
            <a:stretch/>
          </p:blipFill>
          <p:spPr>
            <a:xfrm>
              <a:off x="646111" y="1853248"/>
              <a:ext cx="3510607" cy="446346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0EBA1A3-B072-734E-9C76-7D47C425E181}"/>
                </a:ext>
              </a:extLst>
            </p:cNvPr>
            <p:cNvSpPr txBox="1"/>
            <p:nvPr/>
          </p:nvSpPr>
          <p:spPr>
            <a:xfrm>
              <a:off x="-84762" y="3253778"/>
              <a:ext cx="60977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n" altLang="zh-CN" sz="1800" u="none" strike="noStrike" dirty="0">
                  <a:effectLst/>
                </a:rPr>
                <a:t>light</a:t>
              </a:r>
              <a:endParaRPr lang="en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4595792-443F-A942-ADAC-38A8EF450734}"/>
                </a:ext>
              </a:extLst>
            </p:cNvPr>
            <p:cNvSpPr txBox="1"/>
            <p:nvPr/>
          </p:nvSpPr>
          <p:spPr>
            <a:xfrm>
              <a:off x="-174661" y="3739477"/>
              <a:ext cx="6143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n" altLang="zh-CN" sz="1800" u="none" strike="noStrike" dirty="0">
                  <a:effectLst/>
                </a:rPr>
                <a:t>dark</a:t>
              </a:r>
              <a:endParaRPr lang="en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FB100FE-4FB5-F948-881A-34B240FB4E21}"/>
                </a:ext>
              </a:extLst>
            </p:cNvPr>
            <p:cNvSpPr txBox="1"/>
            <p:nvPr/>
          </p:nvSpPr>
          <p:spPr>
            <a:xfrm>
              <a:off x="-218326" y="5782978"/>
              <a:ext cx="62312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n" altLang="zh-CN" sz="1800" u="none" strike="noStrike" dirty="0">
                  <a:effectLst/>
                </a:rPr>
                <a:t>light</a:t>
              </a:r>
              <a:endParaRPr lang="en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B9FCE4B-0793-594A-94FF-BE6B88C168E1}"/>
                </a:ext>
              </a:extLst>
            </p:cNvPr>
            <p:cNvSpPr txBox="1"/>
            <p:nvPr/>
          </p:nvSpPr>
          <p:spPr>
            <a:xfrm>
              <a:off x="-263702" y="4635421"/>
              <a:ext cx="6143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n" altLang="zh-CN" sz="1800" u="none" strike="noStrike" dirty="0">
                  <a:effectLst/>
                </a:rPr>
                <a:t>dark</a:t>
              </a:r>
              <a:endParaRPr lang="en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68BF478-3DFB-5C44-BD6D-A0073E4E2A90}"/>
                </a:ext>
              </a:extLst>
            </p:cNvPr>
            <p:cNvSpPr txBox="1"/>
            <p:nvPr/>
          </p:nvSpPr>
          <p:spPr>
            <a:xfrm>
              <a:off x="-218326" y="5296784"/>
              <a:ext cx="6143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n" altLang="zh-CN" sz="1800" u="none" strike="noStrike" dirty="0">
                  <a:effectLst/>
                </a:rPr>
                <a:t>dark</a:t>
              </a:r>
              <a:endParaRPr lang="en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C6CFB99-7F23-3D4E-96B2-C044E39C7AB0}"/>
                </a:ext>
              </a:extLst>
            </p:cNvPr>
            <p:cNvSpPr txBox="1"/>
            <p:nvPr/>
          </p:nvSpPr>
          <p:spPr>
            <a:xfrm>
              <a:off x="-128427" y="5009190"/>
              <a:ext cx="60977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n" altLang="zh-CN" sz="1800" u="none" strike="noStrike" dirty="0">
                  <a:effectLst/>
                </a:rPr>
                <a:t>light</a:t>
              </a:r>
              <a:endParaRPr lang="en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6AC8FE14-EA45-E749-AFA3-DB71250821BA}"/>
              </a:ext>
            </a:extLst>
          </p:cNvPr>
          <p:cNvCxnSpPr>
            <a:cxnSpLocks/>
          </p:cNvCxnSpPr>
          <p:nvPr/>
        </p:nvCxnSpPr>
        <p:spPr>
          <a:xfrm>
            <a:off x="6696420" y="2500443"/>
            <a:ext cx="3002384" cy="14129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8F8CFB2C-F48A-DC45-826C-1CD40C99EF8E}"/>
              </a:ext>
            </a:extLst>
          </p:cNvPr>
          <p:cNvCxnSpPr>
            <a:cxnSpLocks/>
          </p:cNvCxnSpPr>
          <p:nvPr/>
        </p:nvCxnSpPr>
        <p:spPr>
          <a:xfrm>
            <a:off x="4731349" y="2554308"/>
            <a:ext cx="5564625" cy="33216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91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9B7FC24-44E4-B34E-A1FD-3B38B1292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8DA6E208-2F5B-1647-A6D2-870D06E8C4A7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altLang="zh-CN" dirty="0">
                <a:solidFill>
                  <a:schemeClr val="tx1"/>
                </a:solidFill>
                <a:latin typeface="-apple-system"/>
              </a:rPr>
              <a:t>Reflectivity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-apple-system"/>
              </a:rPr>
              <a:t>Test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-apple-system"/>
              </a:rPr>
              <a:t>for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-apple-system"/>
              </a:rPr>
              <a:t>Lead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B1147D5-7F7D-4A46-A20D-5CABAA705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34514"/>
              </p:ext>
            </p:extLst>
          </p:nvPr>
        </p:nvGraphicFramePr>
        <p:xfrm>
          <a:off x="2141166" y="1703034"/>
          <a:ext cx="7517548" cy="4451184"/>
        </p:xfrm>
        <a:graphic>
          <a:graphicData uri="http://schemas.openxmlformats.org/drawingml/2006/table">
            <a:tbl>
              <a:tblPr firstRow="1" firstCol="1" lastRow="1" bandRow="1">
                <a:tableStyleId>{775DCB02-9BB8-47FD-8907-85C794F793BA}</a:tableStyleId>
              </a:tblPr>
              <a:tblGrid>
                <a:gridCol w="1879387">
                  <a:extLst>
                    <a:ext uri="{9D8B030D-6E8A-4147-A177-3AD203B41FA5}">
                      <a16:colId xmlns:a16="http://schemas.microsoft.com/office/drawing/2014/main" val="2292359903"/>
                    </a:ext>
                  </a:extLst>
                </a:gridCol>
                <a:gridCol w="1879387">
                  <a:extLst>
                    <a:ext uri="{9D8B030D-6E8A-4147-A177-3AD203B41FA5}">
                      <a16:colId xmlns:a16="http://schemas.microsoft.com/office/drawing/2014/main" val="1741729146"/>
                    </a:ext>
                  </a:extLst>
                </a:gridCol>
                <a:gridCol w="1879387">
                  <a:extLst>
                    <a:ext uri="{9D8B030D-6E8A-4147-A177-3AD203B41FA5}">
                      <a16:colId xmlns:a16="http://schemas.microsoft.com/office/drawing/2014/main" val="1557898061"/>
                    </a:ext>
                  </a:extLst>
                </a:gridCol>
                <a:gridCol w="1879387">
                  <a:extLst>
                    <a:ext uri="{9D8B030D-6E8A-4147-A177-3AD203B41FA5}">
                      <a16:colId xmlns:a16="http://schemas.microsoft.com/office/drawing/2014/main" val="2241235400"/>
                    </a:ext>
                  </a:extLst>
                </a:gridCol>
              </a:tblGrid>
              <a:tr h="914490">
                <a:tc>
                  <a:txBody>
                    <a:bodyPr/>
                    <a:lstStyle/>
                    <a:p>
                      <a:pPr algn="ctr" fontAlgn="b"/>
                      <a:r>
                        <a:rPr lang="en" altLang="zh-CN" sz="1600" u="none" strike="noStrike" dirty="0">
                          <a:effectLst/>
                        </a:rPr>
                        <a:t>lead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 dirty="0">
                          <a:effectLst/>
                        </a:rPr>
                        <a:t>current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 dirty="0">
                          <a:effectLst/>
                        </a:rPr>
                        <a:t>for 7</a:t>
                      </a:r>
                      <a:r>
                        <a:rPr lang="zh-CN" altLang="en-US" sz="1600" u="none" strike="noStrike" dirty="0">
                          <a:effectLst/>
                        </a:rPr>
                        <a:t> </a:t>
                      </a:r>
                      <a:r>
                        <a:rPr lang="en" sz="1600" u="none" strike="noStrike" dirty="0">
                          <a:effectLst/>
                        </a:rPr>
                        <a:t>towers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 dirty="0">
                          <a:effectLst/>
                        </a:rPr>
                        <a:t>Nica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5872422"/>
                  </a:ext>
                </a:extLst>
              </a:tr>
              <a:tr h="505242"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>
                          <a:effectLst/>
                        </a:rPr>
                        <a:t>sample1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88.45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79.95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89.25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4703033"/>
                  </a:ext>
                </a:extLst>
              </a:tr>
              <a:tr h="505242"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>
                          <a:effectLst/>
                        </a:rPr>
                        <a:t>sample2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89.43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85.18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89.23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12467"/>
                  </a:ext>
                </a:extLst>
              </a:tr>
              <a:tr h="505242"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>
                          <a:effectLst/>
                        </a:rPr>
                        <a:t>sample3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88.81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82.66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86.97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990886"/>
                  </a:ext>
                </a:extLst>
              </a:tr>
              <a:tr h="505242"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>
                          <a:effectLst/>
                        </a:rPr>
                        <a:t>sample4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89.06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83.01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88.98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6770388"/>
                  </a:ext>
                </a:extLst>
              </a:tr>
              <a:tr h="505242"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>
                          <a:effectLst/>
                        </a:rPr>
                        <a:t>sample5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85.77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90.44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88.99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1197268"/>
                  </a:ext>
                </a:extLst>
              </a:tr>
              <a:tr h="505242"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>
                          <a:effectLst/>
                        </a:rPr>
                        <a:t>sample6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89.47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80.29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87.08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1379198"/>
                  </a:ext>
                </a:extLst>
              </a:tr>
              <a:tr h="505242"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u="none" strike="noStrike" dirty="0">
                          <a:effectLst/>
                        </a:rPr>
                        <a:t>Average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88.5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83.6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88.4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7869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75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86D713-0361-4E4A-9DDF-76A894791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90" t="6666" r="31129" b="2857"/>
          <a:stretch/>
        </p:blipFill>
        <p:spPr>
          <a:xfrm>
            <a:off x="6779624" y="326571"/>
            <a:ext cx="2638697" cy="6204857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33D10993-7A23-8A46-BC2B-E7587050A399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altLang="zh-CN" dirty="0">
                <a:solidFill>
                  <a:schemeClr val="tx1"/>
                </a:solidFill>
                <a:latin typeface="Helvetica Neue" panose="02000503000000020004" pitchFamily="2" charset="0"/>
              </a:rPr>
              <a:t>N</a:t>
            </a:r>
            <a:r>
              <a:rPr lang="en" altLang="zh-CN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ew module assemble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97C85E-0AEC-564F-8DFD-0194EE83A030}"/>
              </a:ext>
            </a:extLst>
          </p:cNvPr>
          <p:cNvSpPr txBox="1"/>
          <p:nvPr/>
        </p:nvSpPr>
        <p:spPr>
          <a:xfrm>
            <a:off x="646111" y="1979395"/>
            <a:ext cx="61003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dirty="0"/>
              <a:t>New Hole Design and Injection Mold: </a:t>
            </a:r>
          </a:p>
          <a:p>
            <a:pPr>
              <a:lnSpc>
                <a:spcPct val="150000"/>
              </a:lnSpc>
            </a:pPr>
            <a:r>
              <a:rPr lang="en" altLang="zh-CN" dirty="0"/>
              <a:t>KURARAY Y11 Multi-Cladded WLS Fiber </a:t>
            </a:r>
          </a:p>
          <a:p>
            <a:pPr>
              <a:lnSpc>
                <a:spcPct val="150000"/>
              </a:lnSpc>
            </a:pPr>
            <a:r>
              <a:rPr lang="en-US" altLang="zh-CN" dirty="0" err="1"/>
              <a:t>Hengxin</a:t>
            </a:r>
            <a:r>
              <a:rPr lang="en-US" altLang="zh-CN" dirty="0"/>
              <a:t> batch2</a:t>
            </a:r>
            <a:r>
              <a:rPr lang="zh-CN" altLang="en-US" dirty="0"/>
              <a:t> </a:t>
            </a:r>
            <a:r>
              <a:rPr lang="en-US" altLang="zh-CN" dirty="0"/>
              <a:t>Scintillator</a:t>
            </a:r>
          </a:p>
          <a:p>
            <a:pPr>
              <a:lnSpc>
                <a:spcPct val="150000"/>
              </a:lnSpc>
            </a:pPr>
            <a:r>
              <a:rPr lang="en" altLang="zh-CN" dirty="0"/>
              <a:t>3M ESR Film as Fiber End Mirror (Reflectivity &gt;98%) Lead Paint with TiO</a:t>
            </a:r>
            <a:r>
              <a:rPr lang="en" altLang="zh-CN" baseline="-25000" dirty="0"/>
              <a:t>2</a:t>
            </a:r>
            <a:r>
              <a:rPr lang="en" altLang="zh-CN" dirty="0"/>
              <a:t> </a:t>
            </a:r>
          </a:p>
          <a:p>
            <a:pPr>
              <a:lnSpc>
                <a:spcPct val="150000"/>
              </a:lnSpc>
            </a:pPr>
            <a:r>
              <a:rPr lang="en" altLang="zh-CN" dirty="0"/>
              <a:t>Module Outside Surface Paint with TiO</a:t>
            </a:r>
            <a:r>
              <a:rPr lang="en" altLang="zh-CN" baseline="-25000" dirty="0"/>
              <a:t>2</a:t>
            </a:r>
            <a:endParaRPr lang="en-US" altLang="zh-CN" baseline="-25000" dirty="0"/>
          </a:p>
          <a:p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4B613B0D-187F-9F4A-934E-442A4E11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11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A558E-3D61-46EA-B425-5C464EB6BEF3}" type="slidenum">
              <a:rPr lang="zh-CN" altLang="en-US"/>
              <a:t>14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36" y="3853451"/>
            <a:ext cx="2009738" cy="199394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6403E3B-C097-F947-BE0E-53C0C72E282C}"/>
              </a:ext>
            </a:extLst>
          </p:cNvPr>
          <p:cNvSpPr txBox="1"/>
          <p:nvPr/>
        </p:nvSpPr>
        <p:spPr>
          <a:xfrm>
            <a:off x="1030367" y="6175268"/>
            <a:ext cx="313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/>
              <a:t>Waveform of One Event</a:t>
            </a:r>
            <a:endParaRPr kumimoji="1" lang="zh-CN" alt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7915FCB-DE8F-D048-B474-4362AD30C0CE}"/>
              </a:ext>
            </a:extLst>
          </p:cNvPr>
          <p:cNvGrpSpPr/>
          <p:nvPr/>
        </p:nvGrpSpPr>
        <p:grpSpPr>
          <a:xfrm>
            <a:off x="5365685" y="3567570"/>
            <a:ext cx="1502044" cy="2977029"/>
            <a:chOff x="6016652" y="3419760"/>
            <a:chExt cx="1734049" cy="3368544"/>
          </a:xfrm>
        </p:grpSpPr>
        <p:sp>
          <p:nvSpPr>
            <p:cNvPr id="9" name="立方体 8"/>
            <p:cNvSpPr/>
            <p:nvPr/>
          </p:nvSpPr>
          <p:spPr>
            <a:xfrm>
              <a:off x="6016652" y="6167738"/>
              <a:ext cx="1299653" cy="411561"/>
            </a:xfrm>
            <a:prstGeom prst="cube">
              <a:avLst>
                <a:gd name="adj" fmla="val 9295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圆柱形 14"/>
            <p:cNvSpPr/>
            <p:nvPr/>
          </p:nvSpPr>
          <p:spPr>
            <a:xfrm>
              <a:off x="6237327" y="4339872"/>
              <a:ext cx="858301" cy="1861308"/>
            </a:xfrm>
            <a:prstGeom prst="can">
              <a:avLst/>
            </a:prstGeom>
            <a:solidFill>
              <a:srgbClr val="78AD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056326" y="3419760"/>
              <a:ext cx="16943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</a:rPr>
                <a:t>Incident particle μ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6" name="立方体 25">
              <a:extLst>
                <a:ext uri="{FF2B5EF4-FFF2-40B4-BE49-F238E27FC236}">
                  <a16:creationId xmlns:a16="http://schemas.microsoft.com/office/drawing/2014/main" id="{8910E80B-58EC-7443-8478-EE6AC1BCB221}"/>
                </a:ext>
              </a:extLst>
            </p:cNvPr>
            <p:cNvSpPr/>
            <p:nvPr/>
          </p:nvSpPr>
          <p:spPr>
            <a:xfrm>
              <a:off x="6096000" y="3928744"/>
              <a:ext cx="1299653" cy="411561"/>
            </a:xfrm>
            <a:prstGeom prst="cube">
              <a:avLst>
                <a:gd name="adj" fmla="val 9295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8" name="直接箭头连接符 17"/>
            <p:cNvCxnSpPr>
              <a:cxnSpLocks/>
            </p:cNvCxnSpPr>
            <p:nvPr/>
          </p:nvCxnSpPr>
          <p:spPr>
            <a:xfrm flipH="1">
              <a:off x="6386832" y="3743238"/>
              <a:ext cx="279646" cy="3045066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084D93D4-5273-FA4A-BC4D-B29A76DA4522}"/>
              </a:ext>
            </a:extLst>
          </p:cNvPr>
          <p:cNvSpPr txBox="1"/>
          <p:nvPr/>
        </p:nvSpPr>
        <p:spPr>
          <a:xfrm>
            <a:off x="798511" y="1460433"/>
            <a:ext cx="7521718" cy="21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/>
              <a:t>Calculate Number of Photo-Electrons(NPE)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Calculate </a:t>
            </a:r>
            <a:r>
              <a:rPr lang="en-US" altLang="zh-CN" sz="1800" b="1" dirty="0"/>
              <a:t>the charge </a:t>
            </a:r>
            <a:r>
              <a:rPr lang="en-US" altLang="zh-CN" sz="1800" dirty="0"/>
              <a:t>of signal</a:t>
            </a:r>
          </a:p>
          <a:p>
            <a:pPr>
              <a:lnSpc>
                <a:spcPct val="150000"/>
              </a:lnSpc>
            </a:pPr>
            <a:r>
              <a:rPr lang="en-US" altLang="zh-CN" sz="1800" dirty="0"/>
              <a:t>    1) perform an integral over the entire waveform</a:t>
            </a:r>
          </a:p>
          <a:p>
            <a:pPr>
              <a:lnSpc>
                <a:spcPct val="150000"/>
              </a:lnSpc>
            </a:pPr>
            <a:r>
              <a:rPr lang="en-US" altLang="zh-CN" sz="1800" dirty="0"/>
              <a:t>    2) subtract the baseline from the waveform integral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NPE = charge / (1.6 * 10</a:t>
            </a:r>
            <a:r>
              <a:rPr lang="en-US" altLang="zh-CN" sz="1800" baseline="30000" dirty="0"/>
              <a:t>-19</a:t>
            </a:r>
            <a:r>
              <a:rPr lang="en-US" altLang="zh-CN" sz="1800" dirty="0"/>
              <a:t>) / gain</a:t>
            </a:r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57E8B35-BF88-1343-8146-769170347080}"/>
              </a:ext>
            </a:extLst>
          </p:cNvPr>
          <p:cNvSpPr txBox="1"/>
          <p:nvPr/>
        </p:nvSpPr>
        <p:spPr>
          <a:xfrm>
            <a:off x="8141911" y="4892598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MPV</a:t>
            </a:r>
            <a:r>
              <a:rPr lang="zh-CN" altLang="en-US" dirty="0"/>
              <a:t>： </a:t>
            </a:r>
            <a:r>
              <a:rPr lang="en-US" altLang="zh-CN" dirty="0"/>
              <a:t>687.6</a:t>
            </a:r>
            <a:r>
              <a:rPr lang="zh-CN" altLang="en-US" dirty="0"/>
              <a:t> </a:t>
            </a:r>
            <a:r>
              <a:rPr lang="en-US" altLang="zh-CN" dirty="0"/>
              <a:t>± 4.1</a:t>
            </a:r>
            <a:endParaRPr lang="zh-CN" altLang="en-US" dirty="0"/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84129043-94D4-9841-B68B-65F0B5D862DC}"/>
              </a:ext>
            </a:extLst>
          </p:cNvPr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altLang="zh-CN" dirty="0"/>
              <a:t>Cosmic Ray Test with Vertical Muon</a:t>
            </a:r>
            <a:endParaRPr lang="en" altLang="zh-CN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37" name="内容占位符 36">
            <a:extLst>
              <a:ext uri="{FF2B5EF4-FFF2-40B4-BE49-F238E27FC236}">
                <a16:creationId xmlns:a16="http://schemas.microsoft.com/office/drawing/2014/main" id="{3D3DF667-8C29-6246-AC4A-547E4676D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47862" y="2433123"/>
            <a:ext cx="3403600" cy="203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55"/>
    </mc:Choice>
    <mc:Fallback xmlns="">
      <p:transition spd="slow" advTm="4535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78D0DC7-9930-FA48-84E8-F8D69E94C28F}"/>
              </a:ext>
            </a:extLst>
          </p:cNvPr>
          <p:cNvGrpSpPr/>
          <p:nvPr/>
        </p:nvGrpSpPr>
        <p:grpSpPr>
          <a:xfrm>
            <a:off x="119832" y="3100276"/>
            <a:ext cx="4720235" cy="3461995"/>
            <a:chOff x="6611986" y="2605889"/>
            <a:chExt cx="4718119" cy="36743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6207" y="2609743"/>
              <a:ext cx="1582587" cy="122666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986" y="3856164"/>
              <a:ext cx="1557050" cy="12068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931" y="3836716"/>
              <a:ext cx="1582587" cy="12266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644" y="2605889"/>
              <a:ext cx="1582587" cy="122666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518" y="3807723"/>
              <a:ext cx="1582587" cy="122666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318" y="5053615"/>
              <a:ext cx="1568754" cy="121594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1072" y="5053615"/>
              <a:ext cx="1582587" cy="1226664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7946346" y="1708158"/>
            <a:ext cx="244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Resolution = </a:t>
            </a:r>
            <a:r>
              <a:rPr lang="el-GR" altLang="zh-CN" dirty="0"/>
              <a:t>σ </a:t>
            </a:r>
            <a:r>
              <a:rPr lang="en-US" altLang="zh-CN" dirty="0"/>
              <a:t>/</a:t>
            </a:r>
            <a:r>
              <a:rPr lang="en-US" altLang="zh-CN" dirty="0" err="1"/>
              <a:t>mpv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182F588-D7C7-B744-864C-8C00DB14EB3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 t="19060" r="11499"/>
          <a:stretch>
            <a:fillRect/>
          </a:stretch>
        </p:blipFill>
        <p:spPr>
          <a:xfrm>
            <a:off x="3590446" y="1324314"/>
            <a:ext cx="2230179" cy="300421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6FAA3BC-A108-8B4C-A6B2-D5A035196E4E}"/>
              </a:ext>
            </a:extLst>
          </p:cNvPr>
          <p:cNvSpPr txBox="1"/>
          <p:nvPr/>
        </p:nvSpPr>
        <p:spPr>
          <a:xfrm>
            <a:off x="274825" y="1583812"/>
            <a:ext cx="4097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>
                <a:solidFill>
                  <a:srgbClr val="FFFF00"/>
                </a:solidFill>
                <a:effectLst/>
                <a:latin typeface="Helvetica Neue" panose="02000503000000020004" pitchFamily="2" charset="0"/>
              </a:rPr>
              <a:t>Super-module 2023 </a:t>
            </a:r>
            <a:endParaRPr lang="zh-CN" altLang="en-US" dirty="0">
              <a:solidFill>
                <a:srgbClr val="FFFF00"/>
              </a:solidFill>
            </a:endParaRPr>
          </a:p>
          <a:p>
            <a:r>
              <a:rPr lang="en-US" altLang="zh-CN" dirty="0"/>
              <a:t>The position of histograms corresponds to the module position in the frame</a:t>
            </a:r>
            <a:endParaRPr kumimoji="1" lang="zh-CN" altLang="en-US" dirty="0"/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6F78C8EB-A5AE-9B4C-BAE3-E94EDC5EBFDE}"/>
              </a:ext>
            </a:extLst>
          </p:cNvPr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altLang="zh-CN" dirty="0">
                <a:solidFill>
                  <a:schemeClr val="tx1"/>
                </a:solidFill>
                <a:latin typeface="Helvetica Neue" panose="02000503000000020004" pitchFamily="2" charset="0"/>
              </a:rPr>
              <a:t>Comparison</a:t>
            </a:r>
            <a:r>
              <a:rPr lang="zh-CN" altLang="en-US" dirty="0">
                <a:solidFill>
                  <a:schemeClr val="tx1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Helvetica Neue" panose="02000503000000020004" pitchFamily="2" charset="0"/>
              </a:rPr>
              <a:t>with</a:t>
            </a:r>
            <a:r>
              <a:rPr lang="zh-CN" altLang="en-US" dirty="0">
                <a:solidFill>
                  <a:schemeClr val="tx1"/>
                </a:solidFill>
                <a:latin typeface="Helvetica Neue" panose="02000503000000020004" pitchFamily="2" charset="0"/>
              </a:rPr>
              <a:t> </a:t>
            </a:r>
            <a:r>
              <a:rPr lang="en" altLang="zh-CN" dirty="0">
                <a:solidFill>
                  <a:schemeClr val="tx1"/>
                </a:solidFill>
                <a:latin typeface="Helvetica Neue" panose="02000503000000020004" pitchFamily="2" charset="0"/>
              </a:rPr>
              <a:t>Super-module </a:t>
            </a:r>
            <a:r>
              <a:rPr lang="en" altLang="zh-CN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2023 </a:t>
            </a:r>
          </a:p>
          <a:p>
            <a:endParaRPr lang="en" altLang="zh-CN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576D37B-E2E9-AD46-ABCA-0E42738AA663}"/>
              </a:ext>
            </a:extLst>
          </p:cNvPr>
          <p:cNvSpPr txBox="1"/>
          <p:nvPr/>
        </p:nvSpPr>
        <p:spPr>
          <a:xfrm>
            <a:off x="9173817" y="10436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B25E0F7-0F3F-F247-B3A5-8D47D7B2D7B9}"/>
              </a:ext>
            </a:extLst>
          </p:cNvPr>
          <p:cNvGrpSpPr/>
          <p:nvPr/>
        </p:nvGrpSpPr>
        <p:grpSpPr>
          <a:xfrm>
            <a:off x="6140100" y="2255726"/>
            <a:ext cx="5932068" cy="4306545"/>
            <a:chOff x="144530" y="2451865"/>
            <a:chExt cx="5932068" cy="337859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A4AEDFB-5EA8-4D4E-AE94-ADB763139DE6}"/>
                </a:ext>
              </a:extLst>
            </p:cNvPr>
            <p:cNvGrpSpPr/>
            <p:nvPr/>
          </p:nvGrpSpPr>
          <p:grpSpPr>
            <a:xfrm>
              <a:off x="144530" y="2451865"/>
              <a:ext cx="5932068" cy="3378593"/>
              <a:chOff x="144530" y="2451865"/>
              <a:chExt cx="5932068" cy="3378593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17B279B5-BA26-3745-8B7F-2244FF3ABCA8}"/>
                  </a:ext>
                </a:extLst>
              </p:cNvPr>
              <p:cNvGrpSpPr/>
              <p:nvPr/>
            </p:nvGrpSpPr>
            <p:grpSpPr>
              <a:xfrm>
                <a:off x="144530" y="2451865"/>
                <a:ext cx="5655411" cy="3378593"/>
                <a:chOff x="145158" y="2318567"/>
                <a:chExt cx="5655411" cy="3378593"/>
              </a:xfrm>
            </p:grpSpPr>
            <p:graphicFrame>
              <p:nvGraphicFramePr>
                <p:cNvPr id="28" name="图表 27">
                  <a:extLst>
                    <a:ext uri="{FF2B5EF4-FFF2-40B4-BE49-F238E27FC236}">
                      <a16:creationId xmlns:a16="http://schemas.microsoft.com/office/drawing/2014/main" id="{9DCB5874-4DAB-457B-896F-E5AA6F691703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846696066"/>
                    </p:ext>
                  </p:extLst>
                </p:nvPr>
              </p:nvGraphicFramePr>
              <p:xfrm>
                <a:off x="198800" y="2538026"/>
                <a:ext cx="5322347" cy="315913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1"/>
                </a:graphicData>
              </a:graphic>
            </p:graphicFrame>
            <p:sp>
              <p:nvSpPr>
                <p:cNvPr id="16" name="文本框 15"/>
                <p:cNvSpPr txBox="1"/>
                <p:nvPr/>
              </p:nvSpPr>
              <p:spPr>
                <a:xfrm>
                  <a:off x="145158" y="2335373"/>
                  <a:ext cx="6016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MPV</a:t>
                  </a:r>
                  <a:endParaRPr lang="zh-CN" altLang="en-US" sz="14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4696948" y="2318567"/>
                  <a:ext cx="110362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solidFill>
                        <a:schemeClr val="accent2"/>
                      </a:solidFill>
                    </a:rPr>
                    <a:t>resolution</a:t>
                  </a:r>
                  <a:endParaRPr lang="zh-CN" altLang="en-US" sz="12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F726DBB1-C884-354A-BED2-B0BBB4E44CCC}"/>
                    </a:ext>
                  </a:extLst>
                </p:cNvPr>
                <p:cNvSpPr/>
                <p:nvPr/>
              </p:nvSpPr>
              <p:spPr>
                <a:xfrm>
                  <a:off x="4320793" y="2628902"/>
                  <a:ext cx="650742" cy="2574727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>
                    <a:solidFill>
                      <a:srgbClr val="D68A23"/>
                    </a:solidFill>
                  </a:endParaRP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25A0CE3E-C8DC-9A4B-9101-478A5CBFA932}"/>
                    </a:ext>
                  </a:extLst>
                </p:cNvPr>
                <p:cNvSpPr/>
                <p:nvPr/>
              </p:nvSpPr>
              <p:spPr>
                <a:xfrm>
                  <a:off x="810181" y="2630962"/>
                  <a:ext cx="3468431" cy="2574727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>
                    <a:solidFill>
                      <a:srgbClr val="D68A23"/>
                    </a:solidFill>
                  </a:endParaRPr>
                </a:p>
              </p:txBody>
            </p:sp>
          </p:grpSp>
          <p:sp>
            <p:nvSpPr>
              <p:cNvPr id="18" name="文本框 17"/>
              <p:cNvSpPr txBox="1"/>
              <p:nvPr/>
            </p:nvSpPr>
            <p:spPr>
              <a:xfrm>
                <a:off x="4972976" y="5339685"/>
                <a:ext cx="11036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channel</a:t>
                </a:r>
                <a:endParaRPr lang="zh-CN" altLang="en-US" sz="1100" b="1" dirty="0"/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21073BC-3D5D-8F41-AF1F-B16E8E52976C}"/>
                </a:ext>
              </a:extLst>
            </p:cNvPr>
            <p:cNvSpPr txBox="1"/>
            <p:nvPr/>
          </p:nvSpPr>
          <p:spPr>
            <a:xfrm>
              <a:off x="1485901" y="4321313"/>
              <a:ext cx="4193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solidFill>
                    <a:srgbClr val="FFFF00"/>
                  </a:solidFill>
                  <a:effectLst/>
                  <a:latin typeface="Helvetica Neue" panose="02000503000000020004" pitchFamily="2" charset="0"/>
                </a:rPr>
                <a:t>Super-</a:t>
              </a:r>
              <a:r>
                <a:rPr lang="en" altLang="zh-CN" dirty="0">
                  <a:solidFill>
                    <a:srgbClr val="FFFF00"/>
                  </a:solidFill>
                  <a:effectLst/>
                  <a:latin typeface="Helvetica Neue" panose="02000503000000020004" pitchFamily="2" charset="0"/>
                </a:rPr>
                <a:t>module</a:t>
              </a:r>
              <a:r>
                <a:rPr lang="zh-CN" altLang="en-US" dirty="0">
                  <a:solidFill>
                    <a:srgbClr val="FFFF00"/>
                  </a:solidFill>
                  <a:effectLst/>
                  <a:latin typeface="Helvetica Neue" panose="02000503000000020004" pitchFamily="2" charset="0"/>
                </a:rPr>
                <a:t> </a:t>
              </a:r>
              <a:r>
                <a:rPr kumimoji="1" lang="en-US" altLang="zh-CN" dirty="0">
                  <a:solidFill>
                    <a:srgbClr val="FFFF00"/>
                  </a:solidFill>
                </a:rPr>
                <a:t>2023</a:t>
              </a:r>
              <a:r>
                <a:rPr kumimoji="1" lang="zh-CN" altLang="en-US" dirty="0">
                  <a:solidFill>
                    <a:srgbClr val="FFFF00"/>
                  </a:solidFill>
                </a:rPr>
                <a:t>             </a:t>
              </a:r>
              <a:r>
                <a:rPr kumimoji="1" lang="en-US" altLang="zh-CN" dirty="0">
                  <a:solidFill>
                    <a:srgbClr val="FF0000"/>
                  </a:solidFill>
                </a:rPr>
                <a:t>New</a:t>
              </a:r>
              <a:endParaRPr kumimoji="1" lang="zh-CN" alt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05"/>
    </mc:Choice>
    <mc:Fallback xmlns="">
      <p:transition spd="slow" advTm="5940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BBA8B9-8EEC-A84C-9610-C816D9D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Conclusions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5C1243-1939-684D-A5C0-FE07F7A3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" altLang="zh-CN" sz="2000" dirty="0"/>
              <a:t>Assembled a New Module with New Hole Design </a:t>
            </a:r>
          </a:p>
          <a:p>
            <a:pPr>
              <a:lnSpc>
                <a:spcPct val="150000"/>
              </a:lnSpc>
            </a:pPr>
            <a:r>
              <a:rPr lang="en" altLang="zh-CN" sz="2000" dirty="0"/>
              <a:t>Test Results are Compatible with Old Modules</a:t>
            </a:r>
            <a:endParaRPr kumimoji="1"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19E89B-459C-B249-A83B-3EC5D520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336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chemeClr val="tx1"/>
                </a:solidFill>
              </a:rPr>
              <a:t>S</a:t>
            </a:r>
            <a:r>
              <a:rPr lang="en-US" altLang="zh-CN" sz="4800" dirty="0" err="1">
                <a:solidFill>
                  <a:schemeClr val="tx1"/>
                </a:solidFill>
              </a:rPr>
              <a:t>hashlyk</a:t>
            </a:r>
            <a:r>
              <a:rPr lang="en-US" altLang="zh-CN" sz="4800" dirty="0">
                <a:solidFill>
                  <a:schemeClr val="tx1"/>
                </a:solidFill>
              </a:rPr>
              <a:t> Style </a:t>
            </a:r>
            <a:r>
              <a:rPr lang="en-US" altLang="zh-CN" sz="4800" dirty="0" err="1">
                <a:solidFill>
                  <a:schemeClr val="tx1"/>
                </a:solidFill>
              </a:rPr>
              <a:t>Ecal</a:t>
            </a:r>
            <a:r>
              <a:rPr lang="zh-CN" altLang="en-US" sz="4800" dirty="0">
                <a:solidFill>
                  <a:schemeClr val="tx1"/>
                </a:solidFill>
              </a:rPr>
              <a:t> </a:t>
            </a:r>
            <a:r>
              <a:rPr lang="en-US" altLang="zh-CN" sz="4800" dirty="0">
                <a:solidFill>
                  <a:schemeClr val="tx1"/>
                </a:solidFill>
              </a:rPr>
              <a:t>Design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4293" y="1525204"/>
            <a:ext cx="8946541" cy="4195481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dirty="0"/>
              <a:t>Longitudinal design: </a:t>
            </a:r>
            <a:r>
              <a:rPr lang="en-US" altLang="zh-CN" dirty="0" err="1"/>
              <a:t>preshower</a:t>
            </a:r>
            <a:r>
              <a:rPr lang="en-US" altLang="zh-CN" dirty="0"/>
              <a:t> + shower (2+18 X</a:t>
            </a:r>
            <a:r>
              <a:rPr lang="en-US" altLang="zh-CN" baseline="-25000" dirty="0"/>
              <a:t>0</a:t>
            </a:r>
            <a:r>
              <a:rPr lang="en-US" altLang="zh-CN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Preshower</a:t>
            </a:r>
            <a:r>
              <a:rPr lang="en-US" altLang="zh-CN" dirty="0"/>
              <a:t>: one layer lead and scintillator.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Shower module: (0.5mm lead + 0.1mm reflector×2 + 1.5mm scintillator) ×194 + 96 WLS fibers penetrate.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dirty="0"/>
              <a:t>Transversal design: 100 cm</a:t>
            </a:r>
            <a:r>
              <a:rPr lang="en-US" altLang="zh-CN" baseline="30000" dirty="0"/>
              <a:t>2</a:t>
            </a:r>
            <a:r>
              <a:rPr lang="en-US" altLang="zh-CN" dirty="0"/>
              <a:t> hexagon, arranged in a ring shape</a:t>
            </a:r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A558E-3D61-46EA-B425-5C464EB6BEF3}" type="slidenum">
              <a:rPr lang="zh-CN" altLang="en-US"/>
              <a:t>2</a:t>
            </a:fld>
            <a:endParaRPr lang="zh-CN" altLang="en-US" dirty="0"/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5A5DC78B-C44B-D221-7126-E02D88F2D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6111" y="3629320"/>
            <a:ext cx="7085551" cy="275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35EFDCED-65E7-9231-5664-872F9A075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114" y="3650740"/>
            <a:ext cx="3670882" cy="27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14"/>
    </mc:Choice>
    <mc:Fallback xmlns="">
      <p:transition spd="slow" advTm="4421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chemeClr val="tx1"/>
                </a:solidFill>
              </a:rPr>
              <a:t>Ecal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Material Overview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Hao Sun, Shandong University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A558E-3D61-46EA-B425-5C464EB6BEF3}" type="slidenum">
              <a:rPr lang="zh-CN" altLang="en-US"/>
              <a:t>3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5A00BDD-1C68-4CAE-82BE-3E82BD5321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5911" b="2640"/>
          <a:stretch/>
        </p:blipFill>
        <p:spPr>
          <a:xfrm rot="16200000">
            <a:off x="1628731" y="3326624"/>
            <a:ext cx="1829843" cy="36315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BCAB653-B2EB-43CC-A2BE-8707E66565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/>
          <a:stretch/>
        </p:blipFill>
        <p:spPr>
          <a:xfrm>
            <a:off x="752602" y="1613782"/>
            <a:ext cx="2120020" cy="17067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E41B129-25FA-4ADA-BBB1-0779A14BB2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0" b="14842"/>
          <a:stretch/>
        </p:blipFill>
        <p:spPr>
          <a:xfrm>
            <a:off x="3408555" y="1613782"/>
            <a:ext cx="2180274" cy="1706733"/>
          </a:xfrm>
          <a:prstGeom prst="rect">
            <a:avLst/>
          </a:prstGeom>
        </p:spPr>
      </p:pic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DA28EAA1-40D0-42FF-AFA4-3000EE520E4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7739862"/>
              </p:ext>
            </p:extLst>
          </p:nvPr>
        </p:nvGraphicFramePr>
        <p:xfrm>
          <a:off x="4634821" y="3839362"/>
          <a:ext cx="3754002" cy="205141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778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4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Part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Type/Material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</a:rPr>
                        <a:t>Scintillator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</a:rPr>
                        <a:t>KEDI/</a:t>
                      </a:r>
                      <a:r>
                        <a:rPr lang="en-US" altLang="zh-CN" sz="1400" kern="1200" dirty="0" err="1">
                          <a:solidFill>
                            <a:schemeClr val="tx1"/>
                          </a:solidFill>
                        </a:rPr>
                        <a:t>Hengxin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</a:rPr>
                        <a:t>WLS fiber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</a:rPr>
                        <a:t>Y11 multi-cladding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4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</a:rPr>
                        <a:t>outside surface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</a:rPr>
                        <a:t>TiO</a:t>
                      </a:r>
                      <a:r>
                        <a:rPr lang="en-US" altLang="zh-CN" sz="1400" kern="12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4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</a:rPr>
                        <a:t>fiber end reflector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</a:rPr>
                        <a:t>ESR film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8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</a:rPr>
                        <a:t>lead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</a:rPr>
                        <a:t>paint TiO</a:t>
                      </a:r>
                      <a:r>
                        <a:rPr lang="en-US" altLang="zh-CN" sz="1400" kern="12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" name="图片 17">
            <a:extLst>
              <a:ext uri="{FF2B5EF4-FFF2-40B4-BE49-F238E27FC236}">
                <a16:creationId xmlns:a16="http://schemas.microsoft.com/office/drawing/2014/main" id="{1003360E-54EC-409C-AA68-8A3FE1080C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r="1708" b="6480"/>
          <a:stretch/>
        </p:blipFill>
        <p:spPr>
          <a:xfrm>
            <a:off x="6077489" y="1507388"/>
            <a:ext cx="1966225" cy="1813127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F4B2D94C-04EC-43FE-A902-92C2AF8D80EF}"/>
              </a:ext>
            </a:extLst>
          </p:cNvPr>
          <p:cNvSpPr/>
          <p:nvPr/>
        </p:nvSpPr>
        <p:spPr>
          <a:xfrm>
            <a:off x="4967785" y="5972011"/>
            <a:ext cx="27230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*instead of reflective layer between lead</a:t>
            </a:r>
          </a:p>
        </p:txBody>
      </p:sp>
      <p:pic>
        <p:nvPicPr>
          <p:cNvPr id="19" name="图片 18" descr="TowerPaint">
            <a:extLst>
              <a:ext uri="{FF2B5EF4-FFF2-40B4-BE49-F238E27FC236}">
                <a16:creationId xmlns:a16="http://schemas.microsoft.com/office/drawing/2014/main" id="{F5DD430B-B63A-4846-9A8E-A05FF7576F0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943" t="23052" r="44139" b="-1"/>
          <a:stretch/>
        </p:blipFill>
        <p:spPr>
          <a:xfrm>
            <a:off x="8532375" y="1753072"/>
            <a:ext cx="1461173" cy="38506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BBD5F6-802E-EC14-1F3C-97A1134E0AE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5" t="37506" r="44988" b="15497"/>
          <a:stretch/>
        </p:blipFill>
        <p:spPr>
          <a:xfrm>
            <a:off x="10340257" y="1749314"/>
            <a:ext cx="1019415" cy="385445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9685338-578E-1869-01B1-95E19948D01D}"/>
              </a:ext>
            </a:extLst>
          </p:cNvPr>
          <p:cNvSpPr txBox="1"/>
          <p:nvPr/>
        </p:nvSpPr>
        <p:spPr>
          <a:xfrm>
            <a:off x="10658901" y="5713863"/>
            <a:ext cx="11964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tyvek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C7071FE-B1A7-55AA-064B-16CC94604DC6}"/>
              </a:ext>
            </a:extLst>
          </p:cNvPr>
          <p:cNvSpPr txBox="1"/>
          <p:nvPr/>
        </p:nvSpPr>
        <p:spPr>
          <a:xfrm>
            <a:off x="8420668" y="5679624"/>
            <a:ext cx="22063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optical reflective glue</a:t>
            </a:r>
            <a:endParaRPr lang="zh-CN" altLang="en-US" sz="1600" dirty="0"/>
          </a:p>
          <a:p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66D51B3-DC8A-0AEB-80B2-EEA7EFD40F94}"/>
              </a:ext>
            </a:extLst>
          </p:cNvPr>
          <p:cNvSpPr txBox="1"/>
          <p:nvPr/>
        </p:nvSpPr>
        <p:spPr>
          <a:xfrm>
            <a:off x="6491177" y="3372010"/>
            <a:ext cx="252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ESR</a:t>
            </a:r>
          </a:p>
          <a:p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C6660FF-F3A8-018F-8F2C-058352F797F4}"/>
              </a:ext>
            </a:extLst>
          </p:cNvPr>
          <p:cNvSpPr txBox="1"/>
          <p:nvPr/>
        </p:nvSpPr>
        <p:spPr>
          <a:xfrm>
            <a:off x="3630915" y="3384184"/>
            <a:ext cx="206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Plastic Scintillator</a:t>
            </a:r>
            <a:endParaRPr lang="zh-CN" altLang="en-US" sz="1800" dirty="0"/>
          </a:p>
          <a:p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142D670-731E-A61A-1E46-E6EE925FFB1E}"/>
              </a:ext>
            </a:extLst>
          </p:cNvPr>
          <p:cNvSpPr txBox="1"/>
          <p:nvPr/>
        </p:nvSpPr>
        <p:spPr>
          <a:xfrm>
            <a:off x="516804" y="3377697"/>
            <a:ext cx="2507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Lead </a:t>
            </a:r>
            <a:r>
              <a:rPr lang="en-US" altLang="zh-CN" dirty="0"/>
              <a:t>S</a:t>
            </a:r>
            <a:r>
              <a:rPr lang="en-US" altLang="zh-CN" sz="1800" dirty="0"/>
              <a:t>heet with Reflective Coating</a:t>
            </a:r>
            <a:endParaRPr lang="zh-CN" altLang="en-US" sz="1800" dirty="0"/>
          </a:p>
          <a:p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D17FE3C-09CB-3158-DC4C-55B93A72096C}"/>
              </a:ext>
            </a:extLst>
          </p:cNvPr>
          <p:cNvSpPr txBox="1"/>
          <p:nvPr/>
        </p:nvSpPr>
        <p:spPr>
          <a:xfrm>
            <a:off x="1000835" y="6186985"/>
            <a:ext cx="335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W</a:t>
            </a:r>
            <a:r>
              <a:rPr lang="en-US" altLang="zh-CN" sz="1800" dirty="0" err="1"/>
              <a:t>aveLength</a:t>
            </a:r>
            <a:r>
              <a:rPr lang="en-US" altLang="zh-CN" sz="1800" dirty="0"/>
              <a:t>-Shifting fiber</a:t>
            </a:r>
            <a:endParaRPr lang="zh-CN" altLang="en-US" sz="1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919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01"/>
    </mc:Choice>
    <mc:Fallback xmlns="">
      <p:transition spd="slow" advTm="6580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0D61B2-BEA4-D54B-85EB-8716DE8C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Scintillator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7A2E6E-D3D8-ED4C-84B8-14253B159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5764848" cy="41954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err="1"/>
              <a:t>Kedi</a:t>
            </a:r>
            <a:r>
              <a:rPr lang="en-US" altLang="zh-CN" dirty="0"/>
              <a:t> Scintillator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Old</a:t>
            </a:r>
            <a:r>
              <a:rPr lang="zh-CN" altLang="en-US" dirty="0"/>
              <a:t> </a:t>
            </a:r>
            <a:r>
              <a:rPr lang="en-US" altLang="zh-CN" dirty="0"/>
              <a:t>Hole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</a:p>
          <a:p>
            <a:pPr>
              <a:lnSpc>
                <a:spcPct val="150000"/>
              </a:lnSpc>
            </a:pPr>
            <a:r>
              <a:rPr lang="en-US" altLang="zh-CN" dirty="0" err="1"/>
              <a:t>Hengxin</a:t>
            </a:r>
            <a:r>
              <a:rPr lang="en-US" altLang="zh-CN" dirty="0"/>
              <a:t> Scintillator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Hole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sz="2000" dirty="0"/>
              <a:t>injection mold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b="1" dirty="0"/>
              <a:t>Batch0: </a:t>
            </a:r>
            <a:r>
              <a:rPr lang="zh-CN" altLang="en-US" b="1" dirty="0"/>
              <a:t> </a:t>
            </a:r>
            <a:r>
              <a:rPr lang="en-US" altLang="zh-CN" dirty="0"/>
              <a:t>Plastic without Scintillating Material</a:t>
            </a:r>
            <a:r>
              <a:rPr lang="zh-CN" altLang="en-US" dirty="0"/>
              <a:t> </a:t>
            </a:r>
            <a:r>
              <a:rPr lang="en-US" altLang="zh-CN" dirty="0"/>
              <a:t>for Size Testing</a:t>
            </a:r>
          </a:p>
          <a:p>
            <a:pPr lvl="1">
              <a:lnSpc>
                <a:spcPct val="150000"/>
              </a:lnSpc>
            </a:pPr>
            <a:r>
              <a:rPr lang="en-US" altLang="zh-CN" b="1" dirty="0"/>
              <a:t>Batch1 </a:t>
            </a:r>
            <a:r>
              <a:rPr lang="en-US" altLang="zh-CN" dirty="0"/>
              <a:t>(</a:t>
            </a:r>
            <a:r>
              <a:rPr lang="zh-CN" altLang="en-US" dirty="0"/>
              <a:t> </a:t>
            </a:r>
            <a:r>
              <a:rPr lang="en-US" altLang="zh-CN" dirty="0"/>
              <a:t>June 2023 ):  200 pieces</a:t>
            </a:r>
          </a:p>
          <a:p>
            <a:pPr lvl="1">
              <a:lnSpc>
                <a:spcPct val="150000"/>
              </a:lnSpc>
            </a:pPr>
            <a:r>
              <a:rPr lang="en-US" altLang="zh-CN" b="1" dirty="0"/>
              <a:t>Batch2 </a:t>
            </a:r>
            <a:r>
              <a:rPr lang="en-US" altLang="zh-CN" dirty="0"/>
              <a:t>(Mar 2024):  1500 pieces</a:t>
            </a: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70AC88-7B4B-2F45-9AC1-7A43D9B6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3312C2-CDB2-3348-91C7-7EB85CB48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590" y="2273748"/>
            <a:ext cx="5374359" cy="38604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E498A71-0E05-924A-A112-442FD5136158}"/>
              </a:ext>
            </a:extLst>
          </p:cNvPr>
          <p:cNvSpPr txBox="1"/>
          <p:nvPr/>
        </p:nvSpPr>
        <p:spPr>
          <a:xfrm>
            <a:off x="7477760" y="18532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Design  -</a:t>
            </a:r>
            <a:r>
              <a:rPr lang="en" altLang="zh-CN" dirty="0" err="1">
                <a:latin typeface="Helvetica" pitchFamily="2" charset="0"/>
              </a:rPr>
              <a:t>Xinzhan</a:t>
            </a:r>
            <a:r>
              <a:rPr lang="en" altLang="zh-CN" dirty="0">
                <a:latin typeface="Helvetica" pitchFamily="2" charset="0"/>
              </a:rPr>
              <a:t> Bai</a:t>
            </a:r>
            <a:endParaRPr lang="zh-CN" alt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4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D3916871-CA4E-064E-8E11-034B5CDAD47C}"/>
              </a:ext>
            </a:extLst>
          </p:cNvPr>
          <p:cNvGrpSpPr/>
          <p:nvPr/>
        </p:nvGrpSpPr>
        <p:grpSpPr>
          <a:xfrm>
            <a:off x="483476" y="1960179"/>
            <a:ext cx="3636581" cy="3202510"/>
            <a:chOff x="1261241" y="1981200"/>
            <a:chExt cx="3636581" cy="320251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F2CC851-E89E-AE48-A61E-A0F559143CCF}"/>
                </a:ext>
              </a:extLst>
            </p:cNvPr>
            <p:cNvSpPr/>
            <p:nvPr/>
          </p:nvSpPr>
          <p:spPr>
            <a:xfrm>
              <a:off x="1261241" y="2049517"/>
              <a:ext cx="2469931" cy="2942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Trigger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top</a:t>
              </a:r>
              <a:endParaRPr kumimoji="1" lang="zh-CN" altLang="en-US" dirty="0"/>
            </a:p>
          </p:txBody>
        </p:sp>
        <p:sp>
          <p:nvSpPr>
            <p:cNvPr id="7" name="圆柱体 6">
              <a:extLst>
                <a:ext uri="{FF2B5EF4-FFF2-40B4-BE49-F238E27FC236}">
                  <a16:creationId xmlns:a16="http://schemas.microsoft.com/office/drawing/2014/main" id="{768D68DD-6277-004F-93B6-E798E40F5B45}"/>
                </a:ext>
              </a:extLst>
            </p:cNvPr>
            <p:cNvSpPr/>
            <p:nvPr/>
          </p:nvSpPr>
          <p:spPr>
            <a:xfrm rot="5400000">
              <a:off x="4114801" y="1629103"/>
              <a:ext cx="430924" cy="113511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E8C0552-AE63-AB44-B451-0898B51DBB91}"/>
                </a:ext>
              </a:extLst>
            </p:cNvPr>
            <p:cNvSpPr txBox="1"/>
            <p:nvPr/>
          </p:nvSpPr>
          <p:spPr>
            <a:xfrm>
              <a:off x="3983421" y="2049517"/>
              <a:ext cx="861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PMT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0</a:t>
              </a:r>
              <a:endParaRPr kumimoji="1" lang="zh-CN" altLang="en-US" dirty="0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520F83A-45CF-7D4B-A4BD-A36BA02FE27A}"/>
                </a:ext>
              </a:extLst>
            </p:cNvPr>
            <p:cNvGrpSpPr/>
            <p:nvPr/>
          </p:nvGrpSpPr>
          <p:grpSpPr>
            <a:xfrm>
              <a:off x="1271750" y="4752786"/>
              <a:ext cx="3626072" cy="430924"/>
              <a:chOff x="1261240" y="3545770"/>
              <a:chExt cx="3626072" cy="430924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2CD0870-E319-C243-847E-64CB4321865E}"/>
                  </a:ext>
                </a:extLst>
              </p:cNvPr>
              <p:cNvSpPr/>
              <p:nvPr/>
            </p:nvSpPr>
            <p:spPr>
              <a:xfrm>
                <a:off x="1261240" y="3631324"/>
                <a:ext cx="2469931" cy="2942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Trigger</a:t>
                </a:r>
                <a:r>
                  <a:rPr kumimoji="1" lang="zh-CN" altLang="en-US" dirty="0"/>
                  <a:t>  </a:t>
                </a:r>
                <a:r>
                  <a:rPr kumimoji="1" lang="en-US" altLang="zh-CN" dirty="0"/>
                  <a:t>bottom</a:t>
                </a:r>
                <a:endParaRPr kumimoji="1" lang="zh-CN" altLang="en-US" dirty="0"/>
              </a:p>
            </p:txBody>
          </p:sp>
          <p:sp>
            <p:nvSpPr>
              <p:cNvPr id="9" name="圆柱体 8">
                <a:extLst>
                  <a:ext uri="{FF2B5EF4-FFF2-40B4-BE49-F238E27FC236}">
                    <a16:creationId xmlns:a16="http://schemas.microsoft.com/office/drawing/2014/main" id="{010DBFB6-4273-3542-97ED-02F000DEB28F}"/>
                  </a:ext>
                </a:extLst>
              </p:cNvPr>
              <p:cNvSpPr/>
              <p:nvPr/>
            </p:nvSpPr>
            <p:spPr>
              <a:xfrm rot="5400000">
                <a:off x="4104291" y="3193673"/>
                <a:ext cx="430924" cy="113511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9423797-6314-A243-AA91-C130DB65F82F}"/>
                  </a:ext>
                </a:extLst>
              </p:cNvPr>
              <p:cNvSpPr txBox="1"/>
              <p:nvPr/>
            </p:nvSpPr>
            <p:spPr>
              <a:xfrm>
                <a:off x="3972911" y="3572047"/>
                <a:ext cx="8618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PMT5</a:t>
                </a:r>
                <a:endParaRPr kumimoji="1" lang="zh-CN" altLang="en-US" dirty="0"/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07AA9261-1F3F-0E41-8043-B133DF1E0FFF}"/>
                </a:ext>
              </a:extLst>
            </p:cNvPr>
            <p:cNvGrpSpPr/>
            <p:nvPr/>
          </p:nvGrpSpPr>
          <p:grpSpPr>
            <a:xfrm>
              <a:off x="1261241" y="2623758"/>
              <a:ext cx="3626072" cy="430924"/>
              <a:chOff x="1261241" y="2623758"/>
              <a:chExt cx="3626072" cy="430924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7E0855D-25B5-C64C-9D84-249F66E39E31}"/>
                  </a:ext>
                </a:extLst>
              </p:cNvPr>
              <p:cNvSpPr/>
              <p:nvPr/>
            </p:nvSpPr>
            <p:spPr>
              <a:xfrm>
                <a:off x="1261241" y="2696955"/>
                <a:ext cx="2469931" cy="29429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00B050"/>
                    </a:solidFill>
                  </a:rPr>
                  <a:t>Scintillator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G1</a:t>
                </a:r>
                <a:endParaRPr kumimoji="1" lang="zh-CN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4" name="圆柱体 13">
                <a:extLst>
                  <a:ext uri="{FF2B5EF4-FFF2-40B4-BE49-F238E27FC236}">
                    <a16:creationId xmlns:a16="http://schemas.microsoft.com/office/drawing/2014/main" id="{54E8F590-17F4-6441-8B90-ADEDFF6EC53B}"/>
                  </a:ext>
                </a:extLst>
              </p:cNvPr>
              <p:cNvSpPr/>
              <p:nvPr/>
            </p:nvSpPr>
            <p:spPr>
              <a:xfrm rot="5400000">
                <a:off x="4104292" y="2271661"/>
                <a:ext cx="430924" cy="1135118"/>
              </a:xfrm>
              <a:prstGeom prst="ca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4386BFF-3F81-5840-B831-5AFF15F992DF}"/>
                  </a:ext>
                </a:extLst>
              </p:cNvPr>
              <p:cNvSpPr txBox="1"/>
              <p:nvPr/>
            </p:nvSpPr>
            <p:spPr>
              <a:xfrm>
                <a:off x="3972912" y="2637678"/>
                <a:ext cx="872358" cy="3693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PMT1</a:t>
                </a:r>
                <a:endParaRPr kumimoji="1" lang="zh-CN" altLang="en-US" dirty="0"/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50FF9DC1-B0F5-4A4E-9FC5-ECB163BA1620}"/>
                </a:ext>
              </a:extLst>
            </p:cNvPr>
            <p:cNvGrpSpPr/>
            <p:nvPr/>
          </p:nvGrpSpPr>
          <p:grpSpPr>
            <a:xfrm>
              <a:off x="1261241" y="3136457"/>
              <a:ext cx="3626072" cy="430924"/>
              <a:chOff x="1261241" y="2623758"/>
              <a:chExt cx="3626072" cy="430924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7CF421A-BECB-7E46-B8D1-DC8DD81739AE}"/>
                  </a:ext>
                </a:extLst>
              </p:cNvPr>
              <p:cNvSpPr/>
              <p:nvPr/>
            </p:nvSpPr>
            <p:spPr>
              <a:xfrm>
                <a:off x="1261241" y="2696955"/>
                <a:ext cx="2469931" cy="29429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00B050"/>
                    </a:solidFill>
                  </a:rPr>
                  <a:t>Scintillator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G2</a:t>
                </a:r>
                <a:endParaRPr kumimoji="1" lang="zh-CN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6" name="圆柱体 25">
                <a:extLst>
                  <a:ext uri="{FF2B5EF4-FFF2-40B4-BE49-F238E27FC236}">
                    <a16:creationId xmlns:a16="http://schemas.microsoft.com/office/drawing/2014/main" id="{3295B41C-2A1E-EE43-8B18-13CB4718AB45}"/>
                  </a:ext>
                </a:extLst>
              </p:cNvPr>
              <p:cNvSpPr/>
              <p:nvPr/>
            </p:nvSpPr>
            <p:spPr>
              <a:xfrm rot="5400000">
                <a:off x="4104292" y="2271661"/>
                <a:ext cx="430924" cy="1135118"/>
              </a:xfrm>
              <a:prstGeom prst="ca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94285FD-A1D4-D446-ADCD-2CF440171F98}"/>
                  </a:ext>
                </a:extLst>
              </p:cNvPr>
              <p:cNvSpPr txBox="1"/>
              <p:nvPr/>
            </p:nvSpPr>
            <p:spPr>
              <a:xfrm>
                <a:off x="3972912" y="2637678"/>
                <a:ext cx="872358" cy="3693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PMT2</a:t>
                </a:r>
                <a:endParaRPr kumimoji="1" lang="zh-CN" altLang="en-US" dirty="0"/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CE114E04-630C-EF49-96E0-3F3FDB16F07D}"/>
                </a:ext>
              </a:extLst>
            </p:cNvPr>
            <p:cNvGrpSpPr/>
            <p:nvPr/>
          </p:nvGrpSpPr>
          <p:grpSpPr>
            <a:xfrm>
              <a:off x="1271750" y="3627332"/>
              <a:ext cx="3626072" cy="430924"/>
              <a:chOff x="1261241" y="2623758"/>
              <a:chExt cx="3626072" cy="430924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A4DD0983-58E0-EB4A-8043-E7D687818BAC}"/>
                  </a:ext>
                </a:extLst>
              </p:cNvPr>
              <p:cNvSpPr/>
              <p:nvPr/>
            </p:nvSpPr>
            <p:spPr>
              <a:xfrm>
                <a:off x="1261241" y="2696955"/>
                <a:ext cx="2469931" cy="29429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00B050"/>
                    </a:solidFill>
                  </a:rPr>
                  <a:t>Scintillator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G3</a:t>
                </a:r>
                <a:endParaRPr kumimoji="1" lang="zh-CN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0" name="圆柱体 29">
                <a:extLst>
                  <a:ext uri="{FF2B5EF4-FFF2-40B4-BE49-F238E27FC236}">
                    <a16:creationId xmlns:a16="http://schemas.microsoft.com/office/drawing/2014/main" id="{7FFB7E5E-34BB-6E48-B012-558D4D60714F}"/>
                  </a:ext>
                </a:extLst>
              </p:cNvPr>
              <p:cNvSpPr/>
              <p:nvPr/>
            </p:nvSpPr>
            <p:spPr>
              <a:xfrm rot="5400000">
                <a:off x="4104292" y="2271661"/>
                <a:ext cx="430924" cy="1135118"/>
              </a:xfrm>
              <a:prstGeom prst="ca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95C004B-D32A-8A44-9782-9486253CD2CA}"/>
                  </a:ext>
                </a:extLst>
              </p:cNvPr>
              <p:cNvSpPr txBox="1"/>
              <p:nvPr/>
            </p:nvSpPr>
            <p:spPr>
              <a:xfrm>
                <a:off x="3972912" y="2637678"/>
                <a:ext cx="872358" cy="3693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PMT3</a:t>
                </a:r>
                <a:endParaRPr kumimoji="1" lang="zh-CN" altLang="en-US" dirty="0"/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1908AE9-3476-394E-9F2B-8DA32AC6323B}"/>
                </a:ext>
              </a:extLst>
            </p:cNvPr>
            <p:cNvGrpSpPr/>
            <p:nvPr/>
          </p:nvGrpSpPr>
          <p:grpSpPr>
            <a:xfrm>
              <a:off x="1261241" y="4133853"/>
              <a:ext cx="3626072" cy="430924"/>
              <a:chOff x="1261241" y="2623758"/>
              <a:chExt cx="3626072" cy="430924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1A5CA876-F225-994B-8896-C02737416875}"/>
                  </a:ext>
                </a:extLst>
              </p:cNvPr>
              <p:cNvSpPr/>
              <p:nvPr/>
            </p:nvSpPr>
            <p:spPr>
              <a:xfrm>
                <a:off x="1261241" y="2696955"/>
                <a:ext cx="2469931" cy="29429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00B050"/>
                    </a:solidFill>
                  </a:rPr>
                  <a:t>Scintillator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G4</a:t>
                </a:r>
                <a:endParaRPr kumimoji="1" lang="zh-CN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4" name="圆柱体 33">
                <a:extLst>
                  <a:ext uri="{FF2B5EF4-FFF2-40B4-BE49-F238E27FC236}">
                    <a16:creationId xmlns:a16="http://schemas.microsoft.com/office/drawing/2014/main" id="{6C742C1A-AECB-D74D-AC3D-BEF29D0ED7FD}"/>
                  </a:ext>
                </a:extLst>
              </p:cNvPr>
              <p:cNvSpPr/>
              <p:nvPr/>
            </p:nvSpPr>
            <p:spPr>
              <a:xfrm rot="5400000">
                <a:off x="4104292" y="2271661"/>
                <a:ext cx="430924" cy="1135118"/>
              </a:xfrm>
              <a:prstGeom prst="ca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2E94424-EB64-B642-8BD6-1888A3ECA439}"/>
                  </a:ext>
                </a:extLst>
              </p:cNvPr>
              <p:cNvSpPr txBox="1"/>
              <p:nvPr/>
            </p:nvSpPr>
            <p:spPr>
              <a:xfrm>
                <a:off x="3972912" y="2637678"/>
                <a:ext cx="872358" cy="3693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PMT4</a:t>
                </a:r>
                <a:endParaRPr kumimoji="1" lang="zh-CN" altLang="en-US" dirty="0"/>
              </a:p>
            </p:txBody>
          </p:sp>
        </p:grp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6428F83D-0BC8-614E-AFEA-BC6664C80C50}"/>
              </a:ext>
            </a:extLst>
          </p:cNvPr>
          <p:cNvSpPr txBox="1"/>
          <p:nvPr/>
        </p:nvSpPr>
        <p:spPr>
          <a:xfrm>
            <a:off x="7731756" y="1516843"/>
            <a:ext cx="4576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Test 4 Groups of Scintillators Each Time. </a:t>
            </a:r>
            <a:r>
              <a:rPr lang="zh-CN" altLang="en-US" dirty="0"/>
              <a:t>    </a:t>
            </a:r>
            <a:r>
              <a:rPr lang="en-US" altLang="zh-CN" dirty="0">
                <a:solidFill>
                  <a:srgbClr val="00B050"/>
                </a:solidFill>
              </a:rPr>
              <a:t>G1-G4 </a:t>
            </a:r>
          </a:p>
          <a:p>
            <a:pPr algn="ctr"/>
            <a:endParaRPr lang="en-US" altLang="zh-CN" dirty="0">
              <a:solidFill>
                <a:srgbClr val="00B050"/>
              </a:solidFill>
            </a:endParaRPr>
          </a:p>
          <a:p>
            <a:r>
              <a:rPr lang="en-US" altLang="zh-CN" dirty="0"/>
              <a:t>Each Group: 5 Pieces of Scintillators </a:t>
            </a:r>
            <a:endParaRPr kumimoji="1"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0A4977D-1DFA-9F48-BB02-D7D81709CEB8}"/>
              </a:ext>
            </a:extLst>
          </p:cNvPr>
          <p:cNvSpPr txBox="1"/>
          <p:nvPr/>
        </p:nvSpPr>
        <p:spPr>
          <a:xfrm>
            <a:off x="7552257" y="6068216"/>
            <a:ext cx="463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Obtain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 MPV Value for each group </a:t>
            </a:r>
            <a:endParaRPr kumimoji="1"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DA69250-34FC-504F-BCB4-F096C4C0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335" y="3538492"/>
            <a:ext cx="4060941" cy="243909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6E1F636-07A9-3F45-B07A-3DFC842155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0" t="12879" r="4768" b="8198"/>
          <a:stretch/>
        </p:blipFill>
        <p:spPr>
          <a:xfrm>
            <a:off x="4219632" y="1639089"/>
            <a:ext cx="3453958" cy="4056317"/>
          </a:xfrm>
          <a:prstGeom prst="rect">
            <a:avLst/>
          </a:prstGeom>
        </p:spPr>
      </p:pic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95333217-FB38-0444-96A6-8131E8EB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37" name="下箭头 36">
            <a:extLst>
              <a:ext uri="{FF2B5EF4-FFF2-40B4-BE49-F238E27FC236}">
                <a16:creationId xmlns:a16="http://schemas.microsoft.com/office/drawing/2014/main" id="{63E10E7E-E847-9442-B07D-ACD90E952919}"/>
              </a:ext>
            </a:extLst>
          </p:cNvPr>
          <p:cNvSpPr/>
          <p:nvPr/>
        </p:nvSpPr>
        <p:spPr>
          <a:xfrm rot="21256524">
            <a:off x="4915314" y="1515817"/>
            <a:ext cx="61973" cy="433722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0" name="下箭头 39">
            <a:extLst>
              <a:ext uri="{FF2B5EF4-FFF2-40B4-BE49-F238E27FC236}">
                <a16:creationId xmlns:a16="http://schemas.microsoft.com/office/drawing/2014/main" id="{242DE401-A8FD-9A43-BC2D-302270200EE9}"/>
              </a:ext>
            </a:extLst>
          </p:cNvPr>
          <p:cNvSpPr/>
          <p:nvPr/>
        </p:nvSpPr>
        <p:spPr>
          <a:xfrm rot="21256524">
            <a:off x="1818275" y="1653160"/>
            <a:ext cx="61973" cy="433722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6" name="标题 1">
            <a:extLst>
              <a:ext uri="{FF2B5EF4-FFF2-40B4-BE49-F238E27FC236}">
                <a16:creationId xmlns:a16="http://schemas.microsoft.com/office/drawing/2014/main" id="{1CA4F2BB-687E-454A-9C6D-8863508B6EFB}"/>
              </a:ext>
            </a:extLst>
          </p:cNvPr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</a:rPr>
              <a:t>Cosmic Test  for Light Yield 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8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D49D3B-AAB4-6A43-9591-FBBBF7DF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Test Results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1EF287-6271-6849-929A-63DC0209E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48" y="1573352"/>
            <a:ext cx="4459280" cy="31097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E70A9F-14F6-5446-95C3-89B36B065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77" y="1690688"/>
            <a:ext cx="4511677" cy="310971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0E8A75F-99E9-314C-B343-A9EA31E8EF31}"/>
              </a:ext>
            </a:extLst>
          </p:cNvPr>
          <p:cNvSpPr txBox="1"/>
          <p:nvPr/>
        </p:nvSpPr>
        <p:spPr>
          <a:xfrm>
            <a:off x="1681800" y="4849147"/>
            <a:ext cx="99461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+mj-lt"/>
              </a:rPr>
              <a:t>             NPE                                                                                          NPE</a:t>
            </a:r>
          </a:p>
          <a:p>
            <a:r>
              <a:rPr lang="en-US" altLang="zh-CN" sz="1800" b="1" dirty="0" err="1"/>
              <a:t>Hengxin</a:t>
            </a:r>
            <a:r>
              <a:rPr lang="en-US" altLang="zh-CN" sz="1800" b="1" dirty="0"/>
              <a:t> batch1 </a:t>
            </a:r>
            <a:r>
              <a:rPr lang="zh-CN" altLang="en-US" sz="1800" b="1" dirty="0"/>
              <a:t>（</a:t>
            </a:r>
            <a:r>
              <a:rPr lang="el-GR" altLang="zh-CN" sz="1800" b="1" dirty="0"/>
              <a:t> σ </a:t>
            </a:r>
            <a:r>
              <a:rPr lang="en-US" altLang="zh-CN" sz="1800" b="1" dirty="0"/>
              <a:t>=1.4</a:t>
            </a:r>
            <a:r>
              <a:rPr lang="zh-CN" altLang="en-US" sz="1800" b="1" dirty="0"/>
              <a:t>，</a:t>
            </a:r>
            <a:r>
              <a:rPr lang="en-US" altLang="zh-CN" sz="1800" b="1" dirty="0"/>
              <a:t>Mean=49.8</a:t>
            </a:r>
            <a:r>
              <a:rPr lang="zh-CN" altLang="en-US" sz="1800" b="1" dirty="0"/>
              <a:t>）</a:t>
            </a:r>
            <a:r>
              <a:rPr lang="en-US" altLang="zh-CN" sz="1800" b="1" dirty="0"/>
              <a:t>           </a:t>
            </a:r>
            <a:r>
              <a:rPr lang="en-US" altLang="zh-CN" sz="1800" b="1" dirty="0" err="1"/>
              <a:t>Hengxin</a:t>
            </a:r>
            <a:r>
              <a:rPr lang="en-US" altLang="zh-CN" sz="1800" b="1" dirty="0"/>
              <a:t> batch2</a:t>
            </a:r>
            <a:r>
              <a:rPr lang="zh-CN" altLang="en-US" sz="1800" b="1" dirty="0"/>
              <a:t>（</a:t>
            </a:r>
            <a:r>
              <a:rPr lang="el-GR" altLang="zh-CN" sz="1800" b="1" dirty="0"/>
              <a:t> σ </a:t>
            </a:r>
            <a:r>
              <a:rPr lang="en-US" altLang="zh-CN" sz="1800" b="1" dirty="0"/>
              <a:t>=2.0</a:t>
            </a:r>
            <a:r>
              <a:rPr lang="zh-CN" altLang="en-US" sz="1800" b="1" dirty="0"/>
              <a:t>，</a:t>
            </a:r>
            <a:r>
              <a:rPr lang="en-US" altLang="zh-CN" sz="1800" b="1" dirty="0"/>
              <a:t>Mean=44.2</a:t>
            </a:r>
            <a:r>
              <a:rPr lang="zh-CN" altLang="en-US" sz="1800" b="1" dirty="0"/>
              <a:t>） </a:t>
            </a:r>
            <a:endParaRPr lang="en-US" altLang="zh-CN" sz="1800" b="1" dirty="0"/>
          </a:p>
          <a:p>
            <a:r>
              <a:rPr lang="en-US" altLang="zh-CN" sz="1800" b="1" dirty="0"/>
              <a:t>32 groups                                                                  40 groups </a:t>
            </a:r>
            <a:endParaRPr lang="zh-CN" altLang="en-US" sz="1800" b="1" dirty="0"/>
          </a:p>
          <a:p>
            <a:endParaRPr lang="zh-CN" altLang="en-US" sz="1800" b="1" dirty="0"/>
          </a:p>
          <a:p>
            <a:endParaRPr lang="zh-CN" altLang="en-US" b="1" dirty="0">
              <a:latin typeface="+mj-lt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252490F-71F1-EE4F-ACBB-FF9D0D89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298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A1955D7-CE01-1E48-BC2C-9EFD44CB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069" y="3649360"/>
            <a:ext cx="3403600" cy="203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1C1C38-5ED3-A24B-9337-3AFF76271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54" y="1399747"/>
            <a:ext cx="3403600" cy="203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C28F479-849A-A146-B4FF-CD01497E4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748" y="601445"/>
            <a:ext cx="3403600" cy="203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6AB20B1-A2F0-534F-8BBF-48A904DEB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860" y="1063416"/>
            <a:ext cx="3403600" cy="203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DE41E5-F160-E34A-A9D0-B4FF9CBD8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0292" y="3108450"/>
            <a:ext cx="3959772" cy="311382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6D9B1E5-2346-9844-8528-E119665D833C}"/>
              </a:ext>
            </a:extLst>
          </p:cNvPr>
          <p:cNvSpPr/>
          <p:nvPr/>
        </p:nvSpPr>
        <p:spPr>
          <a:xfrm>
            <a:off x="3368558" y="40930"/>
            <a:ext cx="6222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Thickness of </a:t>
            </a:r>
            <a:r>
              <a:rPr lang="en-US" altLang="zh-CN" b="1" dirty="0" err="1"/>
              <a:t>Kedi</a:t>
            </a:r>
            <a:r>
              <a:rPr lang="en-US" altLang="zh-CN" dirty="0"/>
              <a:t> Scintillator. ~1.49mm</a:t>
            </a:r>
          </a:p>
          <a:p>
            <a:endParaRPr lang="zh-CN" altLang="en-US" dirty="0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D076212B-5E8C-EF4F-89AD-318597986E8F}"/>
              </a:ext>
            </a:extLst>
          </p:cNvPr>
          <p:cNvCxnSpPr/>
          <p:nvPr/>
        </p:nvCxnSpPr>
        <p:spPr>
          <a:xfrm flipV="1">
            <a:off x="7373566" y="5418306"/>
            <a:ext cx="1070043" cy="165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E4253188-2AA7-8146-878E-C89493F5E271}"/>
              </a:ext>
            </a:extLst>
          </p:cNvPr>
          <p:cNvCxnSpPr/>
          <p:nvPr/>
        </p:nvCxnSpPr>
        <p:spPr>
          <a:xfrm flipV="1">
            <a:off x="7305472" y="2286000"/>
            <a:ext cx="1985784" cy="1896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65187CA8-9682-0B44-B03F-9897390F2DC9}"/>
              </a:ext>
            </a:extLst>
          </p:cNvPr>
          <p:cNvCxnSpPr/>
          <p:nvPr/>
        </p:nvCxnSpPr>
        <p:spPr>
          <a:xfrm flipH="1" flipV="1">
            <a:off x="6955277" y="2161564"/>
            <a:ext cx="418289" cy="148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6912BD65-A969-EC49-A661-C1B43713E87D}"/>
              </a:ext>
            </a:extLst>
          </p:cNvPr>
          <p:cNvCxnSpPr/>
          <p:nvPr/>
        </p:nvCxnSpPr>
        <p:spPr>
          <a:xfrm flipH="1" flipV="1">
            <a:off x="3368558" y="2633445"/>
            <a:ext cx="2781970" cy="1015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F5411C5C-8EC7-47F2-B922-0F192B3FB79A}"/>
              </a:ext>
            </a:extLst>
          </p:cNvPr>
          <p:cNvSpPr txBox="1"/>
          <p:nvPr/>
        </p:nvSpPr>
        <p:spPr>
          <a:xfrm>
            <a:off x="506612" y="4164204"/>
            <a:ext cx="4320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/>
              <a:t>Thickness Variation for a Single Point: </a:t>
            </a:r>
          </a:p>
          <a:p>
            <a:r>
              <a:rPr lang="en" altLang="zh-CN" dirty="0"/>
              <a:t>±0.02mm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09DEA7F-DECB-7F45-BD80-E13499C6E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334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8996BA6-B8BC-453C-96B1-85414710F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34" y="615763"/>
            <a:ext cx="4913474" cy="25063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D6E5195-BBFB-4896-9734-F2D9A8B1CA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78" y="2902928"/>
            <a:ext cx="4719745" cy="24074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DFBFA3-97F5-4316-82D0-27482A321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82" y="4544212"/>
            <a:ext cx="4363762" cy="22259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A44C90B-2C68-41AF-9E16-FE1F863F0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2621" r="1866" b="-1"/>
          <a:stretch/>
        </p:blipFill>
        <p:spPr>
          <a:xfrm>
            <a:off x="8267844" y="3227896"/>
            <a:ext cx="4169391" cy="22259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C42E81C-EB75-435E-AFC1-5E584C4188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685" y="295729"/>
            <a:ext cx="4913474" cy="25063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9E126F6-524A-4C11-B296-37C4544246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529537" y="1588214"/>
            <a:ext cx="2664939" cy="260305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E0BD81F-F4DE-E849-96E8-730095585519}"/>
              </a:ext>
            </a:extLst>
          </p:cNvPr>
          <p:cNvSpPr txBox="1"/>
          <p:nvPr/>
        </p:nvSpPr>
        <p:spPr>
          <a:xfrm>
            <a:off x="4719745" y="211614"/>
            <a:ext cx="6221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/>
              <a:t>Thickness of </a:t>
            </a:r>
            <a:r>
              <a:rPr lang="en" altLang="zh-CN" b="1" dirty="0" err="1"/>
              <a:t>Hengxin</a:t>
            </a:r>
            <a:r>
              <a:rPr lang="en" altLang="zh-CN" b="1" dirty="0"/>
              <a:t> Batch 0 </a:t>
            </a:r>
            <a:r>
              <a:rPr lang="en" altLang="zh-CN" dirty="0"/>
              <a:t>Plastic Piece: ~1.54mm</a:t>
            </a: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DBBF34-E12F-174F-B963-76CE3BAE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8</a:t>
            </a:fld>
            <a:endParaRPr kumimoji="1"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2D9E2C55-FAF8-4A86-8C1C-F27984E7777E}"/>
              </a:ext>
            </a:extLst>
          </p:cNvPr>
          <p:cNvCxnSpPr/>
          <p:nvPr/>
        </p:nvCxnSpPr>
        <p:spPr>
          <a:xfrm>
            <a:off x="6658303" y="2800306"/>
            <a:ext cx="2564524" cy="1085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F820980-637D-05E4-A375-A8CCD0B62A0D}"/>
              </a:ext>
            </a:extLst>
          </p:cNvPr>
          <p:cNvCxnSpPr/>
          <p:nvPr/>
        </p:nvCxnSpPr>
        <p:spPr>
          <a:xfrm flipV="1">
            <a:off x="6616262" y="1868919"/>
            <a:ext cx="1429407" cy="401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04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BABD08C-9D41-D842-9A5E-AF2F02D1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132-7210-A848-942D-786950F2F181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F2D1597-02DD-FC4A-8E1D-0B5FB2DF7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 t="23869" r="33136" b="24093"/>
          <a:stretch/>
        </p:blipFill>
        <p:spPr>
          <a:xfrm>
            <a:off x="4493695" y="1697197"/>
            <a:ext cx="3204610" cy="29893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27E44C-67D7-B64C-951F-B3643F5C7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299" y="3791041"/>
            <a:ext cx="4174423" cy="24921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8FD0EF-2835-5B49-8CED-EEF34406F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300" y="1312772"/>
            <a:ext cx="4174423" cy="24921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E4FABF-8EED-FF42-AA18-6670CB122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77" y="1163910"/>
            <a:ext cx="4174423" cy="249219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1D8DDFC-13F4-7440-A82F-07F3A1A50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277" y="3660413"/>
            <a:ext cx="4174423" cy="24921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F67BD98-C59D-5442-B3AA-F20CD4782FF3}"/>
              </a:ext>
            </a:extLst>
          </p:cNvPr>
          <p:cNvSpPr txBox="1"/>
          <p:nvPr/>
        </p:nvSpPr>
        <p:spPr>
          <a:xfrm>
            <a:off x="10104763" y="5960068"/>
            <a:ext cx="108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mm</a:t>
            </a:r>
          </a:p>
          <a:p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D70187B-A375-704F-A812-C29C594D4812}"/>
              </a:ext>
            </a:extLst>
          </p:cNvPr>
          <p:cNvSpPr txBox="1"/>
          <p:nvPr/>
        </p:nvSpPr>
        <p:spPr>
          <a:xfrm>
            <a:off x="3020340" y="5829440"/>
            <a:ext cx="108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mm</a:t>
            </a:r>
          </a:p>
          <a:p>
            <a:endParaRPr kumimoji="1"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D55B646E-A568-3940-9959-BC29C62C11FE}"/>
              </a:ext>
            </a:extLst>
          </p:cNvPr>
          <p:cNvCxnSpPr>
            <a:cxnSpLocks/>
          </p:cNvCxnSpPr>
          <p:nvPr/>
        </p:nvCxnSpPr>
        <p:spPr>
          <a:xfrm>
            <a:off x="7210697" y="3003437"/>
            <a:ext cx="1232912" cy="2414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E451B233-ECC5-4847-8588-3F409C5E8B85}"/>
              </a:ext>
            </a:extLst>
          </p:cNvPr>
          <p:cNvCxnSpPr>
            <a:cxnSpLocks/>
          </p:cNvCxnSpPr>
          <p:nvPr/>
        </p:nvCxnSpPr>
        <p:spPr>
          <a:xfrm>
            <a:off x="6705602" y="2161564"/>
            <a:ext cx="2585654" cy="1244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E0935A57-04BF-034A-9002-4EA04FABA1EA}"/>
              </a:ext>
            </a:extLst>
          </p:cNvPr>
          <p:cNvCxnSpPr>
            <a:cxnSpLocks/>
          </p:cNvCxnSpPr>
          <p:nvPr/>
        </p:nvCxnSpPr>
        <p:spPr>
          <a:xfrm flipH="1" flipV="1">
            <a:off x="3830267" y="2002026"/>
            <a:ext cx="1727022" cy="2217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5E88D872-E527-FA4E-85F3-678963D807A9}"/>
              </a:ext>
            </a:extLst>
          </p:cNvPr>
          <p:cNvCxnSpPr>
            <a:cxnSpLocks/>
          </p:cNvCxnSpPr>
          <p:nvPr/>
        </p:nvCxnSpPr>
        <p:spPr>
          <a:xfrm flipH="1">
            <a:off x="3252652" y="3886245"/>
            <a:ext cx="2233748" cy="1351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43DD7830-2B02-7747-98E3-650DD1CA3ED3}"/>
              </a:ext>
            </a:extLst>
          </p:cNvPr>
          <p:cNvSpPr txBox="1"/>
          <p:nvPr/>
        </p:nvSpPr>
        <p:spPr>
          <a:xfrm>
            <a:off x="4130914" y="253103"/>
            <a:ext cx="6221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/>
              <a:t>Thickness </a:t>
            </a:r>
            <a:r>
              <a:rPr lang="en" altLang="zh-CN" b="1" dirty="0"/>
              <a:t>of </a:t>
            </a:r>
            <a:r>
              <a:rPr lang="en" altLang="zh-CN" b="1" dirty="0" err="1"/>
              <a:t>Hengxin</a:t>
            </a:r>
            <a:r>
              <a:rPr lang="en" altLang="zh-CN" b="1" dirty="0"/>
              <a:t> Batch 2 </a:t>
            </a:r>
            <a:r>
              <a:rPr lang="en" altLang="zh-CN" dirty="0"/>
              <a:t>Scintillator: ~1.49mm (After Thickness Reduction)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B58F586-C509-005F-F7A9-7EDD766BFED9}"/>
              </a:ext>
            </a:extLst>
          </p:cNvPr>
          <p:cNvSpPr/>
          <p:nvPr/>
        </p:nvSpPr>
        <p:spPr>
          <a:xfrm>
            <a:off x="7110248" y="2758966"/>
            <a:ext cx="336331" cy="3758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6437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b4758c8-f6b6-4c47-9ba4-2ba27b23e207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离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{CCFA429C-7E10-2E49-9CDD-49D239831463}tf10001062</Template>
  <TotalTime>640</TotalTime>
  <Words>830</Words>
  <Application>Microsoft Office PowerPoint</Application>
  <PresentationFormat>宽屏</PresentationFormat>
  <Paragraphs>198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-apple-system</vt:lpstr>
      <vt:lpstr>Helvetica Neue</vt:lpstr>
      <vt:lpstr>等线</vt:lpstr>
      <vt:lpstr>Arial</vt:lpstr>
      <vt:lpstr>Calibri</vt:lpstr>
      <vt:lpstr>Century Gothic</vt:lpstr>
      <vt:lpstr>Helvetica</vt:lpstr>
      <vt:lpstr>Roboto</vt:lpstr>
      <vt:lpstr>Wingdings</vt:lpstr>
      <vt:lpstr>Wingdings 3</vt:lpstr>
      <vt:lpstr>离子</vt:lpstr>
      <vt:lpstr>ECAL Progress</vt:lpstr>
      <vt:lpstr>Shashlyk Style Ecal Design</vt:lpstr>
      <vt:lpstr>Ecal Material Overview</vt:lpstr>
      <vt:lpstr>Scintillator</vt:lpstr>
      <vt:lpstr>PowerPoint 演示文稿</vt:lpstr>
      <vt:lpstr>Test Results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Scintillator test</dc:title>
  <dc:creator>Microsoft Office User</dc:creator>
  <cp:lastModifiedBy>dong liu</cp:lastModifiedBy>
  <cp:revision>38</cp:revision>
  <dcterms:created xsi:type="dcterms:W3CDTF">2024-05-30T01:54:12Z</dcterms:created>
  <dcterms:modified xsi:type="dcterms:W3CDTF">2024-06-22T14:32:57Z</dcterms:modified>
</cp:coreProperties>
</file>