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57" r:id="rId5"/>
    <p:sldId id="263" r:id="rId6"/>
    <p:sldId id="278" r:id="rId7"/>
    <p:sldId id="372" r:id="rId8"/>
    <p:sldId id="373" r:id="rId9"/>
    <p:sldId id="340" r:id="rId10"/>
    <p:sldId id="350" r:id="rId11"/>
    <p:sldId id="266" r:id="rId12"/>
    <p:sldId id="348" r:id="rId13"/>
    <p:sldId id="260" r:id="rId14"/>
    <p:sldId id="261" r:id="rId15"/>
    <p:sldId id="349" r:id="rId16"/>
    <p:sldId id="362" r:id="rId17"/>
    <p:sldId id="366" r:id="rId18"/>
    <p:sldId id="355" r:id="rId19"/>
    <p:sldId id="357" r:id="rId20"/>
    <p:sldId id="365" r:id="rId21"/>
    <p:sldId id="369" r:id="rId22"/>
    <p:sldId id="370" r:id="rId23"/>
    <p:sldId id="367" r:id="rId24"/>
    <p:sldId id="368" r:id="rId25"/>
    <p:sldId id="371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E5A62-7C49-4ECD-1F47-5C9DD57EB365}" v="889" dt="2024-06-22T12:35:16.045"/>
    <p1510:client id="{E40180AB-4E0D-47BF-F9BF-838D9A0795C6}" v="1092" dt="2024-06-21T06:31:03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FB5-2413-47AD-B3C7-A998D6C3015B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49405-668B-433E-B77F-F4AFCEC8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BA86-D62E-4DBC-8810-854EE95C1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1D406-485A-4636-A40D-D15594128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76F14-26FB-47B2-9690-0D06CFEF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A9726-FDC5-4828-B523-60424C69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EEBF-0C09-46C6-A572-ABE9AFEF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0291-E06F-4D32-9027-873AF73C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0E5C8-C3C5-4A56-920E-7E8B04D0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8011-183D-4A51-B5BE-D5CBEE9D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9E7A-5185-43FB-934B-0C6DD092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AFD3-5BD2-46A5-975C-4074E113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11DAD-E5A5-47D1-A693-D09DD7318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EDEFC-5BD1-4E55-B415-3E7D4E6B4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EE931-4C5E-44A4-BB48-9FE0A7C1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2896-FAB8-41C4-BB84-7493E277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DF7F8-6CC8-4B4E-A024-59A9D427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319" y="1604494"/>
            <a:ext cx="10972092" cy="39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71" b="0" strike="noStrike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59C70-28C3-46B8-ACB6-9A9A1277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7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319" y="1604494"/>
            <a:ext cx="10972092" cy="39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71" b="0" strike="noStrike" spc="-1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59C70-28C3-46B8-ACB6-9A9A1277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73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839780-D1E2-3A4D-B78F-369F9C61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57" y="1141004"/>
            <a:ext cx="11798078" cy="507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D491-C653-4C30-8D80-AFA65057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817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9514-A506-46CC-9AAA-BBB28412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DF94-1B74-4439-8ED7-3AA85CC0C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E27E-5DFE-4661-BE46-FDF9B665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E489-B37C-4DBE-A7EB-7E974D31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F73BF-9305-41E3-948E-A3EC80C5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3E87-B0F8-4489-9B84-1A661EEC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7E130-86FB-4F4A-B1DC-925CC3DF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E4F17-6D7E-42F9-9E83-9BA03A18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8DDF-89FB-4102-87AB-B72973BF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7E1B9-EACC-49F2-AB36-F1061454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FA33-32F5-414B-B086-0192E839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9B77-5700-4C38-AFBA-309180040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B2920-56C2-42B6-83F3-DD698EE4D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DB984-B21C-4BB6-8D27-3548196C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2B4B2-8982-4E92-AA6C-409A2830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D6190-DEC7-435F-A694-26CCB5A6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6D75-982E-4E25-A91B-964FBBF0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9B232-EF48-41A7-A27E-D879D370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799D3-BABB-4D87-8153-773265997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355BF-A2D6-4E48-89EC-C15C0105D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BCCA3-69B0-4AA8-B689-8128B9038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D0B2A-40A7-41AC-8C2B-D3CD3A7B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637C0-E7BF-406F-9B7B-54F23C13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B783A-2B9C-49DC-BCA3-70AEB9DF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599-357C-4993-9957-08FAC7E6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17910-2E4F-4AA7-9B63-791B990A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BF65D-D6F8-4474-B8F0-4FC9C913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B222F-4FEB-4E99-A95D-25300A50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E561A-1749-4C0E-BBD6-F44F5B7F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ADC1C-A8C7-410C-92E9-A0DBD9B4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B270C-013B-46CC-A2D5-81E6DA74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9881-18F9-482D-9102-24056363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D72CF-72B1-4539-8DA4-90596587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A9D84-298B-4C13-B60A-097C0300C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F4628-9908-4A08-A17A-67E8E232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BE19E-95D9-44DB-A5A2-4B77ED1F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D1879-BAFB-431F-99DF-DA7993E1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E90E-C0EA-477B-816B-B221B9A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51A6D-4C63-46DD-A298-89988AB03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ACC99-1927-4669-93AB-D5A56181A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60054-CD18-40A7-9169-98F1CCC3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D1E76-AB79-4A52-9205-D5A3C59D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A0F0E-AA94-4FA1-8FAF-5F7FDBEC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32951-F8ED-4C16-85E4-67E27EE0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1E5E6-8816-4D89-81F5-99D71FE3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44127-BB9C-4AE5-BF24-1AE38CE82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DEF9-604B-437F-AF84-BB2B46BE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0C5F-D2CD-48F0-92DA-1B42D4088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CD0E-D23B-407C-85A8-27B27CE0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93877" y="300155"/>
            <a:ext cx="8275346" cy="3860463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280800" y="443517"/>
            <a:ext cx="6677073" cy="13144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81" tIns="54440" rIns="108881" bIns="54440"/>
          <a:lstStyle/>
          <a:p>
            <a:pPr>
              <a:lnSpc>
                <a:spcPct val="100000"/>
              </a:lnSpc>
            </a:pPr>
            <a:r>
              <a:rPr lang="en-US" sz="3871" spc="-1" dirty="0" err="1">
                <a:solidFill>
                  <a:srgbClr val="000000"/>
                </a:solidFill>
                <a:latin typeface="ARial"/>
                <a:ea typeface="DejaVu Sans"/>
              </a:rPr>
              <a:t>SoLID</a:t>
            </a:r>
            <a:r>
              <a:rPr lang="en-US" sz="3871" spc="-1" dirty="0">
                <a:solidFill>
                  <a:srgbClr val="000000"/>
                </a:solidFill>
                <a:latin typeface="ARial"/>
                <a:ea typeface="DejaVu Sans"/>
              </a:rPr>
              <a:t> DAQ </a:t>
            </a:r>
            <a:r>
              <a:rPr lang="en-US" sz="3871" spc="-1" dirty="0" err="1">
                <a:solidFill>
                  <a:srgbClr val="000000"/>
                </a:solidFill>
                <a:latin typeface="ARial"/>
                <a:ea typeface="DejaVu Sans"/>
              </a:rPr>
              <a:t>preRD</a:t>
            </a:r>
            <a:r>
              <a:rPr lang="en-US" sz="3871" spc="-1" dirty="0">
                <a:solidFill>
                  <a:srgbClr val="000000"/>
                </a:solidFill>
                <a:latin typeface="ARial"/>
                <a:ea typeface="DejaVu Sans"/>
              </a:rPr>
              <a:t> and plans</a:t>
            </a:r>
            <a:endParaRPr lang="en-US" sz="3871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38110" y="4071849"/>
            <a:ext cx="4175787" cy="2525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419" spc="-1" dirty="0">
                <a:solidFill>
                  <a:srgbClr val="666666"/>
                </a:solidFill>
                <a:latin typeface="ARial"/>
                <a:ea typeface="DejaVu Sans"/>
              </a:rPr>
              <a:t>Alexandre </a:t>
            </a:r>
            <a:r>
              <a:rPr lang="en-US" sz="2419" spc="-1" dirty="0" err="1">
                <a:solidFill>
                  <a:srgbClr val="666666"/>
                </a:solidFill>
                <a:latin typeface="ARial"/>
                <a:ea typeface="DejaVu Sans"/>
              </a:rPr>
              <a:t>Camsonne</a:t>
            </a:r>
            <a:endParaRPr lang="en-US" sz="2419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77" spc="-1" dirty="0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327710" y="1446524"/>
            <a:ext cx="2322637" cy="1339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81" tIns="54440" rIns="108881" bIns="54440"/>
          <a:lstStyle/>
          <a:p>
            <a:pPr>
              <a:lnSpc>
                <a:spcPct val="100000"/>
              </a:lnSpc>
            </a:pPr>
            <a:r>
              <a:rPr lang="en-US" sz="2904" spc="-1" dirty="0">
                <a:solidFill>
                  <a:srgbClr val="000000"/>
                </a:solidFill>
                <a:latin typeface="ARial"/>
              </a:rPr>
              <a:t>Data Acquisition</a:t>
            </a:r>
            <a:endParaRPr lang="en-US" sz="2904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6312690" y="2140632"/>
            <a:ext cx="5301605" cy="20208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81" tIns="54440" rIns="108881" bIns="54440" anchor="t"/>
          <a:lstStyle/>
          <a:p>
            <a:pPr algn="ctr">
              <a:lnSpc>
                <a:spcPct val="100000"/>
              </a:lnSpc>
            </a:pPr>
            <a:r>
              <a:rPr lang="en-US" sz="1936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SoLID</a:t>
            </a:r>
            <a:r>
              <a:rPr lang="en-US" sz="1936" spc="-1" dirty="0">
                <a:solidFill>
                  <a:srgbClr val="000000"/>
                </a:solidFill>
                <a:latin typeface="ARial"/>
                <a:ea typeface="ＭＳ Ｐゴシック"/>
              </a:rPr>
              <a:t> collaboration meeting</a:t>
            </a:r>
          </a:p>
          <a:p>
            <a:pPr algn="ctr"/>
            <a:r>
              <a:rPr lang="en-US" sz="1900" spc="-1" dirty="0">
                <a:solidFill>
                  <a:srgbClr val="000000"/>
                </a:solidFill>
                <a:latin typeface="ARial"/>
                <a:ea typeface="ＭＳ Ｐゴシック"/>
              </a:rPr>
              <a:t>June 22nd 2023</a:t>
            </a:r>
            <a:endParaRPr lang="en-US" sz="1904" spc="-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1936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936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936" spc="-1" dirty="0">
              <a:latin typeface="Arial"/>
            </a:endParaRPr>
          </a:p>
        </p:txBody>
      </p:sp>
      <p:pic>
        <p:nvPicPr>
          <p:cNvPr id="92" name="Picture 4"/>
          <p:cNvPicPr/>
          <p:nvPr/>
        </p:nvPicPr>
        <p:blipFill>
          <a:blip r:embed="rId3"/>
          <a:stretch/>
        </p:blipFill>
        <p:spPr>
          <a:xfrm>
            <a:off x="5797033" y="6414484"/>
            <a:ext cx="2572191" cy="430295"/>
          </a:xfrm>
          <a:prstGeom prst="rect">
            <a:avLst/>
          </a:prstGeom>
          <a:ln>
            <a:noFill/>
          </a:ln>
        </p:spPr>
      </p:pic>
      <p:pic>
        <p:nvPicPr>
          <p:cNvPr id="93" name="Picture 26"/>
          <p:cNvPicPr/>
          <p:nvPr/>
        </p:nvPicPr>
        <p:blipFill>
          <a:blip r:embed="rId4"/>
          <a:stretch/>
        </p:blipFill>
        <p:spPr>
          <a:xfrm>
            <a:off x="4743941" y="6414484"/>
            <a:ext cx="822264" cy="551806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5"/>
          <a:stretch/>
        </p:blipFill>
        <p:spPr>
          <a:xfrm>
            <a:off x="7609238" y="3611066"/>
            <a:ext cx="2789516" cy="134968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D4309-6733-4663-AE9A-CA182366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3845B-CE22-4F5F-A144-7FE1368F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C4FC-94F6-435F-9DD7-B6AA1C7A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84" y="1413602"/>
            <a:ext cx="6500832" cy="247259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8248" y="198243"/>
            <a:ext cx="11475504" cy="4509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VMM 6-bit Direct Output data format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7223" y="2943345"/>
            <a:ext cx="93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160 MHz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7296" y="3969305"/>
            <a:ext cx="305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DDR - 320 Mb/s (data on both edges)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368" y="3578423"/>
            <a:ext cx="613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Flag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9998" y="4151855"/>
            <a:ext cx="179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Hit time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(6.25 ns resolution)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96068" y="3732311"/>
            <a:ext cx="0" cy="41954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7296" y="4496688"/>
            <a:ext cx="305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SDR - 160 Mb/s (data on single edge)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0568" y="4232997"/>
            <a:ext cx="493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0757" y="3742073"/>
            <a:ext cx="112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(serial data)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7389" y="824522"/>
            <a:ext cx="396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dirty="0"/>
              <a:t>Peak amplitude converted to 6-bit value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BAA04A-11CB-46BE-BE76-CF6D171D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10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5AD0CB0-2386-4149-81BD-0003C9A0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00DB91E-B463-42F9-923A-42951C5E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95070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75" y="1327242"/>
            <a:ext cx="7897325" cy="5175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920" y="257386"/>
            <a:ext cx="636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VMM 6-bit ADC direct data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1454" y="807233"/>
            <a:ext cx="674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(VMM evaluation board read out with Xilinx FPGA development card)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D7D3-BABE-4F19-93DB-88249F5E0D8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5029E-9063-4B58-8F54-6C6498CC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A449E-D1A9-4253-A52E-4E1DEC8D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421496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12" y="174199"/>
            <a:ext cx="9317736" cy="2359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223" y="2701935"/>
            <a:ext cx="2185417" cy="2286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114" y="2701935"/>
            <a:ext cx="4924334" cy="228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8" y="5156266"/>
            <a:ext cx="9555570" cy="1423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4056" y="676656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6058" y="1712834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3301" y="753772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VTRx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3301" y="1459057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SFP+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436" y="1928277"/>
            <a:ext cx="941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GBT-SCA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1139" y="984604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GBTx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3188" y="1123104"/>
            <a:ext cx="94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FPGA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45679" y="1186843"/>
            <a:ext cx="130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Base board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0031" y="3448717"/>
            <a:ext cx="143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FPGA power mezzanine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9705" y="3852650"/>
            <a:ext cx="143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VMM power mezzanine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79698" y="5544963"/>
            <a:ext cx="143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Assembly side view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386" y="2701935"/>
            <a:ext cx="227948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128 channel VMM prototype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8102" y="6488668"/>
            <a:ext cx="14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215mm</a:t>
            </a:r>
          </a:p>
        </p:txBody>
      </p:sp>
      <p:cxnSp>
        <p:nvCxnSpPr>
          <p:cNvPr id="20" name="Straight Arrow Connector 19"/>
          <p:cNvCxnSpPr>
            <a:stCxn id="2" idx="1"/>
          </p:cNvCxnSpPr>
          <p:nvPr/>
        </p:nvCxnSpPr>
        <p:spPr>
          <a:xfrm flipH="1">
            <a:off x="1124712" y="6673334"/>
            <a:ext cx="3943390" cy="82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</p:cNvCxnSpPr>
          <p:nvPr/>
        </p:nvCxnSpPr>
        <p:spPr>
          <a:xfrm>
            <a:off x="6543975" y="6673334"/>
            <a:ext cx="3956056" cy="82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8783" y="1215437"/>
            <a:ext cx="92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50mm</a:t>
            </a:r>
          </a:p>
        </p:txBody>
      </p:sp>
      <p:cxnSp>
        <p:nvCxnSpPr>
          <p:cNvPr id="29" name="Straight Arrow Connector 28"/>
          <p:cNvCxnSpPr>
            <a:stCxn id="23" idx="2"/>
          </p:cNvCxnSpPr>
          <p:nvPr/>
        </p:nvCxnSpPr>
        <p:spPr>
          <a:xfrm>
            <a:off x="661748" y="1584769"/>
            <a:ext cx="0" cy="9489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0"/>
          </p:cNvCxnSpPr>
          <p:nvPr/>
        </p:nvCxnSpPr>
        <p:spPr>
          <a:xfrm flipV="1">
            <a:off x="661748" y="174199"/>
            <a:ext cx="0" cy="10412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88B21F7-7E52-4C13-8209-06AD5859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12</a:t>
            </a:fld>
            <a:endParaRPr lang="en-US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3BFA918-7C84-459E-905C-9ECA491D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F4C8EAD-D364-40C8-B345-18808EE8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22065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87C9-D027-1E58-414A-159B2F8B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dead time pulser test 6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0AC4-63ED-CABD-0F7A-58E3F225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12" y="1825625"/>
            <a:ext cx="1121878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Dead time is : </a:t>
            </a:r>
          </a:p>
          <a:p>
            <a:pPr marL="457200" lvl="1" indent="0" algn="ctr">
              <a:buNone/>
            </a:pPr>
            <a:r>
              <a:rPr lang="en-US" dirty="0"/>
              <a:t>25 ns ( peaking time ) </a:t>
            </a:r>
          </a:p>
          <a:p>
            <a:pPr marL="457200" lvl="1" indent="0" algn="ctr">
              <a:buNone/>
            </a:pPr>
            <a:r>
              <a:rPr lang="en-US" dirty="0"/>
              <a:t>+</a:t>
            </a:r>
          </a:p>
          <a:p>
            <a:pPr marL="457200" lvl="1" indent="0" algn="ctr">
              <a:buNone/>
            </a:pPr>
            <a:r>
              <a:rPr lang="en-US" dirty="0"/>
              <a:t> 5 ns ( peak finding ) </a:t>
            </a:r>
          </a:p>
          <a:p>
            <a:pPr marL="457200" lvl="1" indent="0" algn="ctr">
              <a:buNone/>
            </a:pPr>
            <a:r>
              <a:rPr lang="en-US" dirty="0"/>
              <a:t>+ </a:t>
            </a:r>
          </a:p>
          <a:p>
            <a:pPr marL="457200" lvl="1" indent="0" algn="ctr">
              <a:buNone/>
            </a:pPr>
            <a:r>
              <a:rPr lang="en-US" dirty="0"/>
              <a:t>25 ns data conversion </a:t>
            </a:r>
          </a:p>
          <a:p>
            <a:pPr marL="457200" lvl="1" indent="0" algn="ctr">
              <a:buNone/>
            </a:pPr>
            <a:r>
              <a:rPr lang="en-US" dirty="0"/>
              <a:t>+</a:t>
            </a:r>
          </a:p>
          <a:p>
            <a:pPr marL="457200" lvl="1" indent="0" algn="ctr">
              <a:buNone/>
            </a:pPr>
            <a:r>
              <a:rPr lang="en-US" dirty="0"/>
              <a:t> 7 x 6.25 ns data transfer</a:t>
            </a:r>
          </a:p>
          <a:p>
            <a:pPr marL="457200" lvl="1" indent="0" algn="ctr">
              <a:buNone/>
            </a:pPr>
            <a:r>
              <a:rPr lang="en-US" dirty="0"/>
              <a:t>=</a:t>
            </a:r>
          </a:p>
          <a:p>
            <a:pPr marL="457200" lvl="1" indent="0" algn="ctr">
              <a:buNone/>
            </a:pPr>
            <a:r>
              <a:rPr lang="en-US" dirty="0"/>
              <a:t>~120 ns</a:t>
            </a:r>
          </a:p>
          <a:p>
            <a:pPr marL="457200" lvl="1" indent="0">
              <a:buNone/>
            </a:pPr>
            <a:r>
              <a:rPr lang="en-US" dirty="0"/>
              <a:t>Can go down to ~ 90 ns when using DDR ( 6.25 / 2 )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0525C-564E-5C60-DA84-2A123D63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49D0F-1B00-059F-E983-C04AA602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E0B6E-FD8C-B306-B5B4-E6CAC5F1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87C9-D027-1E58-414A-159B2F8B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dead time pulser test 10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0AC4-63ED-CABD-0F7A-58E3F225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12" y="1825625"/>
            <a:ext cx="1121878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Dead time is : </a:t>
            </a:r>
          </a:p>
          <a:p>
            <a:pPr marL="457200" lvl="1" indent="0" algn="ctr">
              <a:buNone/>
            </a:pPr>
            <a:r>
              <a:rPr lang="en-US" dirty="0"/>
              <a:t>25 ns ( peaking time ) </a:t>
            </a:r>
          </a:p>
          <a:p>
            <a:pPr marL="457200" lvl="1" indent="0" algn="ctr">
              <a:buNone/>
            </a:pPr>
            <a:r>
              <a:rPr lang="en-US" dirty="0"/>
              <a:t>+</a:t>
            </a:r>
          </a:p>
          <a:p>
            <a:pPr marL="457200" lvl="1" indent="0" algn="ctr">
              <a:buNone/>
            </a:pPr>
            <a:r>
              <a:rPr lang="en-US" dirty="0"/>
              <a:t> 5 ns ( peak finding ) </a:t>
            </a:r>
          </a:p>
          <a:p>
            <a:pPr marL="457200" lvl="1" indent="0" algn="ctr">
              <a:buNone/>
            </a:pPr>
            <a:r>
              <a:rPr lang="en-US" dirty="0"/>
              <a:t>+ </a:t>
            </a:r>
          </a:p>
          <a:p>
            <a:pPr marL="457200" lvl="1" indent="0" algn="ctr">
              <a:buNone/>
            </a:pPr>
            <a:r>
              <a:rPr lang="en-US" dirty="0"/>
              <a:t>25 ns data conversion </a:t>
            </a:r>
          </a:p>
          <a:p>
            <a:pPr marL="457200" lvl="1" indent="0" algn="ctr">
              <a:buNone/>
            </a:pPr>
            <a:r>
              <a:rPr lang="en-US" dirty="0"/>
              <a:t>+</a:t>
            </a:r>
          </a:p>
          <a:p>
            <a:pPr marL="457200" lvl="1" indent="0" algn="ctr">
              <a:buNone/>
            </a:pPr>
            <a:r>
              <a:rPr lang="en-US" dirty="0"/>
              <a:t> 7 x 6.25 ns data transfer</a:t>
            </a:r>
          </a:p>
          <a:p>
            <a:pPr marL="457200" lvl="1" indent="0" algn="ctr">
              <a:buNone/>
            </a:pPr>
            <a:r>
              <a:rPr lang="en-US" dirty="0"/>
              <a:t>=</a:t>
            </a:r>
          </a:p>
          <a:p>
            <a:pPr marL="457200" lvl="1" indent="0" algn="ctr">
              <a:buNone/>
            </a:pPr>
            <a:r>
              <a:rPr lang="en-US" dirty="0"/>
              <a:t>~120 ns</a:t>
            </a:r>
          </a:p>
          <a:p>
            <a:pPr marL="457200" lvl="1" indent="0">
              <a:buNone/>
            </a:pPr>
            <a:r>
              <a:rPr lang="en-US" dirty="0"/>
              <a:t>Can go down to ~ 90 ns when using DDR ( 6.25 / 2 )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0525C-564E-5C60-DA84-2A123D63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49D0F-1B00-059F-E983-C04AA602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E0B6E-FD8C-B306-B5B4-E6CAC5F1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5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51C633-5514-18D8-FA52-D052FCBD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Sr90 VMM 6 bit 16mV/</a:t>
            </a:r>
            <a:r>
              <a:rPr lang="en-US" dirty="0" err="1"/>
              <a:t>fC</a:t>
            </a:r>
            <a:r>
              <a:rPr lang="en-US" dirty="0"/>
              <a:t> GEM at 4200 V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EDD5AB-4EA0-DF45-495B-8231EDEB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245" y="1878106"/>
            <a:ext cx="8084731" cy="4275579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3E3D9-B1DB-3E02-80ED-47B1D575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C2EDE-9CD4-6678-262B-D979F5F8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08340-CEFF-2189-63F3-2882013F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8582-6638-3E6D-A137-9B848C9B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93" y="-120853"/>
            <a:ext cx="10515600" cy="1325563"/>
          </a:xfrm>
        </p:spPr>
        <p:txBody>
          <a:bodyPr/>
          <a:lstStyle/>
          <a:p>
            <a:r>
              <a:rPr lang="en-US" dirty="0"/>
              <a:t>Noise 6 bit 16mV/</a:t>
            </a:r>
            <a:r>
              <a:rPr lang="en-US" dirty="0" err="1"/>
              <a:t>fC</a:t>
            </a:r>
            <a:r>
              <a:rPr lang="en-US" dirty="0"/>
              <a:t> Sr90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3132FC-DDC8-0811-3115-C9CDA3C7A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13" y="979140"/>
            <a:ext cx="8851042" cy="54145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C0C6-413A-17BD-9C80-A5800A10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4141-F1BA-79A0-4D5E-98299627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56CA-800F-5F62-94DE-40E08742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62070-68EC-AE8B-735A-F6D193C44036}"/>
              </a:ext>
            </a:extLst>
          </p:cNvPr>
          <p:cNvSpPr txBox="1"/>
          <p:nvPr/>
        </p:nvSpPr>
        <p:spPr>
          <a:xfrm>
            <a:off x="9411749" y="2558392"/>
            <a:ext cx="1942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Amplitude for MIP not change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Pedestal width dependent on peaking time </a:t>
            </a:r>
          </a:p>
        </p:txBody>
      </p:sp>
    </p:spTree>
    <p:extLst>
      <p:ext uri="{BB962C8B-B14F-4D97-AF65-F5344CB8AC3E}">
        <p14:creationId xmlns:p14="http://schemas.microsoft.com/office/powerpoint/2010/main" val="56906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166B-1701-F482-B08E-628D7E64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VMM testing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71E0A-592B-D9C5-A265-FD0649A24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90 ns dead time in 6 bit mode</a:t>
            </a:r>
          </a:p>
          <a:p>
            <a:r>
              <a:rPr lang="en-US" dirty="0"/>
              <a:t>Some noise seen in prototype</a:t>
            </a:r>
          </a:p>
          <a:p>
            <a:r>
              <a:rPr lang="en-US" dirty="0"/>
              <a:t>Noise larger with decreasing integration time</a:t>
            </a:r>
          </a:p>
          <a:p>
            <a:r>
              <a:rPr lang="en-US" dirty="0"/>
              <a:t>MIP a bit low in dynamic range of 6 bit prototype</a:t>
            </a:r>
          </a:p>
          <a:p>
            <a:r>
              <a:rPr lang="en-US" dirty="0"/>
              <a:t>Implementing 10 bit to cross compare with evaluation board</a:t>
            </a:r>
          </a:p>
          <a:p>
            <a:r>
              <a:rPr lang="en-US" dirty="0"/>
              <a:t>250 ns for 10 bit mode</a:t>
            </a:r>
          </a:p>
          <a:p>
            <a:r>
              <a:rPr lang="en-US" dirty="0">
                <a:cs typeface="Calibri" panose="020F0502020204030204"/>
              </a:rPr>
              <a:t>Implement higher gain : Compton </a:t>
            </a:r>
            <a:r>
              <a:rPr lang="en-US" err="1">
                <a:cs typeface="Calibri" panose="020F0502020204030204"/>
              </a:rPr>
              <a:t>preAMP</a:t>
            </a:r>
            <a:r>
              <a:rPr lang="en-US" dirty="0">
                <a:cs typeface="Calibri" panose="020F0502020204030204"/>
              </a:rPr>
              <a:t> maybe ? Or higher gain chip</a:t>
            </a:r>
          </a:p>
          <a:p>
            <a:r>
              <a:rPr lang="en-US" dirty="0">
                <a:cs typeface="Calibri" panose="020F0502020204030204"/>
              </a:rPr>
              <a:t>Would like to explore SALSA option : same performance as APV25 with no dead time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DB32-DED9-3DF5-99BF-933142D0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FF33A-D705-1C02-73E3-505560A0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61F2-CAC1-2F18-1F9D-2B39E304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C620-AFB8-07FE-39D8-9ADF0AC0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88" y="2684681"/>
            <a:ext cx="10515600" cy="1325563"/>
          </a:xfrm>
        </p:spPr>
        <p:txBody>
          <a:bodyPr/>
          <a:lstStyle/>
          <a:p>
            <a:r>
              <a:rPr lang="en-US" dirty="0"/>
              <a:t>Streaming readout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9C1A3-F060-F78B-3B1D-A2B5F090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327B-2F92-3128-AD51-0D68426A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A44D5-710C-948E-7311-634A5579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2741-EF18-000E-9086-CEB682ED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readout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2A06-0EB5-6CDF-34DB-49368D3E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37" y="1498142"/>
            <a:ext cx="10464563" cy="473679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Send all data from each detector continuously ( or self triggered )</a:t>
            </a:r>
          </a:p>
          <a:p>
            <a:r>
              <a:rPr lang="en-US" dirty="0"/>
              <a:t>Pro</a:t>
            </a:r>
          </a:p>
          <a:p>
            <a:pPr lvl="1"/>
            <a:r>
              <a:rPr lang="en-US" dirty="0"/>
              <a:t>No trigger</a:t>
            </a:r>
          </a:p>
          <a:p>
            <a:pPr lvl="1"/>
            <a:r>
              <a:rPr lang="en-US" u="sng" dirty="0"/>
              <a:t>If can be recorded : record all physics available</a:t>
            </a:r>
            <a:endParaRPr lang="en-US" u="sng" dirty="0">
              <a:cs typeface="Calibri"/>
            </a:endParaRPr>
          </a:p>
          <a:p>
            <a:pPr lvl="1"/>
            <a:r>
              <a:rPr lang="en-US" dirty="0"/>
              <a:t>If cannot be recorded : full reconstruction and record event of interest with advanced triggering or loose trigger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AIML algorithm very efficient with unbiased data samples</a:t>
            </a:r>
            <a:endParaRPr lang="en-US" dirty="0"/>
          </a:p>
          <a:p>
            <a:r>
              <a:rPr lang="en-US" dirty="0"/>
              <a:t>Con</a:t>
            </a:r>
          </a:p>
          <a:p>
            <a:pPr lvl="1"/>
            <a:r>
              <a:rPr lang="en-US" dirty="0"/>
              <a:t>Need deadtime less electronics : ideally all FADCs ( but high power </a:t>
            </a:r>
            <a:r>
              <a:rPr lang="en-US" err="1"/>
              <a:t>comsuption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Large amount of data to transfer to computer farm : cost in network</a:t>
            </a:r>
          </a:p>
          <a:p>
            <a:pPr lvl="1"/>
            <a:r>
              <a:rPr lang="en-US" dirty="0"/>
              <a:t>Large amount of data to be processed </a:t>
            </a:r>
          </a:p>
          <a:p>
            <a:pPr lvl="1"/>
            <a:r>
              <a:rPr lang="en-US" dirty="0">
                <a:cs typeface="Calibri" panose="020F0502020204030204"/>
              </a:rPr>
              <a:t>Large amount of data to be recorded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BB188-1E98-2A02-AFE0-BFC2EA0B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272A5-5276-07F7-653B-D1E17F8E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B71DC-C3DA-3F3C-FDC4-E103FAE0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7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B308-B727-41C0-87A3-519A4C31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35" y="273564"/>
            <a:ext cx="10971661" cy="114485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0FD8-9433-4034-8CA3-6D688313A7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535" y="1186299"/>
            <a:ext cx="10971661" cy="39771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518160" indent="-518160"/>
            <a:r>
              <a:rPr lang="en-US" dirty="0">
                <a:ea typeface="Calibri"/>
                <a:cs typeface="Calibri"/>
              </a:rPr>
              <a:t>Capital </a:t>
            </a:r>
          </a:p>
          <a:p>
            <a:pPr marL="518160" indent="-518160"/>
            <a:r>
              <a:rPr lang="en-US" dirty="0">
                <a:ea typeface="Calibri"/>
                <a:cs typeface="Calibri"/>
              </a:rPr>
              <a:t>Testing</a:t>
            </a:r>
          </a:p>
          <a:p>
            <a:pPr marL="518160" indent="-518160"/>
            <a:r>
              <a:rPr lang="en-US" dirty="0">
                <a:ea typeface="Calibri"/>
                <a:cs typeface="Calibri"/>
              </a:rPr>
              <a:t>GEM chip </a:t>
            </a:r>
            <a:endParaRPr lang="en-US" dirty="0"/>
          </a:p>
          <a:p>
            <a:pPr marL="975360" lvl="1" indent="-518160"/>
            <a:r>
              <a:rPr lang="en-US" dirty="0">
                <a:ea typeface="Calibri"/>
                <a:cs typeface="Calibri"/>
              </a:rPr>
              <a:t>VMM</a:t>
            </a:r>
            <a:endParaRPr lang="en-US" dirty="0"/>
          </a:p>
          <a:p>
            <a:pPr marL="975360" lvl="1" indent="-518160"/>
            <a:r>
              <a:rPr lang="en-US" dirty="0">
                <a:ea typeface="Calibri"/>
                <a:cs typeface="Calibri"/>
              </a:rPr>
              <a:t>SALSA</a:t>
            </a:r>
          </a:p>
          <a:p>
            <a:pPr marL="975360" lvl="1" indent="-518160"/>
            <a:r>
              <a:rPr lang="en-US" dirty="0">
                <a:ea typeface="Calibri"/>
                <a:cs typeface="Calibri"/>
              </a:rPr>
              <a:t>APV25</a:t>
            </a:r>
          </a:p>
          <a:p>
            <a:pPr marL="518160" indent="-518160"/>
            <a:r>
              <a:rPr lang="en-US" dirty="0">
                <a:ea typeface="Calibri"/>
                <a:cs typeface="Calibri"/>
              </a:rPr>
              <a:t>Streaming DAQ</a:t>
            </a:r>
          </a:p>
          <a:p>
            <a:pPr marL="518160" indent="-518160"/>
            <a:endParaRPr lang="en-US" dirty="0">
              <a:ea typeface="Calibri"/>
              <a:cs typeface="Calibri"/>
            </a:endParaRPr>
          </a:p>
          <a:p>
            <a:pPr marL="518160" indent="-518160"/>
            <a:r>
              <a:rPr lang="en-US" dirty="0">
                <a:ea typeface="Calibri"/>
                <a:cs typeface="Calibri"/>
              </a:rPr>
              <a:t>Conclusion</a:t>
            </a:r>
          </a:p>
          <a:p>
            <a:pPr marL="518160" indent="-518160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3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F5CA-C4A1-96A1-066E-3E52AC80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Streaming readout option numbers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3DC096-A114-2A01-A475-F9D115D93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63470"/>
              </p:ext>
            </p:extLst>
          </p:nvPr>
        </p:nvGraphicFramePr>
        <p:xfrm>
          <a:off x="566059" y="1015600"/>
          <a:ext cx="11059881" cy="4659379"/>
        </p:xfrm>
        <a:graphic>
          <a:graphicData uri="http://schemas.openxmlformats.org/drawingml/2006/table">
            <a:tbl>
              <a:tblPr/>
              <a:tblGrid>
                <a:gridCol w="742274">
                  <a:extLst>
                    <a:ext uri="{9D8B030D-6E8A-4147-A177-3AD203B41FA5}">
                      <a16:colId xmlns:a16="http://schemas.microsoft.com/office/drawing/2014/main" val="2935053334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3888171781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3751882793"/>
                    </a:ext>
                  </a:extLst>
                </a:gridCol>
                <a:gridCol w="1002069">
                  <a:extLst>
                    <a:ext uri="{9D8B030D-6E8A-4147-A177-3AD203B41FA5}">
                      <a16:colId xmlns:a16="http://schemas.microsoft.com/office/drawing/2014/main" val="3961480354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2996702834"/>
                    </a:ext>
                  </a:extLst>
                </a:gridCol>
                <a:gridCol w="942687">
                  <a:extLst>
                    <a:ext uri="{9D8B030D-6E8A-4147-A177-3AD203B41FA5}">
                      <a16:colId xmlns:a16="http://schemas.microsoft.com/office/drawing/2014/main" val="719360672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1446956696"/>
                    </a:ext>
                  </a:extLst>
                </a:gridCol>
                <a:gridCol w="950111">
                  <a:extLst>
                    <a:ext uri="{9D8B030D-6E8A-4147-A177-3AD203B41FA5}">
                      <a16:colId xmlns:a16="http://schemas.microsoft.com/office/drawing/2014/main" val="3574713862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2999242462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2618258056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162029001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2422057588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4053825036"/>
                    </a:ext>
                  </a:extLst>
                </a:gridCol>
                <a:gridCol w="742274">
                  <a:extLst>
                    <a:ext uri="{9D8B030D-6E8A-4147-A177-3AD203B41FA5}">
                      <a16:colId xmlns:a16="http://schemas.microsoft.com/office/drawing/2014/main" val="1329167243"/>
                    </a:ext>
                  </a:extLst>
                </a:gridCol>
              </a:tblGrid>
              <a:tr h="569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Detector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Area m2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SIDIS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Singles rate MHz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Event size</a:t>
                      </a:r>
                    </a:p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bytes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Data rate GB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PVDIS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Singles rate MHz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Event size</a:t>
                      </a:r>
                    </a:p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bytes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Data rate GB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JPSi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Singles rate MHz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Event size</a:t>
                      </a:r>
                    </a:p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bytes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Data rate GB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742421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LGC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0.7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112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1.792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80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560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49.28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280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4.48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44723"/>
                  </a:ext>
                </a:extLst>
              </a:tr>
              <a:tr h="2235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HGC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1.2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1920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30.72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92926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SPD_FA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15.2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0.02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3.04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0.04864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0.06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9.12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0.14592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515005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SPD_LA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3.7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0.12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4.44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0.07104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0.25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9.25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0.148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044781"/>
                  </a:ext>
                </a:extLst>
              </a:tr>
              <a:tr h="569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EC_preshower_FA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19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33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6270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100.32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17100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1504.8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77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14630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234.08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129174"/>
                  </a:ext>
                </a:extLst>
              </a:tr>
              <a:tr h="569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EC_shower_FA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19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1900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30.4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1710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150.48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2660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42.56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084926"/>
                  </a:ext>
                </a:extLst>
              </a:tr>
              <a:tr h="569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EC_preshower_LA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4.1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45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1845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29.52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3280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52.48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064818"/>
                  </a:ext>
                </a:extLst>
              </a:tr>
              <a:tr h="569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EC_preshower_LA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4.1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205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3.28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19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779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12.464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62588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GEM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37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800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296000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4736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185000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2960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592000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9472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422664"/>
                  </a:ext>
                </a:extLst>
              </a:tr>
              <a:tr h="447049"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Rate in GB/s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4932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4664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>
                        <a:effectLst/>
                      </a:endParaRP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effectLst/>
                        </a:rPr>
                        <a:t>9818</a:t>
                      </a:r>
                    </a:p>
                  </a:txBody>
                  <a:tcPr marL="8094" marR="8094" marT="0" marB="0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44695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627D-8859-3655-41FC-13E64335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48252-4AD1-1C91-941B-3F9BE37A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AF68-FBC9-29E7-DDFB-7B7D4C38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71705-702A-F8DB-2033-12553B9E1C88}"/>
              </a:ext>
            </a:extLst>
          </p:cNvPr>
          <p:cNvSpPr txBox="1"/>
          <p:nvPr/>
        </p:nvSpPr>
        <p:spPr>
          <a:xfrm>
            <a:off x="3278792" y="5843165"/>
            <a:ext cx="670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Around 10 to 5 TB/s, about 1000 more data than triggered</a:t>
            </a:r>
          </a:p>
        </p:txBody>
      </p:sp>
    </p:spTree>
    <p:extLst>
      <p:ext uri="{BB962C8B-B14F-4D97-AF65-F5344CB8AC3E}">
        <p14:creationId xmlns:p14="http://schemas.microsoft.com/office/powerpoint/2010/main" val="368665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A4B3-A57A-E924-836A-C661857D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hardware acceleration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2F1CD8-0DB7-B7D1-0968-D87779809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55" y="1371343"/>
            <a:ext cx="11650889" cy="423851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6F40-3D44-601D-22C4-173D00E3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8E25-7BBF-5777-F74F-DD268AE6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9EE7-CAB5-5429-4422-01D05404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8AE60-C56B-2852-F3E9-FD6C1197189E}"/>
              </a:ext>
            </a:extLst>
          </p:cNvPr>
          <p:cNvSpPr txBox="1"/>
          <p:nvPr/>
        </p:nvSpPr>
        <p:spPr>
          <a:xfrm>
            <a:off x="1466986" y="5710066"/>
            <a:ext cx="758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gain factor of ~ 100 processing with GPUs, might be able to do better </a:t>
            </a:r>
          </a:p>
        </p:txBody>
      </p:sp>
    </p:spTree>
    <p:extLst>
      <p:ext uri="{BB962C8B-B14F-4D97-AF65-F5344CB8AC3E}">
        <p14:creationId xmlns:p14="http://schemas.microsoft.com/office/powerpoint/2010/main" val="61498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EF4-0873-4765-8567-B511A925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90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Salsa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C4C7-AE42-4B26-B6E5-3C3BE736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180167"/>
            <a:ext cx="10766611" cy="467406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 Collaboration of </a:t>
            </a:r>
            <a:r>
              <a:rPr lang="en-US" dirty="0" err="1"/>
              <a:t>Irfu</a:t>
            </a:r>
            <a:r>
              <a:rPr lang="en-US" dirty="0"/>
              <a:t> CEA </a:t>
            </a:r>
            <a:r>
              <a:rPr lang="en-US" dirty="0" err="1"/>
              <a:t>Saclay</a:t>
            </a:r>
            <a:r>
              <a:rPr lang="en-US" dirty="0"/>
              <a:t> and U. of Sao Paulo.</a:t>
            </a:r>
            <a:endParaRPr lang="en-US" dirty="0">
              <a:cs typeface="Calibri"/>
            </a:endParaRPr>
          </a:p>
          <a:p>
            <a:r>
              <a:rPr lang="en-US" dirty="0"/>
              <a:t>SALSA</a:t>
            </a:r>
          </a:p>
          <a:p>
            <a:endParaRPr lang="en-US" dirty="0"/>
          </a:p>
          <a:p>
            <a:r>
              <a:rPr lang="en-US" dirty="0"/>
              <a:t> 64-Ch, updated design from SAMPA V5, migrating to 65 nm CMOS.</a:t>
            </a:r>
          </a:p>
          <a:p>
            <a:r>
              <a:rPr lang="en-US" dirty="0"/>
              <a:t>Peaking time: 50 – 500 ns</a:t>
            </a:r>
          </a:p>
          <a:p>
            <a:r>
              <a:rPr lang="en-US" dirty="0"/>
              <a:t>Inputs: Cin optimized for 200 pF; Rates: 25 kHz/Ch; Dual polarity.</a:t>
            </a:r>
          </a:p>
          <a:p>
            <a:r>
              <a:rPr lang="en-US" dirty="0"/>
              <a:t>ADC: 12 bits, 10 – 50 MSPS.</a:t>
            </a:r>
          </a:p>
          <a:p>
            <a:r>
              <a:rPr lang="en-US" dirty="0"/>
              <a:t>Extensive data processing capabilities.</a:t>
            </a:r>
          </a:p>
          <a:p>
            <a:r>
              <a:rPr lang="en-US" dirty="0"/>
              <a:t>Triggerless and triggered operation.</a:t>
            </a:r>
          </a:p>
          <a:p>
            <a:r>
              <a:rPr lang="en-US" dirty="0"/>
              <a:t>Power: 15 </a:t>
            </a:r>
            <a:r>
              <a:rPr lang="en-US" dirty="0" err="1"/>
              <a:t>mW</a:t>
            </a:r>
            <a:r>
              <a:rPr lang="en-US" dirty="0"/>
              <a:t>/Ch</a:t>
            </a:r>
          </a:p>
          <a:p>
            <a:r>
              <a:rPr lang="en-US" dirty="0"/>
              <a:t>Gbps links.</a:t>
            </a:r>
          </a:p>
          <a:p>
            <a:r>
              <a:rPr lang="en-US" dirty="0"/>
              <a:t>I2C configuration.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Evaluation board available this year - Might want a dedicated </a:t>
            </a:r>
            <a:r>
              <a:rPr lang="en-US" dirty="0" err="1">
                <a:cs typeface="Calibri" panose="020F0502020204030204"/>
              </a:rPr>
              <a:t>SoLID</a:t>
            </a:r>
            <a:r>
              <a:rPr lang="en-US" dirty="0">
                <a:cs typeface="Calibri" panose="020F0502020204030204"/>
              </a:rPr>
              <a:t> version to match tracker low gain operation and handle high rates at input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95A8-2205-4B08-B9CD-8046553D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0F57-A897-424F-906C-D7383F5B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DE9BB-B0E8-4BF7-A0B1-C40DC8F1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7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FE5E-CDE8-47D8-9DBA-1E393934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35" y="273564"/>
            <a:ext cx="10971661" cy="114485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F636E-5398-4C79-9EC3-D68AC9B32273}"/>
              </a:ext>
            </a:extLst>
          </p:cNvPr>
          <p:cNvSpPr txBox="1"/>
          <p:nvPr/>
        </p:nvSpPr>
        <p:spPr>
          <a:xfrm>
            <a:off x="933363" y="1418418"/>
            <a:ext cx="8516443" cy="5543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59080" indent="-259080">
              <a:buFont typeface="Arial" panose="020B0604020202020204" pitchFamily="34" charset="0"/>
              <a:buChar char="•"/>
            </a:pPr>
            <a:endParaRPr lang="en-US" sz="1632" dirty="0">
              <a:cs typeface="Calibri" panose="020F0502020204030204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Capital equipment</a:t>
            </a:r>
          </a:p>
          <a:p>
            <a:pPr marL="716280" lvl="1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All elements for </a:t>
            </a:r>
            <a:r>
              <a:rPr lang="en-US" sz="1600" dirty="0" err="1">
                <a:cs typeface="Calibri"/>
              </a:rPr>
              <a:t>SoLID</a:t>
            </a:r>
            <a:r>
              <a:rPr lang="en-US" sz="1600" dirty="0">
                <a:cs typeface="Calibri"/>
              </a:rPr>
              <a:t> DAQ besides CPU procured</a:t>
            </a:r>
          </a:p>
          <a:p>
            <a:pPr marL="716280" lvl="1" indent="-259080">
              <a:buFont typeface="Arial" panose="020B0604020202020204" pitchFamily="34" charset="0"/>
              <a:buChar char="•"/>
            </a:pPr>
            <a:endParaRPr lang="en-US" sz="1632" dirty="0">
              <a:cs typeface="Calibri" panose="020F0502020204030204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/>
              </a:rPr>
              <a:t>Developments of </a:t>
            </a:r>
            <a:r>
              <a:rPr lang="en-US" sz="1600" dirty="0" err="1">
                <a:cs typeface="Calibri" panose="020F0502020204030204"/>
              </a:rPr>
              <a:t>SoLID</a:t>
            </a:r>
            <a:r>
              <a:rPr lang="en-US" sz="1600" dirty="0">
                <a:cs typeface="Calibri" panose="020F0502020204030204"/>
              </a:rPr>
              <a:t> trigger and readout in previous and upcoming experiments</a:t>
            </a:r>
            <a:endParaRPr lang="en-US" sz="1632" dirty="0">
              <a:cs typeface="Calibri" panose="020F0502020204030204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ASICs development could benefit </a:t>
            </a:r>
            <a:r>
              <a:rPr lang="en-US" sz="1600" dirty="0" err="1">
                <a:cs typeface="Calibri"/>
              </a:rPr>
              <a:t>SoLID</a:t>
            </a:r>
          </a:p>
          <a:p>
            <a:pPr marL="259080" indent="-25908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GEM chip solution to be finalized</a:t>
            </a:r>
          </a:p>
          <a:p>
            <a:pPr marL="716280" lvl="1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VMM can work but not ideal</a:t>
            </a:r>
          </a:p>
          <a:p>
            <a:pPr marL="716280" lvl="1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SALSA promising but need R&amp;D for high rate operation</a:t>
            </a:r>
          </a:p>
          <a:p>
            <a:pPr marL="716280" lvl="1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APV25 readout update can be fall back for 100 k channels</a:t>
            </a:r>
          </a:p>
          <a:p>
            <a:pPr marL="716280" lvl="1" indent="-259080">
              <a:buFont typeface="Arial" panose="020B0604020202020204" pitchFamily="34" charset="0"/>
              <a:buChar char="•"/>
            </a:pPr>
            <a:endParaRPr lang="en-US" sz="1632" dirty="0">
              <a:cs typeface="Calibri" panose="020F0502020204030204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en-US" sz="1632" dirty="0"/>
              <a:t>Streaming option</a:t>
            </a:r>
            <a:endParaRPr lang="en-US" sz="1632" dirty="0">
              <a:cs typeface="Calibri" panose="020F0502020204030204"/>
            </a:endParaRPr>
          </a:p>
          <a:p>
            <a:pPr marL="716280" lvl="1" indent="-259080">
              <a:buFont typeface="Arial" panose="020B0604020202020204" pitchFamily="34" charset="0"/>
              <a:buChar char="•"/>
            </a:pPr>
            <a:r>
              <a:rPr lang="en-US" sz="1632" dirty="0"/>
              <a:t>About 5 to 10 TB/s about 1000 more than triggered</a:t>
            </a:r>
            <a:endParaRPr lang="en-US" sz="1632" dirty="0">
              <a:cs typeface="Calibri" panose="020F0502020204030204"/>
            </a:endParaRPr>
          </a:p>
          <a:p>
            <a:pPr marL="716280" lvl="1" indent="-259080">
              <a:buFont typeface="Arial" panose="020B0604020202020204" pitchFamily="34" charset="0"/>
              <a:buChar char="•"/>
            </a:pPr>
            <a:r>
              <a:rPr lang="en-US" sz="1632" dirty="0"/>
              <a:t>Might be able to handle with AIML progress, network progress and CPU </a:t>
            </a:r>
            <a:endParaRPr lang="en-US" sz="1632" dirty="0">
              <a:cs typeface="Calibri" panose="020F0502020204030204"/>
            </a:endParaRPr>
          </a:p>
          <a:p>
            <a:pPr marL="716280" lvl="1" indent="-25908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Streaming readout is an option with upgrade of data links and HPDF</a:t>
            </a:r>
          </a:p>
          <a:p>
            <a:pPr marL="716280" lvl="1" indent="-25908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 panose="020F0502020204030204"/>
              </a:rPr>
              <a:t>SoLID</a:t>
            </a:r>
            <a:r>
              <a:rPr lang="en-US" sz="1600" dirty="0">
                <a:cs typeface="Calibri" panose="020F0502020204030204"/>
              </a:rPr>
              <a:t> in streaming mode, could be the ultimate </a:t>
            </a:r>
            <a:r>
              <a:rPr lang="en-US" sz="1600" dirty="0" err="1">
                <a:cs typeface="Calibri" panose="020F0502020204030204"/>
              </a:rPr>
              <a:t>JLab</a:t>
            </a:r>
            <a:r>
              <a:rPr lang="en-US" sz="1600" dirty="0">
                <a:cs typeface="Calibri" panose="020F0502020204030204"/>
              </a:rPr>
              <a:t> detector – Just run detector at full luminosity all the time and extract all possible physics after the run</a:t>
            </a:r>
          </a:p>
          <a:p>
            <a:pPr lvl="1"/>
            <a:endParaRPr lang="en-US" sz="1600" dirty="0">
              <a:cs typeface="Calibri" panose="020F0502020204030204"/>
            </a:endParaRPr>
          </a:p>
          <a:p>
            <a:pPr lvl="1"/>
            <a:endParaRPr lang="en-US" sz="1632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990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DE04-6A21-4708-97E0-3AE83D3E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6" y="211374"/>
            <a:ext cx="11091224" cy="698336"/>
          </a:xfrm>
        </p:spPr>
        <p:txBody>
          <a:bodyPr/>
          <a:lstStyle/>
          <a:p>
            <a:r>
              <a:rPr lang="en-US" dirty="0"/>
              <a:t>Capital </a:t>
            </a:r>
            <a:r>
              <a:rPr lang="en-US" dirty="0" err="1"/>
              <a:t>equipement</a:t>
            </a:r>
            <a:r>
              <a:rPr lang="en-US" dirty="0"/>
              <a:t> DAQ</a:t>
            </a:r>
            <a:endParaRPr lang="en-US" dirty="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17F737-75B4-74A3-A89F-D186CFF03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66520"/>
              </p:ext>
            </p:extLst>
          </p:nvPr>
        </p:nvGraphicFramePr>
        <p:xfrm>
          <a:off x="2041947" y="1215017"/>
          <a:ext cx="2438400" cy="5173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382972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806684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62562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354493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cost/item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740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FADC 250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624000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80668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Gigabit serial connectors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40000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631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1664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166400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198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VETROC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05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TD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48000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568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VTP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310000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58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SSP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088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VTP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13000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265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242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93000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22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80000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10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VXS crate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480000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378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VME CPU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224000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924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2217400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69899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FTE/year cost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months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624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Syracuse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80000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80000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612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FEDAQ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21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Hall C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120000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935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Calibri" panose="020F0502020204030204" pitchFamily="34" charset="0"/>
                        </a:rPr>
                        <a:t>2337400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6627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7545FB-5FF5-83E0-B73F-0D4BB1267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25356"/>
              </p:ext>
            </p:extLst>
          </p:nvPr>
        </p:nvGraphicFramePr>
        <p:xfrm>
          <a:off x="6936287" y="1216068"/>
          <a:ext cx="2455100" cy="5173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6300">
                  <a:extLst>
                    <a:ext uri="{9D8B030D-6E8A-4147-A177-3AD203B41FA5}">
                      <a16:colId xmlns:a16="http://schemas.microsoft.com/office/drawing/2014/main" val="41147213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61781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32771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4616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cost/item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996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FADC 250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6127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637208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5946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Gigabit serial connectors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40000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40000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71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Cables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1664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166400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22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VETROC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26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TD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48000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16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VTP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12500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387500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61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SSP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0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VTP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12500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12500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28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TS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43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TID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93000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87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80000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48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VXS crate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19000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608000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89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VME CPU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9500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304000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78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2520608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3438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FTE/year cost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months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307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Syracuse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67000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134000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766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FEDAQ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4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Hall C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20000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42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10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2694608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096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D24DE9-CC0F-DC91-AA25-574680C31899}"/>
              </a:ext>
            </a:extLst>
          </p:cNvPr>
          <p:cNvSpPr txBox="1"/>
          <p:nvPr/>
        </p:nvSpPr>
        <p:spPr>
          <a:xfrm>
            <a:off x="2579076" y="847258"/>
            <a:ext cx="30799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Requested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D66A3-2546-3EF3-58C8-691602272A75}"/>
              </a:ext>
            </a:extLst>
          </p:cNvPr>
          <p:cNvSpPr txBox="1"/>
          <p:nvPr/>
        </p:nvSpPr>
        <p:spPr>
          <a:xfrm>
            <a:off x="7597662" y="844995"/>
            <a:ext cx="10027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Updated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AD931B-4641-24FA-0ACA-B353CD82D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SBS </a:t>
            </a:r>
            <a:r>
              <a:rPr lang="en-US" dirty="0" err="1">
                <a:cs typeface="Calibri"/>
              </a:rPr>
              <a:t>GEn</a:t>
            </a:r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VTP readout</a:t>
            </a:r>
          </a:p>
          <a:p>
            <a:pPr lvl="1"/>
            <a:r>
              <a:rPr lang="en-US" dirty="0">
                <a:cs typeface="Calibri"/>
              </a:rPr>
              <a:t>APV25</a:t>
            </a:r>
          </a:p>
          <a:p>
            <a:pPr lvl="1"/>
            <a:r>
              <a:rPr lang="en-US" dirty="0">
                <a:cs typeface="Calibri"/>
              </a:rPr>
              <a:t>High data rate : 2.1 GB/s</a:t>
            </a:r>
          </a:p>
          <a:p>
            <a:pPr indent="-518160"/>
            <a:r>
              <a:rPr lang="en-US" dirty="0">
                <a:cs typeface="Calibri"/>
              </a:rPr>
              <a:t>NPS</a:t>
            </a:r>
          </a:p>
          <a:p>
            <a:pPr lvl="1"/>
            <a:r>
              <a:rPr lang="en-US" dirty="0">
                <a:cs typeface="Calibri"/>
              </a:rPr>
              <a:t>Calorimeter trigger</a:t>
            </a:r>
          </a:p>
          <a:p>
            <a:pPr indent="-518160"/>
            <a:r>
              <a:rPr lang="en-US" dirty="0">
                <a:cs typeface="Calibri"/>
              </a:rPr>
              <a:t>SBS </a:t>
            </a:r>
            <a:r>
              <a:rPr lang="en-US" dirty="0" err="1">
                <a:cs typeface="Calibri"/>
              </a:rPr>
              <a:t>GEp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Calorimeter trigger</a:t>
            </a:r>
          </a:p>
          <a:p>
            <a:pPr indent="-518160"/>
            <a:r>
              <a:rPr lang="en-US" dirty="0">
                <a:cs typeface="Calibri"/>
              </a:rPr>
              <a:t>HKS</a:t>
            </a:r>
          </a:p>
          <a:p>
            <a:pPr lvl="1"/>
            <a:r>
              <a:rPr lang="en-US" dirty="0">
                <a:cs typeface="Calibri"/>
              </a:rPr>
              <a:t>Trigger with Cerenkov</a:t>
            </a:r>
          </a:p>
          <a:p>
            <a:pPr lvl="1"/>
            <a:r>
              <a:rPr lang="en-US" dirty="0">
                <a:cs typeface="Calibri"/>
              </a:rPr>
              <a:t>High resolution TOF with MRPC</a:t>
            </a:r>
            <a:endParaRPr lang="en-US" dirty="0"/>
          </a:p>
          <a:p>
            <a:pPr indent="-518160"/>
            <a:r>
              <a:rPr lang="en-US" dirty="0">
                <a:cs typeface="Calibri"/>
              </a:rPr>
              <a:t>+ parasitic beam tests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C44695-1A4A-3375-007D-B874B1CA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796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070DA4-5166-3CBE-922C-527246F3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22" y="1562345"/>
            <a:ext cx="11798078" cy="5071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Highest priority : GEM chip</a:t>
            </a:r>
          </a:p>
          <a:p>
            <a:pPr lvl="1"/>
            <a:r>
              <a:rPr lang="en-US">
                <a:cs typeface="Calibri"/>
              </a:rPr>
              <a:t>Evaluate SALSA chip in high background environment</a:t>
            </a:r>
          </a:p>
          <a:p>
            <a:pPr lvl="1"/>
            <a:r>
              <a:rPr lang="en-US" dirty="0">
                <a:cs typeface="Calibri"/>
              </a:rPr>
              <a:t>Improve VMM board signal to noise</a:t>
            </a:r>
          </a:p>
          <a:p>
            <a:pPr lvl="1"/>
            <a:r>
              <a:rPr lang="en-US" dirty="0">
                <a:cs typeface="Calibri"/>
              </a:rPr>
              <a:t>Test with </a:t>
            </a:r>
            <a:r>
              <a:rPr lang="en-US" dirty="0" err="1">
                <a:cs typeface="Calibri"/>
              </a:rPr>
              <a:t>uRWell</a:t>
            </a:r>
          </a:p>
          <a:p>
            <a:pPr lvl="1"/>
            <a:endParaRPr lang="en-US" dirty="0">
              <a:cs typeface="Calibri"/>
            </a:endParaRPr>
          </a:p>
          <a:p>
            <a:pPr indent="-518160"/>
            <a:r>
              <a:rPr lang="en-US" dirty="0">
                <a:cs typeface="Calibri"/>
              </a:rPr>
              <a:t>Calorimeter and Cerenkov readout</a:t>
            </a:r>
          </a:p>
          <a:p>
            <a:pPr lvl="1"/>
            <a:r>
              <a:rPr lang="en-US" dirty="0">
                <a:cs typeface="Calibri"/>
              </a:rPr>
              <a:t>FADC ASIC to be placed on detector : only LV and optical fibers going out instead of BNC cables</a:t>
            </a:r>
          </a:p>
          <a:p>
            <a:pPr lvl="1"/>
            <a:endParaRPr lang="en-US" dirty="0">
              <a:cs typeface="Calibri"/>
            </a:endParaRPr>
          </a:p>
          <a:p>
            <a:pPr indent="-518160"/>
            <a:r>
              <a:rPr lang="en-US" dirty="0">
                <a:cs typeface="Calibri"/>
              </a:rPr>
              <a:t>High </a:t>
            </a:r>
            <a:r>
              <a:rPr lang="en-US">
                <a:cs typeface="Calibri"/>
              </a:rPr>
              <a:t>resolution timing</a:t>
            </a:r>
          </a:p>
          <a:p>
            <a:pPr lvl="1"/>
            <a:r>
              <a:rPr lang="en-US" dirty="0">
                <a:cs typeface="Calibri"/>
              </a:rPr>
              <a:t>AARDVARC test in beam</a:t>
            </a:r>
          </a:p>
          <a:p>
            <a:pPr lvl="1"/>
            <a:r>
              <a:rPr lang="en-US" dirty="0">
                <a:cs typeface="Calibri"/>
              </a:rPr>
              <a:t>High resolution FADC timing ASICS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3F065E-E1F2-8986-F4C4-98D799F0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Future </a:t>
            </a:r>
            <a:r>
              <a:rPr lang="en-US" dirty="0" err="1">
                <a:cs typeface="Calibri Light"/>
              </a:rPr>
              <a:t>SoLID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preRD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97498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C736-14CC-4539-B3F5-3F46BC22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8DD9-6135-43D4-A2D4-AFD13D9F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Ordered two test board 1500 $ x 2 </a:t>
            </a:r>
          </a:p>
          <a:p>
            <a:r>
              <a:rPr lang="en-US" dirty="0"/>
              <a:t>Build 6 </a:t>
            </a:r>
            <a:r>
              <a:rPr lang="en-US" dirty="0" err="1"/>
              <a:t>SoLID</a:t>
            </a:r>
            <a:r>
              <a:rPr lang="en-US" dirty="0"/>
              <a:t> prototype boards</a:t>
            </a:r>
          </a:p>
          <a:p>
            <a:r>
              <a:rPr lang="en-US" dirty="0"/>
              <a:t>Evaluation board : can look at data with detector small subset of channels</a:t>
            </a:r>
          </a:p>
          <a:p>
            <a:pPr lvl="1"/>
            <a:r>
              <a:rPr lang="en-US" dirty="0"/>
              <a:t>Issue with external trigger but waiting for new firmware</a:t>
            </a:r>
          </a:p>
          <a:p>
            <a:pPr lvl="1"/>
            <a:r>
              <a:rPr lang="en-US" dirty="0"/>
              <a:t>Can check pedestal width</a:t>
            </a:r>
          </a:p>
          <a:p>
            <a:pPr lvl="1"/>
            <a:r>
              <a:rPr lang="en-US" dirty="0"/>
              <a:t>Signal to noise with detector with source and </a:t>
            </a:r>
            <a:r>
              <a:rPr lang="en-US" dirty="0" err="1"/>
              <a:t>cosmics</a:t>
            </a:r>
            <a:endParaRPr lang="en-US" dirty="0"/>
          </a:p>
          <a:p>
            <a:pPr lvl="1"/>
            <a:r>
              <a:rPr lang="en-US" dirty="0"/>
              <a:t>Look at direct readout signals for 12 channels of detector</a:t>
            </a:r>
          </a:p>
          <a:p>
            <a:r>
              <a:rPr lang="en-US" dirty="0"/>
              <a:t>Prototype development for data performance, test direct output with detector and X-ray 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5FEB4-FA56-400C-AC4A-22FD8B14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5BC583-67F2-4468-8F66-F3BD3880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F3E0D3-3602-4489-A526-3C70D455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SoLID</a:t>
            </a:r>
            <a:r>
              <a:rPr lang="en-US" dirty="0"/>
              <a:t>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74291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4582-C544-40C7-B736-CF8188B4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Signal gain vs shaping time, gain = 3 mV/</a:t>
            </a:r>
            <a:r>
              <a:rPr lang="en-US" dirty="0" err="1">
                <a:cs typeface="Calibri Light"/>
              </a:rPr>
              <a:t>fC</a:t>
            </a:r>
            <a:endParaRPr lang="en-U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43C7F2-BFEE-4D9B-BC3D-E75CF8BCE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5732"/>
            <a:ext cx="10515600" cy="354653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F7A2A-6AB8-4933-81D8-44D8A963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6F633A-E571-44AB-A176-B11C4A14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C1E053-B31F-4D8A-991C-38DB5DB1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6C913-B7CB-401C-88D5-F457F3A15542}"/>
              </a:ext>
            </a:extLst>
          </p:cNvPr>
          <p:cNvSpPr txBox="1"/>
          <p:nvPr/>
        </p:nvSpPr>
        <p:spPr>
          <a:xfrm>
            <a:off x="1874808" y="5595668"/>
            <a:ext cx="78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source data, 25 ns shaping only about 15 % lower than 50 ns, so 25 ns shaping useable</a:t>
            </a:r>
          </a:p>
        </p:txBody>
      </p:sp>
    </p:spTree>
    <p:extLst>
      <p:ext uri="{BB962C8B-B14F-4D97-AF65-F5344CB8AC3E}">
        <p14:creationId xmlns:p14="http://schemas.microsoft.com/office/powerpoint/2010/main" val="409315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0A85740-97CE-44B2-A479-782EFE1B9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94633"/>
            <a:ext cx="9525000" cy="3230233"/>
          </a:xfrm>
          <a:prstGeom prst="rect">
            <a:avLst/>
          </a:prstGeom>
        </p:spPr>
      </p:pic>
      <p:pic>
        <p:nvPicPr>
          <p:cNvPr id="6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BB69A3E3-5829-48E7-AAD1-2A7B9580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395033"/>
            <a:ext cx="9525000" cy="3230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1144C-E615-4F09-A51E-CD9228E06763}"/>
              </a:ext>
            </a:extLst>
          </p:cNvPr>
          <p:cNvSpPr txBox="1"/>
          <p:nvPr/>
        </p:nvSpPr>
        <p:spPr>
          <a:xfrm>
            <a:off x="609600" y="1628775"/>
            <a:ext cx="1057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Sr90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2F99D-B4D3-4A6A-BAF5-CE6807F7E7DF}"/>
              </a:ext>
            </a:extLst>
          </p:cNvPr>
          <p:cNvSpPr txBox="1"/>
          <p:nvPr/>
        </p:nvSpPr>
        <p:spPr>
          <a:xfrm>
            <a:off x="676274" y="4829175"/>
            <a:ext cx="1057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Cosmic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B03D1-9C1B-40A3-9CB0-81C1C62C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8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6AD902-8D39-463A-A063-C37555E5FE9F}"/>
              </a:ext>
            </a:extLst>
          </p:cNvPr>
          <p:cNvCxnSpPr/>
          <p:nvPr/>
        </p:nvCxnSpPr>
        <p:spPr>
          <a:xfrm flipV="1">
            <a:off x="0" y="3381375"/>
            <a:ext cx="12192000" cy="4762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4FE9F-4BBB-4B68-A0D9-0D13A0E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223DE-68D2-41F8-8280-D9A5E0C2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55175-279F-9631-DCAC-F7954C3664A6}"/>
              </a:ext>
            </a:extLst>
          </p:cNvPr>
          <p:cNvSpPr txBox="1"/>
          <p:nvPr/>
        </p:nvSpPr>
        <p:spPr>
          <a:xfrm>
            <a:off x="390088" y="570451"/>
            <a:ext cx="72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 = </a:t>
            </a:r>
          </a:p>
        </p:txBody>
      </p:sp>
    </p:spTree>
    <p:extLst>
      <p:ext uri="{BB962C8B-B14F-4D97-AF65-F5344CB8AC3E}">
        <p14:creationId xmlns:p14="http://schemas.microsoft.com/office/powerpoint/2010/main" val="43315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674"/>
            <a:ext cx="10515600" cy="5454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128 channel VMM prototype for </a:t>
            </a:r>
            <a:r>
              <a:rPr lang="en-US" sz="3200" b="1" dirty="0" err="1">
                <a:latin typeface="+mn-lt"/>
              </a:rPr>
              <a:t>SoLID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4611"/>
            <a:ext cx="10515600" cy="5414210"/>
          </a:xfrm>
        </p:spPr>
        <p:txBody>
          <a:bodyPr>
            <a:normAutofit/>
          </a:bodyPr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Fast 6-bit ADC data from each channel allows for high hit rates (~10MHz/</a:t>
            </a:r>
            <a:r>
              <a:rPr lang="en-US" dirty="0" err="1"/>
              <a:t>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Dual readout paths (fiber)</a:t>
            </a:r>
          </a:p>
          <a:p>
            <a:pPr lvl="2"/>
            <a:r>
              <a:rPr lang="en-US" dirty="0"/>
              <a:t>10GbE for low radiation environments (FPGA </a:t>
            </a:r>
            <a:r>
              <a:rPr lang="en-US" dirty="0">
                <a:sym typeface="Wingdings" panose="05000000000000000000" pitchFamily="2" charset="2"/>
              </a:rPr>
              <a:t> SFP+)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Readout using CERN rad hard components (FPGA  </a:t>
            </a:r>
            <a:r>
              <a:rPr lang="en-US" dirty="0" err="1">
                <a:sym typeface="Wingdings" panose="05000000000000000000" pitchFamily="2" charset="2"/>
              </a:rPr>
              <a:t>GBTx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VTRx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/>
              <a:t>Power and signal interface through mezzanine cards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Initially use commercial components on mezzanines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Later mezzanines with rad hard components – </a:t>
            </a:r>
            <a:r>
              <a:rPr lang="en-US" u="sng" dirty="0">
                <a:sym typeface="Wingdings" panose="05000000000000000000" pitchFamily="2" charset="2"/>
              </a:rPr>
              <a:t>no modification of base board</a:t>
            </a:r>
            <a:endParaRPr lang="en-US" u="sng" dirty="0"/>
          </a:p>
          <a:p>
            <a:pPr lvl="1"/>
            <a:r>
              <a:rPr lang="en-US" dirty="0"/>
              <a:t>Mitigation of effects of radiation on FPGA by triplicating logic and adding voting circuitry (TMR)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Status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Commercial component mezzanine boards fabricated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Base board fabrication in early May </a:t>
            </a:r>
          </a:p>
          <a:p>
            <a:pPr lvl="2"/>
            <a:endParaRPr lang="en-US" dirty="0"/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E356B-B97E-44BB-90AC-F87100AD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CD0E-D23B-407C-85A8-27B27CE0C036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EDA6AE-7EE9-4F04-833C-FC93FEEE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CC48AD-7AA0-4176-A099-CAA2FE35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424043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7" ma:contentTypeDescription="Create a new document." ma:contentTypeScope="" ma:versionID="0cf281abdbae4cfac613efeb6230cc92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d8ccd921b5e565ff622cac69ef084f01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A9E5F4E6-1F04-4500-863C-7A7E2324B5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1FEBC-C369-44DF-ADF6-6EFB0F852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19FDC3-5741-4515-94FD-985E638B818A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426b74de-0581-4e94-90c0-1abf6215444e"/>
    <ds:schemaRef ds:uri="http://schemas.microsoft.com/office/2006/documentManagement/types"/>
    <ds:schemaRef ds:uri="http://schemas.microsoft.com/sharepoint/v3"/>
    <ds:schemaRef ds:uri="dcff909e-542d-4672-8557-4ef8d9009d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1378</Words>
  <Application>Microsoft Office PowerPoint</Application>
  <PresentationFormat>Widescreen</PresentationFormat>
  <Paragraphs>393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Outline</vt:lpstr>
      <vt:lpstr>Capital equipement DAQ</vt:lpstr>
      <vt:lpstr>Testing</vt:lpstr>
      <vt:lpstr>Future SoLID preRD</vt:lpstr>
      <vt:lpstr>VMM test</vt:lpstr>
      <vt:lpstr>Signal gain vs shaping time, gain = 3 mV/fC</vt:lpstr>
      <vt:lpstr>PowerPoint Presentation</vt:lpstr>
      <vt:lpstr>128 channel VMM prototype for SoLID</vt:lpstr>
      <vt:lpstr>PowerPoint Presentation</vt:lpstr>
      <vt:lpstr>PowerPoint Presentation</vt:lpstr>
      <vt:lpstr>PowerPoint Presentation</vt:lpstr>
      <vt:lpstr>VMM dead time pulser test 6 bit</vt:lpstr>
      <vt:lpstr>VMM dead time pulser test 10 bit</vt:lpstr>
      <vt:lpstr>Sr90 VMM 6 bit 16mV/fC GEM at 4200 V</vt:lpstr>
      <vt:lpstr>Noise 6 bit 16mV/fC Sr90  </vt:lpstr>
      <vt:lpstr>Conclusion VMM testing so far</vt:lpstr>
      <vt:lpstr>Streaming readout overview</vt:lpstr>
      <vt:lpstr>Streaming readout</vt:lpstr>
      <vt:lpstr>Streaming readout option numbers</vt:lpstr>
      <vt:lpstr>AI/ML hardware acceleration</vt:lpstr>
      <vt:lpstr>Salsa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Camsonne</dc:creator>
  <cp:lastModifiedBy>Alexandre Camsonne</cp:lastModifiedBy>
  <cp:revision>241</cp:revision>
  <dcterms:created xsi:type="dcterms:W3CDTF">2022-05-11T14:20:30Z</dcterms:created>
  <dcterms:modified xsi:type="dcterms:W3CDTF">2024-06-22T12:56:50Z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