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5143500" cx="9144000"/>
  <p:notesSz cx="6858000" cy="9144000"/>
  <p:embeddedFontLst>
    <p:embeddedFont>
      <p:font typeface="Audiowide"/>
      <p:regular r:id="rId27"/>
    </p:embeddedFont>
    <p:embeddedFont>
      <p:font typeface="Syncopate"/>
      <p:regular r:id="rId28"/>
      <p:bold r:id="rId29"/>
    </p:embeddedFont>
    <p:embeddedFont>
      <p:font typeface="Orbitron"/>
      <p:regular r:id="rId30"/>
      <p:bold r:id="rId31"/>
    </p:embeddedFont>
    <p:embeddedFont>
      <p:font typeface="Century Gothic"/>
      <p:regular r:id="rId32"/>
      <p:bold r:id="rId33"/>
      <p:italic r:id="rId34"/>
      <p:boldItalic r:id="rId35"/>
    </p:embeddedFont>
    <p:embeddedFont>
      <p:font typeface="Alegreya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Syncopate-regular.fntdata"/><Relationship Id="rId27" Type="http://schemas.openxmlformats.org/officeDocument/2006/relationships/font" Target="fonts/Audiowide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Syncopate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Orbitron-bold.fntdata"/><Relationship Id="rId30" Type="http://schemas.openxmlformats.org/officeDocument/2006/relationships/font" Target="fonts/Orbitron-regular.fntdata"/><Relationship Id="rId11" Type="http://schemas.openxmlformats.org/officeDocument/2006/relationships/slide" Target="slides/slide6.xml"/><Relationship Id="rId33" Type="http://schemas.openxmlformats.org/officeDocument/2006/relationships/font" Target="fonts/CenturyGothic-bold.fntdata"/><Relationship Id="rId10" Type="http://schemas.openxmlformats.org/officeDocument/2006/relationships/slide" Target="slides/slide5.xml"/><Relationship Id="rId32" Type="http://schemas.openxmlformats.org/officeDocument/2006/relationships/font" Target="fonts/CenturyGothic-regular.fntdata"/><Relationship Id="rId13" Type="http://schemas.openxmlformats.org/officeDocument/2006/relationships/slide" Target="slides/slide8.xml"/><Relationship Id="rId35" Type="http://schemas.openxmlformats.org/officeDocument/2006/relationships/font" Target="fonts/CenturyGothic-boldItalic.fntdata"/><Relationship Id="rId12" Type="http://schemas.openxmlformats.org/officeDocument/2006/relationships/slide" Target="slides/slide7.xml"/><Relationship Id="rId34" Type="http://schemas.openxmlformats.org/officeDocument/2006/relationships/font" Target="fonts/CenturyGothic-italic.fntdata"/><Relationship Id="rId15" Type="http://schemas.openxmlformats.org/officeDocument/2006/relationships/slide" Target="slides/slide10.xml"/><Relationship Id="rId37" Type="http://schemas.openxmlformats.org/officeDocument/2006/relationships/font" Target="fonts/Alegreya-bold.fntdata"/><Relationship Id="rId14" Type="http://schemas.openxmlformats.org/officeDocument/2006/relationships/slide" Target="slides/slide9.xml"/><Relationship Id="rId36" Type="http://schemas.openxmlformats.org/officeDocument/2006/relationships/font" Target="fonts/Alegreya-regular.fntdata"/><Relationship Id="rId17" Type="http://schemas.openxmlformats.org/officeDocument/2006/relationships/slide" Target="slides/slide12.xml"/><Relationship Id="rId39" Type="http://schemas.openxmlformats.org/officeDocument/2006/relationships/font" Target="fonts/Alegreya-boldItalic.fntdata"/><Relationship Id="rId16" Type="http://schemas.openxmlformats.org/officeDocument/2006/relationships/slide" Target="slides/slide11.xml"/><Relationship Id="rId38" Type="http://schemas.openxmlformats.org/officeDocument/2006/relationships/font" Target="fonts/Alegreya-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0102e729d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0102e729d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2e641d3dfcc_0_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2e641d3dfcc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2e7583334b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2e7583334b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e7583334b0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2e7583334b0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2e7583334b0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2e7583334b0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2e675e2324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2e675e2324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2e69c04ece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2e69c04ece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2e69c04eced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2e69c04eced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2e69c04eced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2e69c04eced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2e641d3dfcc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2e641d3dfcc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2e69c04eced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2e69c04eced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e69c04eced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e69c04eced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2e68c7108d9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2e68c7108d9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2e69c04eced_0_3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2e69c04eced_0_3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e69c04eced_0_1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e69c04eced_0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e69c04eced_0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e69c04eced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e69c04eced_0_2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2e69c04eced_0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e69c04eced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2e69c04eced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e641d3dfcc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2e641d3dfcc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e69c04eced_0_3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2e69c04eced_0_3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e626f6de89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2e626f6de89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9.png"/><Relationship Id="rId3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9.png"/><Relationship Id="rId3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9.png"/><Relationship Id="rId3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9.png"/><Relationship Id="rId3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9.png"/><Relationship Id="rId3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9.png"/><Relationship Id="rId3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Relationship Id="rId3" Type="http://schemas.openxmlformats.org/officeDocument/2006/relationships/image" Target="../media/image19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9.png"/><Relationship Id="rId3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26525" y="0"/>
            <a:ext cx="1710576" cy="76162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/>
          <p:nvPr/>
        </p:nvSpPr>
        <p:spPr>
          <a:xfrm>
            <a:off x="7007675" y="710125"/>
            <a:ext cx="2136300" cy="29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">
                <a:solidFill>
                  <a:srgbClr val="0097A7"/>
                </a:solidFill>
                <a:latin typeface="Syncopate"/>
                <a:ea typeface="Syncopate"/>
                <a:cs typeface="Syncopate"/>
                <a:sym typeface="Syncopate"/>
              </a:rPr>
              <a:t>Experimental Physics Software and Computing Infrastructure</a:t>
            </a:r>
            <a:endParaRPr b="1" sz="600">
              <a:solidFill>
                <a:srgbClr val="0097A7"/>
              </a:solidFill>
              <a:latin typeface="Syncopate"/>
              <a:ea typeface="Syncopate"/>
              <a:cs typeface="Syncopate"/>
              <a:sym typeface="Syncopate"/>
            </a:endParaRPr>
          </a:p>
        </p:txBody>
      </p:sp>
      <p:pic>
        <p:nvPicPr>
          <p:cNvPr id="13" name="Google Shape;1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90975"/>
            <a:ext cx="2107605" cy="45817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/>
          <p:nvPr/>
        </p:nvSpPr>
        <p:spPr>
          <a:xfrm>
            <a:off x="2107600" y="4902025"/>
            <a:ext cx="5754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900"/>
              <a:t>SoLID Collaboration Meeting</a:t>
            </a:r>
            <a:r>
              <a:rPr i="1" lang="en" sz="900"/>
              <a:t>  -   Streaming Readout  -   David Lawrence   -  Jun. 22, 2024</a:t>
            </a:r>
            <a:endParaRPr i="1" sz="9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2" name="Google Shape;52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3" name="Google Shape;53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Layout 1">
  <p:cSld name="Content Layout 1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/>
          <p:nvPr>
            <p:ph type="title"/>
          </p:nvPr>
        </p:nvSpPr>
        <p:spPr>
          <a:xfrm>
            <a:off x="308919" y="180404"/>
            <a:ext cx="84645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sz="1800" cap="none"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8" name="Google Shape;58;p13"/>
          <p:cNvSpPr txBox="1"/>
          <p:nvPr>
            <p:ph idx="1" type="body"/>
          </p:nvPr>
        </p:nvSpPr>
        <p:spPr>
          <a:xfrm>
            <a:off x="308919" y="724541"/>
            <a:ext cx="8464500" cy="40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365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  <a:defRPr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－"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－"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59" name="Google Shape;59;p13"/>
          <p:cNvSpPr txBox="1"/>
          <p:nvPr>
            <p:ph idx="12" type="sldNum"/>
          </p:nvPr>
        </p:nvSpPr>
        <p:spPr>
          <a:xfrm>
            <a:off x="8601007" y="4883902"/>
            <a:ext cx="5361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60" name="Google Shape;60;p13"/>
          <p:cNvCxnSpPr/>
          <p:nvPr/>
        </p:nvCxnSpPr>
        <p:spPr>
          <a:xfrm>
            <a:off x="-12356" y="551990"/>
            <a:ext cx="9156300" cy="0"/>
          </a:xfrm>
          <a:prstGeom prst="straightConnector1">
            <a:avLst/>
          </a:prstGeom>
          <a:noFill/>
          <a:ln cap="flat" cmpd="sng" w="5715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1" name="Google Shape;6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97333" y="0"/>
            <a:ext cx="1239764" cy="551999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 txBox="1"/>
          <p:nvPr/>
        </p:nvSpPr>
        <p:spPr>
          <a:xfrm>
            <a:off x="7406725" y="571825"/>
            <a:ext cx="19659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">
                <a:solidFill>
                  <a:srgbClr val="0097A7"/>
                </a:solidFill>
                <a:latin typeface="Syncopate"/>
                <a:ea typeface="Syncopate"/>
                <a:cs typeface="Syncopate"/>
                <a:sym typeface="Syncopate"/>
              </a:rPr>
              <a:t>Experimental Physics Software and Computing Infrastructure</a:t>
            </a:r>
            <a:endParaRPr b="1" sz="600">
              <a:solidFill>
                <a:srgbClr val="0097A7"/>
              </a:solidFill>
              <a:latin typeface="Syncopate"/>
              <a:ea typeface="Syncopate"/>
              <a:cs typeface="Syncopate"/>
              <a:sym typeface="Syncopate"/>
            </a:endParaRPr>
          </a:p>
        </p:txBody>
      </p:sp>
      <p:pic>
        <p:nvPicPr>
          <p:cNvPr id="63" name="Google Shape;63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90975"/>
            <a:ext cx="2107605" cy="45817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3"/>
          <p:cNvSpPr txBox="1"/>
          <p:nvPr/>
        </p:nvSpPr>
        <p:spPr>
          <a:xfrm>
            <a:off x="2256025" y="4902025"/>
            <a:ext cx="5456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900">
                <a:solidFill>
                  <a:schemeClr val="dk1"/>
                </a:solidFill>
              </a:rPr>
              <a:t>Jefferson Lab Scientific Computing Review   -   EPSCI  -   David Lawrence   -  Feb. 1, 2024</a:t>
            </a:r>
            <a:endParaRPr i="1" sz="90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buNone/>
              <a:defRPr sz="1300"/>
            </a:lvl1pPr>
            <a:lvl2pPr lvl="1" rtl="0">
              <a:buNone/>
              <a:defRPr sz="1300"/>
            </a:lvl2pPr>
            <a:lvl3pPr lvl="2" rtl="0">
              <a:buNone/>
              <a:defRPr sz="1300"/>
            </a:lvl3pPr>
            <a:lvl4pPr lvl="3" rtl="0">
              <a:buNone/>
              <a:defRPr sz="1300"/>
            </a:lvl4pPr>
            <a:lvl5pPr lvl="4" rtl="0">
              <a:buNone/>
              <a:defRPr sz="1300"/>
            </a:lvl5pPr>
            <a:lvl6pPr lvl="5" rtl="0">
              <a:buNone/>
              <a:defRPr sz="1300"/>
            </a:lvl6pPr>
            <a:lvl7pPr lvl="6" rtl="0">
              <a:buNone/>
              <a:defRPr sz="1300"/>
            </a:lvl7pPr>
            <a:lvl8pPr lvl="7" rtl="0">
              <a:buNone/>
              <a:defRPr sz="1300"/>
            </a:lvl8pPr>
            <a:lvl9pPr lvl="8" rtl="0">
              <a:buNone/>
              <a:defRPr sz="13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idx="12" type="sldNum"/>
          </p:nvPr>
        </p:nvSpPr>
        <p:spPr>
          <a:xfrm>
            <a:off x="8686797" y="4927741"/>
            <a:ext cx="1812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69" name="Google Shape;69;p15"/>
          <p:cNvCxnSpPr/>
          <p:nvPr/>
        </p:nvCxnSpPr>
        <p:spPr>
          <a:xfrm>
            <a:off x="-12356" y="551990"/>
            <a:ext cx="9156300" cy="0"/>
          </a:xfrm>
          <a:prstGeom prst="straightConnector1">
            <a:avLst/>
          </a:prstGeom>
          <a:noFill/>
          <a:ln cap="flat" cmpd="sng" w="57150">
            <a:solidFill>
              <a:srgbClr val="C4112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0" name="Google Shape;70;p15"/>
          <p:cNvSpPr txBox="1"/>
          <p:nvPr>
            <p:ph type="title"/>
          </p:nvPr>
        </p:nvSpPr>
        <p:spPr>
          <a:xfrm>
            <a:off x="308919" y="180404"/>
            <a:ext cx="84645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sz="1800" cap="none"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1" name="Google Shape;71;p15"/>
          <p:cNvSpPr txBox="1"/>
          <p:nvPr/>
        </p:nvSpPr>
        <p:spPr>
          <a:xfrm>
            <a:off x="3526175" y="4890718"/>
            <a:ext cx="4812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AI for Experimental Controls and Calibrations   -   David Lawrence    Nov. 30, 2021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8791898" y="4871548"/>
            <a:ext cx="402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Calibri"/>
                <a:ea typeface="Calibri"/>
                <a:cs typeface="Calibri"/>
                <a:sym typeface="Calibri"/>
              </a:rPr>
              <a:t>/19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TITLE_AND_BODY_3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title"/>
          </p:nvPr>
        </p:nvSpPr>
        <p:spPr>
          <a:xfrm>
            <a:off x="457200" y="146070"/>
            <a:ext cx="8229300" cy="29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5" name="Google Shape;75;p16"/>
          <p:cNvSpPr txBox="1"/>
          <p:nvPr>
            <p:ph idx="1" type="subTitle"/>
          </p:nvPr>
        </p:nvSpPr>
        <p:spPr>
          <a:xfrm>
            <a:off x="457200" y="1200150"/>
            <a:ext cx="8229300" cy="33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6"/>
          <p:cNvSpPr txBox="1"/>
          <p:nvPr>
            <p:ph idx="12" type="sldNum"/>
          </p:nvPr>
        </p:nvSpPr>
        <p:spPr>
          <a:xfrm>
            <a:off x="8686797" y="4927741"/>
            <a:ext cx="1812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7" name="Google Shape;77;p16"/>
          <p:cNvSpPr txBox="1"/>
          <p:nvPr/>
        </p:nvSpPr>
        <p:spPr>
          <a:xfrm>
            <a:off x="8801850" y="4871550"/>
            <a:ext cx="4683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Calibri"/>
                <a:ea typeface="Calibri"/>
                <a:cs typeface="Calibri"/>
                <a:sym typeface="Calibri"/>
              </a:rPr>
              <a:t>/28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>
  <p:cSld name="TITLE_AND_BODY_4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/>
          <p:nvPr>
            <p:ph type="title"/>
          </p:nvPr>
        </p:nvSpPr>
        <p:spPr>
          <a:xfrm>
            <a:off x="311700" y="5314"/>
            <a:ext cx="6741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0" name="Google Shape;80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81" name="Google Shape;81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26525" y="0"/>
            <a:ext cx="1710576" cy="76162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7"/>
          <p:cNvSpPr txBox="1"/>
          <p:nvPr/>
        </p:nvSpPr>
        <p:spPr>
          <a:xfrm>
            <a:off x="7007675" y="710125"/>
            <a:ext cx="2136300" cy="29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">
                <a:solidFill>
                  <a:srgbClr val="0097A7"/>
                </a:solidFill>
                <a:latin typeface="Syncopate"/>
                <a:ea typeface="Syncopate"/>
                <a:cs typeface="Syncopate"/>
                <a:sym typeface="Syncopate"/>
              </a:rPr>
              <a:t>Experimental Physics Software and Computing Infrastructure</a:t>
            </a:r>
            <a:endParaRPr b="1" sz="600">
              <a:solidFill>
                <a:srgbClr val="0097A7"/>
              </a:solidFill>
              <a:latin typeface="Syncopate"/>
              <a:ea typeface="Syncopate"/>
              <a:cs typeface="Syncopate"/>
              <a:sym typeface="Syncopate"/>
            </a:endParaRPr>
          </a:p>
        </p:txBody>
      </p:sp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90975"/>
            <a:ext cx="2107605" cy="45817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7"/>
          <p:cNvSpPr txBox="1"/>
          <p:nvPr/>
        </p:nvSpPr>
        <p:spPr>
          <a:xfrm>
            <a:off x="2256025" y="4902025"/>
            <a:ext cx="5306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900">
                <a:solidFill>
                  <a:schemeClr val="dk1"/>
                </a:solidFill>
              </a:rPr>
              <a:t>SoLID Collaboration Meeting  -   Streaming Readout  -   David Lawrence   -  Jun. 22, 2024</a:t>
            </a:r>
            <a:endParaRPr i="1" sz="900">
              <a:solidFill>
                <a:schemeClr val="dk1"/>
              </a:solidFill>
            </a:endParaRPr>
          </a:p>
        </p:txBody>
      </p:sp>
      <p:sp>
        <p:nvSpPr>
          <p:cNvPr id="85" name="Google Shape;85;p17"/>
          <p:cNvSpPr txBox="1"/>
          <p:nvPr>
            <p:ph idx="12" type="sldNum"/>
          </p:nvPr>
        </p:nvSpPr>
        <p:spPr>
          <a:xfrm>
            <a:off x="8588408" y="47555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2">
  <p:cSld name="TITLE_AND_BODY_5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/>
          <p:nvPr>
            <p:ph type="title"/>
          </p:nvPr>
        </p:nvSpPr>
        <p:spPr>
          <a:xfrm>
            <a:off x="311700" y="5314"/>
            <a:ext cx="6741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8" name="Google Shape;88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89" name="Google Shape;89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26525" y="0"/>
            <a:ext cx="1710576" cy="76162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8"/>
          <p:cNvSpPr txBox="1"/>
          <p:nvPr/>
        </p:nvSpPr>
        <p:spPr>
          <a:xfrm>
            <a:off x="7007675" y="710125"/>
            <a:ext cx="2136300" cy="29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">
                <a:solidFill>
                  <a:srgbClr val="0097A7"/>
                </a:solidFill>
                <a:latin typeface="Syncopate"/>
                <a:ea typeface="Syncopate"/>
                <a:cs typeface="Syncopate"/>
                <a:sym typeface="Syncopate"/>
              </a:rPr>
              <a:t>Experimental Physics Software and Computing Infrastructure</a:t>
            </a:r>
            <a:endParaRPr b="1" sz="600">
              <a:solidFill>
                <a:srgbClr val="0097A7"/>
              </a:solidFill>
              <a:latin typeface="Syncopate"/>
              <a:ea typeface="Syncopate"/>
              <a:cs typeface="Syncopate"/>
              <a:sym typeface="Syncopate"/>
            </a:endParaRPr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90975"/>
            <a:ext cx="2107605" cy="45817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8"/>
          <p:cNvSpPr txBox="1"/>
          <p:nvPr/>
        </p:nvSpPr>
        <p:spPr>
          <a:xfrm>
            <a:off x="2256025" y="4902025"/>
            <a:ext cx="5306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900">
                <a:solidFill>
                  <a:schemeClr val="dk1"/>
                </a:solidFill>
              </a:rPr>
              <a:t>JLUO Annual Meeting  -   EPSCI  -   David Lawrence   -  Jun. 12, 2024</a:t>
            </a:r>
            <a:endParaRPr i="1" sz="900">
              <a:solidFill>
                <a:schemeClr val="dk1"/>
              </a:solidFill>
            </a:endParaRPr>
          </a:p>
        </p:txBody>
      </p:sp>
      <p:sp>
        <p:nvSpPr>
          <p:cNvPr id="93" name="Google Shape;93;p18"/>
          <p:cNvSpPr txBox="1"/>
          <p:nvPr>
            <p:ph idx="12" type="sldNum"/>
          </p:nvPr>
        </p:nvSpPr>
        <p:spPr>
          <a:xfrm>
            <a:off x="8588408" y="47555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3">
  <p:cSld name="TITLE_AND_BODY_6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/>
          <p:nvPr>
            <p:ph type="title"/>
          </p:nvPr>
        </p:nvSpPr>
        <p:spPr>
          <a:xfrm>
            <a:off x="311700" y="5314"/>
            <a:ext cx="6741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6" name="Google Shape;96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97" name="Google Shape;97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26525" y="0"/>
            <a:ext cx="1710576" cy="76162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9"/>
          <p:cNvSpPr txBox="1"/>
          <p:nvPr/>
        </p:nvSpPr>
        <p:spPr>
          <a:xfrm>
            <a:off x="7007675" y="710125"/>
            <a:ext cx="2136300" cy="29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">
                <a:solidFill>
                  <a:srgbClr val="0097A7"/>
                </a:solidFill>
                <a:latin typeface="Syncopate"/>
                <a:ea typeface="Syncopate"/>
                <a:cs typeface="Syncopate"/>
                <a:sym typeface="Syncopate"/>
              </a:rPr>
              <a:t>Experimental Physics Software and Computing Infrastructure</a:t>
            </a:r>
            <a:endParaRPr b="1" sz="600">
              <a:solidFill>
                <a:srgbClr val="0097A7"/>
              </a:solidFill>
              <a:latin typeface="Syncopate"/>
              <a:ea typeface="Syncopate"/>
              <a:cs typeface="Syncopate"/>
              <a:sym typeface="Syncopate"/>
            </a:endParaRPr>
          </a:p>
        </p:txBody>
      </p:sp>
      <p:pic>
        <p:nvPicPr>
          <p:cNvPr id="99" name="Google Shape;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90975"/>
            <a:ext cx="2107605" cy="458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9"/>
          <p:cNvSpPr txBox="1"/>
          <p:nvPr/>
        </p:nvSpPr>
        <p:spPr>
          <a:xfrm>
            <a:off x="2256025" y="4902025"/>
            <a:ext cx="5306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900">
                <a:solidFill>
                  <a:schemeClr val="dk1"/>
                </a:solidFill>
              </a:rPr>
              <a:t>SoLID Collaboration Meeting  -   Streaming Readout  -   David Lawrence   -  Jun. 22, 2024</a:t>
            </a:r>
            <a:endParaRPr i="1" sz="900">
              <a:solidFill>
                <a:schemeClr val="dk1"/>
              </a:solidFill>
            </a:endParaRPr>
          </a:p>
        </p:txBody>
      </p:sp>
      <p:sp>
        <p:nvSpPr>
          <p:cNvPr id="101" name="Google Shape;101;p19"/>
          <p:cNvSpPr txBox="1"/>
          <p:nvPr>
            <p:ph idx="12" type="sldNum"/>
          </p:nvPr>
        </p:nvSpPr>
        <p:spPr>
          <a:xfrm>
            <a:off x="8588408" y="47555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4">
  <p:cSld name="TITLE_AND_BODY_7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/>
          <p:nvPr>
            <p:ph type="title"/>
          </p:nvPr>
        </p:nvSpPr>
        <p:spPr>
          <a:xfrm>
            <a:off x="311700" y="5314"/>
            <a:ext cx="6741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4" name="Google Shape;104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105" name="Google Shape;105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26525" y="0"/>
            <a:ext cx="1710576" cy="76162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0"/>
          <p:cNvSpPr txBox="1"/>
          <p:nvPr/>
        </p:nvSpPr>
        <p:spPr>
          <a:xfrm>
            <a:off x="7007675" y="710125"/>
            <a:ext cx="2136300" cy="29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">
                <a:solidFill>
                  <a:srgbClr val="0097A7"/>
                </a:solidFill>
                <a:latin typeface="Syncopate"/>
                <a:ea typeface="Syncopate"/>
                <a:cs typeface="Syncopate"/>
                <a:sym typeface="Syncopate"/>
              </a:rPr>
              <a:t>Experimental Physics Software and Computing Infrastructure</a:t>
            </a:r>
            <a:endParaRPr b="1" sz="600">
              <a:solidFill>
                <a:srgbClr val="0097A7"/>
              </a:solidFill>
              <a:latin typeface="Syncopate"/>
              <a:ea typeface="Syncopate"/>
              <a:cs typeface="Syncopate"/>
              <a:sym typeface="Syncopate"/>
            </a:endParaRPr>
          </a:p>
        </p:txBody>
      </p:sp>
      <p:pic>
        <p:nvPicPr>
          <p:cNvPr id="107" name="Google Shape;10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90975"/>
            <a:ext cx="2107605" cy="458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0"/>
          <p:cNvSpPr txBox="1"/>
          <p:nvPr/>
        </p:nvSpPr>
        <p:spPr>
          <a:xfrm>
            <a:off x="2256025" y="4902025"/>
            <a:ext cx="5306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900">
                <a:solidFill>
                  <a:schemeClr val="dk1"/>
                </a:solidFill>
              </a:rPr>
              <a:t>SoLID Collaboration Meeting  -   Streaming Readout  -   David Lawrence   -  Jun. 22, 2024</a:t>
            </a:r>
            <a:endParaRPr i="1" sz="900">
              <a:solidFill>
                <a:schemeClr val="dk1"/>
              </a:solidFill>
            </a:endParaRPr>
          </a:p>
        </p:txBody>
      </p:sp>
      <p:sp>
        <p:nvSpPr>
          <p:cNvPr id="109" name="Google Shape;109;p20"/>
          <p:cNvSpPr txBox="1"/>
          <p:nvPr>
            <p:ph idx="12" type="sldNum"/>
          </p:nvPr>
        </p:nvSpPr>
        <p:spPr>
          <a:xfrm>
            <a:off x="8588408" y="47555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5">
  <p:cSld name="TITLE_AND_BODY_8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2" name="Google Shape;112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3" name="Google Shape;113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6">
  <p:cSld name="TITLE_AND_BODY_9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2"/>
          <p:cNvSpPr txBox="1"/>
          <p:nvPr>
            <p:ph type="title"/>
          </p:nvPr>
        </p:nvSpPr>
        <p:spPr>
          <a:xfrm>
            <a:off x="1226525" y="0"/>
            <a:ext cx="6501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6" name="Google Shape;116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7" name="Google Shape;117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8" name="Google Shape;118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087499" cy="399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2"/>
          <p:cNvPicPr preferRelativeResize="0"/>
          <p:nvPr/>
        </p:nvPicPr>
        <p:blipFill rotWithShape="1">
          <a:blip r:embed="rId3">
            <a:alphaModFix/>
          </a:blip>
          <a:srcRect b="24993" l="0" r="0" t="24636"/>
          <a:stretch/>
        </p:blipFill>
        <p:spPr>
          <a:xfrm>
            <a:off x="8171593" y="0"/>
            <a:ext cx="672431" cy="3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2"/>
          <p:cNvSpPr txBox="1"/>
          <p:nvPr/>
        </p:nvSpPr>
        <p:spPr>
          <a:xfrm>
            <a:off x="7655025" y="235375"/>
            <a:ext cx="1565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4472C4"/>
                </a:solidFill>
                <a:latin typeface="Audiowide"/>
                <a:ea typeface="Audiowide"/>
                <a:cs typeface="Audiowide"/>
                <a:sym typeface="Audiowide"/>
              </a:rPr>
              <a:t>Experimental Physics Software and Computing Infrastructure</a:t>
            </a:r>
            <a:endParaRPr sz="500">
              <a:solidFill>
                <a:srgbClr val="4472C4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121" name="Google Shape;121;p22"/>
          <p:cNvSpPr txBox="1"/>
          <p:nvPr/>
        </p:nvSpPr>
        <p:spPr>
          <a:xfrm>
            <a:off x="1695175" y="4859302"/>
            <a:ext cx="58833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900">
                <a:solidFill>
                  <a:schemeClr val="dk1"/>
                </a:solidFill>
              </a:rPr>
              <a:t>SoLID Collaboration Meeting  -   Streaming Readout  -   David Lawrence   -  Jun. 22, 2024</a:t>
            </a:r>
            <a:endParaRPr i="1" sz="11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1746600" y="5325"/>
            <a:ext cx="530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20" name="Google Shape;20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26525" y="0"/>
            <a:ext cx="1710576" cy="76162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/>
          <p:nvPr/>
        </p:nvSpPr>
        <p:spPr>
          <a:xfrm>
            <a:off x="7007675" y="710125"/>
            <a:ext cx="2136300" cy="29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">
                <a:solidFill>
                  <a:srgbClr val="0097A7"/>
                </a:solidFill>
                <a:latin typeface="Syncopate"/>
                <a:ea typeface="Syncopate"/>
                <a:cs typeface="Syncopate"/>
                <a:sym typeface="Syncopate"/>
              </a:rPr>
              <a:t>Experimental Physics Software and Computing Infrastructure</a:t>
            </a:r>
            <a:endParaRPr b="1" sz="600">
              <a:solidFill>
                <a:srgbClr val="0097A7"/>
              </a:solidFill>
              <a:latin typeface="Syncopate"/>
              <a:ea typeface="Syncopate"/>
              <a:cs typeface="Syncopate"/>
              <a:sym typeface="Syncopate"/>
            </a:endParaRPr>
          </a:p>
        </p:txBody>
      </p:sp>
      <p:pic>
        <p:nvPicPr>
          <p:cNvPr id="22" name="Google Shape;22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90975"/>
            <a:ext cx="2107605" cy="45817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4"/>
          <p:cNvSpPr txBox="1"/>
          <p:nvPr/>
        </p:nvSpPr>
        <p:spPr>
          <a:xfrm>
            <a:off x="2256025" y="4902025"/>
            <a:ext cx="5306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900">
                <a:solidFill>
                  <a:schemeClr val="dk1"/>
                </a:solidFill>
              </a:rPr>
              <a:t>JLab ENP Leadership Meeting  -   EPSCI  -   David Lawrence   -  Jun. 18, 2024</a:t>
            </a:r>
            <a:endParaRPr i="1" sz="900">
              <a:solidFill>
                <a:schemeClr val="dk1"/>
              </a:solidFill>
            </a:endParaRPr>
          </a:p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588408" y="47555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" name="Google Shape;33;p6"/>
          <p:cNvSpPr txBox="1"/>
          <p:nvPr/>
        </p:nvSpPr>
        <p:spPr>
          <a:xfrm>
            <a:off x="1670350" y="4882600"/>
            <a:ext cx="5813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900">
                <a:solidFill>
                  <a:schemeClr val="dk1"/>
                </a:solidFill>
              </a:rPr>
              <a:t>SoLID Collaboration Meeting  -   Streaming Readout  -   David Lawrence   -  Jun. 22, 2024</a:t>
            </a:r>
            <a:endParaRPr i="1"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6" name="Google Shape;36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" name="Google Shape;37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0" name="Google Shape;4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4" name="Google Shape;44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5" name="Google Shape;45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6" name="Google Shape;46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9" name="Google Shape;49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Relationship Id="rId4" Type="http://schemas.openxmlformats.org/officeDocument/2006/relationships/image" Target="../media/image15.png"/><Relationship Id="rId5" Type="http://schemas.openxmlformats.org/officeDocument/2006/relationships/image" Target="../media/image22.png"/><Relationship Id="rId6" Type="http://schemas.openxmlformats.org/officeDocument/2006/relationships/image" Target="../media/image3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Relationship Id="rId4" Type="http://schemas.openxmlformats.org/officeDocument/2006/relationships/hyperlink" Target="https://doi.org/10.1051/epjconf/202125104005" TargetMode="External"/><Relationship Id="rId5" Type="http://schemas.openxmlformats.org/officeDocument/2006/relationships/image" Target="../media/image2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Relationship Id="rId4" Type="http://schemas.openxmlformats.org/officeDocument/2006/relationships/image" Target="../media/image23.png"/><Relationship Id="rId5" Type="http://schemas.openxmlformats.org/officeDocument/2006/relationships/image" Target="../media/image27.png"/><Relationship Id="rId6" Type="http://schemas.openxmlformats.org/officeDocument/2006/relationships/image" Target="../media/image29.png"/><Relationship Id="rId7" Type="http://schemas.openxmlformats.org/officeDocument/2006/relationships/image" Target="../media/image2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github.com/AIDASoft/podio/issues/565" TargetMode="External"/><Relationship Id="rId4" Type="http://schemas.openxmlformats.org/officeDocument/2006/relationships/hyperlink" Target="https://github.com/AIDASoft/podio/pull/579" TargetMode="External"/><Relationship Id="rId5" Type="http://schemas.openxmlformats.org/officeDocument/2006/relationships/hyperlink" Target="https://github.com/JeffersonLab/SRO-RTDP/tree/main/src/utilities/cpp/podio2tcp" TargetMode="External"/><Relationship Id="rId6" Type="http://schemas.openxmlformats.org/officeDocument/2006/relationships/image" Target="../media/image22.png"/><Relationship Id="rId7" Type="http://schemas.openxmlformats.org/officeDocument/2006/relationships/image" Target="../media/image3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7.png"/><Relationship Id="rId4" Type="http://schemas.openxmlformats.org/officeDocument/2006/relationships/image" Target="../media/image35.png"/><Relationship Id="rId5" Type="http://schemas.openxmlformats.org/officeDocument/2006/relationships/hyperlink" Target="https://portal.fabric-testbed.net/" TargetMode="External"/><Relationship Id="rId6" Type="http://schemas.openxmlformats.org/officeDocument/2006/relationships/image" Target="../media/image22.png"/><Relationship Id="rId7" Type="http://schemas.openxmlformats.org/officeDocument/2006/relationships/image" Target="../media/image3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8.png"/><Relationship Id="rId4" Type="http://schemas.openxmlformats.org/officeDocument/2006/relationships/image" Target="../media/image22.png"/><Relationship Id="rId5" Type="http://schemas.openxmlformats.org/officeDocument/2006/relationships/image" Target="../media/image3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png"/><Relationship Id="rId4" Type="http://schemas.openxmlformats.org/officeDocument/2006/relationships/image" Target="../media/image3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png"/><Relationship Id="rId4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Relationship Id="rId4" Type="http://schemas.openxmlformats.org/officeDocument/2006/relationships/image" Target="../media/image9.png"/><Relationship Id="rId5" Type="http://schemas.openxmlformats.org/officeDocument/2006/relationships/image" Target="../media/image11.png"/><Relationship Id="rId6" Type="http://schemas.openxmlformats.org/officeDocument/2006/relationships/image" Target="../media/image18.png"/><Relationship Id="rId7" Type="http://schemas.openxmlformats.org/officeDocument/2006/relationships/image" Target="../media/image7.jpg"/><Relationship Id="rId8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10.png"/><Relationship Id="rId5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/>
          <p:nvPr>
            <p:ph idx="4294967295" type="subTitle"/>
          </p:nvPr>
        </p:nvSpPr>
        <p:spPr>
          <a:xfrm>
            <a:off x="311700" y="31389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71">
                <a:solidFill>
                  <a:schemeClr val="dk1"/>
                </a:solidFill>
              </a:rPr>
              <a:t>David Lawrence</a:t>
            </a:r>
            <a:endParaRPr sz="2939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032">
                <a:solidFill>
                  <a:schemeClr val="dk1"/>
                </a:solidFill>
              </a:rPr>
              <a:t>Jun</a:t>
            </a:r>
            <a:r>
              <a:rPr lang="en" sz="2032">
                <a:solidFill>
                  <a:schemeClr val="dk1"/>
                </a:solidFill>
              </a:rPr>
              <a:t>. 22, 2024</a:t>
            </a:r>
            <a:endParaRPr sz="2032">
              <a:solidFill>
                <a:schemeClr val="dk1"/>
              </a:solidFill>
            </a:endParaRPr>
          </a:p>
        </p:txBody>
      </p:sp>
      <p:sp>
        <p:nvSpPr>
          <p:cNvPr id="127" name="Google Shape;127;p23"/>
          <p:cNvSpPr/>
          <p:nvPr/>
        </p:nvSpPr>
        <p:spPr>
          <a:xfrm>
            <a:off x="1002687" y="1391450"/>
            <a:ext cx="7138619" cy="585626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999999"/>
                </a:solidFill>
                <a:latin typeface="Audiowide"/>
              </a:rPr>
              <a:t>Streaming Readout</a:t>
            </a:r>
          </a:p>
        </p:txBody>
      </p:sp>
      <p:sp>
        <p:nvSpPr>
          <p:cNvPr id="128" name="Google Shape;128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9" name="Google Shape;129;p23"/>
          <p:cNvSpPr/>
          <p:nvPr/>
        </p:nvSpPr>
        <p:spPr>
          <a:xfrm>
            <a:off x="3149474" y="2079000"/>
            <a:ext cx="2845034" cy="44878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999999"/>
                </a:solidFill>
                <a:latin typeface="Audiowide"/>
              </a:rPr>
              <a:t>at JLab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2"/>
          <p:cNvSpPr/>
          <p:nvPr/>
        </p:nvSpPr>
        <p:spPr>
          <a:xfrm>
            <a:off x="4806550" y="1032675"/>
            <a:ext cx="4281282" cy="3676752"/>
          </a:xfrm>
          <a:prstGeom prst="flowChartDocumen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32"/>
          <p:cNvSpPr txBox="1"/>
          <p:nvPr>
            <p:ph type="title"/>
          </p:nvPr>
        </p:nvSpPr>
        <p:spPr>
          <a:xfrm>
            <a:off x="311700" y="5314"/>
            <a:ext cx="6741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GCII: Standard Test Setup</a:t>
            </a:r>
            <a:endParaRPr/>
          </a:p>
        </p:txBody>
      </p:sp>
      <p:sp>
        <p:nvSpPr>
          <p:cNvPr id="368" name="Google Shape;368;p32"/>
          <p:cNvSpPr txBox="1"/>
          <p:nvPr>
            <p:ph idx="12" type="sldNum"/>
          </p:nvPr>
        </p:nvSpPr>
        <p:spPr>
          <a:xfrm>
            <a:off x="8588408" y="47555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69" name="Google Shape;36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675" y="2105101"/>
            <a:ext cx="4604600" cy="2292074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32"/>
          <p:cNvSpPr txBox="1"/>
          <p:nvPr/>
        </p:nvSpPr>
        <p:spPr>
          <a:xfrm>
            <a:off x="901850" y="722213"/>
            <a:ext cx="3171300" cy="12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700">
                <a:solidFill>
                  <a:schemeClr val="dk2"/>
                </a:solidFill>
              </a:rPr>
              <a:t>Hanjie L.</a:t>
            </a:r>
            <a:r>
              <a:rPr i="1" lang="en" sz="1700">
                <a:solidFill>
                  <a:schemeClr val="dk2"/>
                </a:solidFill>
              </a:rPr>
              <a:t>  - Hall-C</a:t>
            </a:r>
            <a:endParaRPr i="1"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700">
                <a:solidFill>
                  <a:schemeClr val="dk2"/>
                </a:solidFill>
              </a:rPr>
              <a:t>Dmitry R.</a:t>
            </a:r>
            <a:r>
              <a:rPr i="1" lang="en" sz="1700">
                <a:solidFill>
                  <a:schemeClr val="dk2"/>
                </a:solidFill>
              </a:rPr>
              <a:t> - EIC</a:t>
            </a:r>
            <a:endParaRPr i="1"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700">
                <a:solidFill>
                  <a:schemeClr val="dk2"/>
                </a:solidFill>
              </a:rPr>
              <a:t>Brad S.</a:t>
            </a:r>
            <a:r>
              <a:rPr i="1" lang="en" sz="1700">
                <a:solidFill>
                  <a:schemeClr val="dk2"/>
                </a:solidFill>
              </a:rPr>
              <a:t>    - SciComp+ENP</a:t>
            </a:r>
            <a:endParaRPr i="1"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700">
                <a:solidFill>
                  <a:schemeClr val="dk2"/>
                </a:solidFill>
              </a:rPr>
              <a:t>David L.</a:t>
            </a:r>
            <a:r>
              <a:rPr i="1" lang="en" sz="1700">
                <a:solidFill>
                  <a:schemeClr val="dk2"/>
                </a:solidFill>
              </a:rPr>
              <a:t>   - EPSCI</a:t>
            </a:r>
            <a:endParaRPr i="1" sz="1700">
              <a:solidFill>
                <a:schemeClr val="dk2"/>
              </a:solidFill>
            </a:endParaRPr>
          </a:p>
        </p:txBody>
      </p:sp>
      <p:pic>
        <p:nvPicPr>
          <p:cNvPr id="371" name="Google Shape;37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8409" y="1320250"/>
            <a:ext cx="3980724" cy="2468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ct val="46698"/>
              <a:buNone/>
            </a:pPr>
            <a:r>
              <a:rPr lang="en" sz="2120"/>
              <a:t>Simple Example of a Streaming Readout (SRO) System</a:t>
            </a:r>
            <a:endParaRPr sz="2120"/>
          </a:p>
        </p:txBody>
      </p:sp>
      <p:pic>
        <p:nvPicPr>
          <p:cNvPr descr="Diagram&#10;&#10;Description automatically generated" id="377" name="Google Shape;37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749290"/>
            <a:ext cx="4905374" cy="2122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0175" y="1362700"/>
            <a:ext cx="3509424" cy="2484525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33"/>
          <p:cNvSpPr/>
          <p:nvPr/>
        </p:nvSpPr>
        <p:spPr>
          <a:xfrm>
            <a:off x="5006550" y="2602175"/>
            <a:ext cx="251100" cy="91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33"/>
          <p:cNvSpPr txBox="1"/>
          <p:nvPr/>
        </p:nvSpPr>
        <p:spPr>
          <a:xfrm>
            <a:off x="76100" y="3941350"/>
            <a:ext cx="23892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/>
              <a:t>Highly configurable multi-stream source allows realistic streaming simulations</a:t>
            </a:r>
            <a:endParaRPr i="1" sz="1100"/>
          </a:p>
        </p:txBody>
      </p:sp>
      <p:sp>
        <p:nvSpPr>
          <p:cNvPr id="381" name="Google Shape;381;p33"/>
          <p:cNvSpPr txBox="1"/>
          <p:nvPr/>
        </p:nvSpPr>
        <p:spPr>
          <a:xfrm>
            <a:off x="2590700" y="3941350"/>
            <a:ext cx="2552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/>
              <a:t>Onsite components will implement first stages of data filtering/reduction</a:t>
            </a:r>
            <a:endParaRPr i="1" sz="1100"/>
          </a:p>
        </p:txBody>
      </p:sp>
      <p:sp>
        <p:nvSpPr>
          <p:cNvPr id="382" name="Google Shape;382;p33"/>
          <p:cNvSpPr txBox="1"/>
          <p:nvPr/>
        </p:nvSpPr>
        <p:spPr>
          <a:xfrm>
            <a:off x="5257700" y="3941350"/>
            <a:ext cx="34620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/>
              <a:t>Offsite processing must incorporate built-in calibration latencies and storage. This will also help inform HPDF design </a:t>
            </a:r>
            <a:endParaRPr i="1" sz="1100"/>
          </a:p>
        </p:txBody>
      </p:sp>
      <p:pic>
        <p:nvPicPr>
          <p:cNvPr id="383" name="Google Shape;383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1087499" cy="399719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33"/>
          <p:cNvSpPr txBox="1"/>
          <p:nvPr/>
        </p:nvSpPr>
        <p:spPr>
          <a:xfrm>
            <a:off x="1447500" y="0"/>
            <a:ext cx="57084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</a:rPr>
              <a:t>GCII: Real-Time Development Platform</a:t>
            </a:r>
            <a:endParaRPr sz="2500">
              <a:solidFill>
                <a:schemeClr val="dk1"/>
              </a:solidFill>
            </a:endParaRPr>
          </a:p>
        </p:txBody>
      </p:sp>
      <p:pic>
        <p:nvPicPr>
          <p:cNvPr id="385" name="Google Shape;385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20505" y="0"/>
            <a:ext cx="1417771" cy="63126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33"/>
          <p:cNvSpPr txBox="1"/>
          <p:nvPr/>
        </p:nvSpPr>
        <p:spPr>
          <a:xfrm>
            <a:off x="7631000" y="588575"/>
            <a:ext cx="1512900" cy="20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">
                <a:solidFill>
                  <a:srgbClr val="0097A7"/>
                </a:solidFill>
                <a:latin typeface="Syncopate"/>
                <a:ea typeface="Syncopate"/>
                <a:cs typeface="Syncopate"/>
                <a:sym typeface="Syncopate"/>
              </a:rPr>
              <a:t>Experimental Physics Software and Computing Infrastructure</a:t>
            </a:r>
            <a:endParaRPr b="1" sz="500">
              <a:solidFill>
                <a:srgbClr val="0097A7"/>
              </a:solidFill>
              <a:latin typeface="Syncopate"/>
              <a:ea typeface="Syncopate"/>
              <a:cs typeface="Syncopate"/>
              <a:sym typeface="Syncopate"/>
            </a:endParaRPr>
          </a:p>
        </p:txBody>
      </p:sp>
      <p:sp>
        <p:nvSpPr>
          <p:cNvPr id="387" name="Google Shape;387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4"/>
          <p:cNvSpPr txBox="1"/>
          <p:nvPr>
            <p:ph type="title"/>
          </p:nvPr>
        </p:nvSpPr>
        <p:spPr>
          <a:xfrm>
            <a:off x="1226525" y="0"/>
            <a:ext cx="6501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HOSS!</a:t>
            </a:r>
            <a:endParaRPr/>
          </a:p>
        </p:txBody>
      </p:sp>
      <p:pic>
        <p:nvPicPr>
          <p:cNvPr id="393" name="Google Shape;39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1500" y="88700"/>
            <a:ext cx="5382149" cy="4919625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HOSS = Hall-D Online Skim System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This is responsible for distributing raw data to multiple RAID disks</a:t>
            </a:r>
            <a:br>
              <a:rPr lang="en" sz="1500">
                <a:solidFill>
                  <a:schemeClr val="dk1"/>
                </a:solidFill>
              </a:rPr>
            </a:br>
            <a:br>
              <a:rPr lang="en" sz="1500">
                <a:solidFill>
                  <a:schemeClr val="dk1"/>
                </a:solidFill>
              </a:rPr>
            </a:br>
            <a:r>
              <a:rPr lang="en" sz="1500">
                <a:solidFill>
                  <a:schemeClr val="dk1"/>
                </a:solidFill>
              </a:rPr>
              <a:t>DAQ system writes to files in RAM disk.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Files transferred using RDMA only after file is closed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Fine time structure naturally introduced wherever buffering is implemented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395" name="Google Shape;395;p34"/>
          <p:cNvSpPr txBox="1"/>
          <p:nvPr/>
        </p:nvSpPr>
        <p:spPr>
          <a:xfrm>
            <a:off x="88675" y="474600"/>
            <a:ext cx="2322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EPJ Web of Conferences </a:t>
            </a:r>
            <a:r>
              <a:rPr b="1" lang="en" sz="800">
                <a:solidFill>
                  <a:schemeClr val="dk1"/>
                </a:solidFill>
              </a:rPr>
              <a:t>251</a:t>
            </a:r>
            <a:r>
              <a:rPr lang="en" sz="800">
                <a:solidFill>
                  <a:schemeClr val="dk1"/>
                </a:solidFill>
              </a:rPr>
              <a:t>, 04005 (2021)</a:t>
            </a:r>
            <a:br>
              <a:rPr lang="en" sz="1100">
                <a:solidFill>
                  <a:schemeClr val="dk1"/>
                </a:solidFill>
              </a:rPr>
            </a:br>
            <a:r>
              <a:rPr lang="en" sz="800" u="sng">
                <a:solidFill>
                  <a:schemeClr val="hlink"/>
                </a:solidFill>
                <a:hlinkClick r:id="rId4"/>
              </a:rPr>
              <a:t>https://doi.org/10.1051/epjconf/202125104005</a:t>
            </a:r>
            <a:r>
              <a:rPr lang="en" sz="800">
                <a:solidFill>
                  <a:schemeClr val="dk2"/>
                </a:solidFill>
              </a:rPr>
              <a:t> </a:t>
            </a:r>
            <a:endParaRPr sz="800">
              <a:solidFill>
                <a:schemeClr val="dk2"/>
              </a:solidFill>
            </a:endParaRPr>
          </a:p>
        </p:txBody>
      </p:sp>
      <p:pic>
        <p:nvPicPr>
          <p:cNvPr id="396" name="Google Shape;396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28350" y="130950"/>
            <a:ext cx="1035475" cy="774750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5"/>
          <p:cNvSpPr txBox="1"/>
          <p:nvPr>
            <p:ph type="title"/>
          </p:nvPr>
        </p:nvSpPr>
        <p:spPr>
          <a:xfrm>
            <a:off x="1226525" y="0"/>
            <a:ext cx="6501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Streaming Data</a:t>
            </a:r>
            <a:endParaRPr/>
          </a:p>
        </p:txBody>
      </p:sp>
      <p:pic>
        <p:nvPicPr>
          <p:cNvPr id="403" name="Google Shape;40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4175" y="1170125"/>
            <a:ext cx="4297399" cy="286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170125"/>
            <a:ext cx="4293480" cy="2864925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35"/>
          <p:cNvSpPr txBox="1"/>
          <p:nvPr/>
        </p:nvSpPr>
        <p:spPr>
          <a:xfrm>
            <a:off x="152400" y="860825"/>
            <a:ext cx="1760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rgbClr val="FF33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Perception</a:t>
            </a:r>
            <a:endParaRPr b="1" i="1" sz="1600">
              <a:solidFill>
                <a:srgbClr val="FF33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6" name="Google Shape;406;p35"/>
          <p:cNvSpPr txBox="1"/>
          <p:nvPr/>
        </p:nvSpPr>
        <p:spPr>
          <a:xfrm>
            <a:off x="4677931" y="860825"/>
            <a:ext cx="1760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rgbClr val="FF33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Reality</a:t>
            </a:r>
            <a:endParaRPr b="1" i="1" sz="1600">
              <a:solidFill>
                <a:srgbClr val="FF33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7" name="Google Shape;407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6"/>
          <p:cNvSpPr txBox="1"/>
          <p:nvPr>
            <p:ph type="title"/>
          </p:nvPr>
        </p:nvSpPr>
        <p:spPr>
          <a:xfrm>
            <a:off x="311700" y="5314"/>
            <a:ext cx="6741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GCII: CLAS12 Data Capture</a:t>
            </a:r>
            <a:endParaRPr/>
          </a:p>
        </p:txBody>
      </p:sp>
      <p:sp>
        <p:nvSpPr>
          <p:cNvPr id="413" name="Google Shape;413;p36"/>
          <p:cNvSpPr txBox="1"/>
          <p:nvPr>
            <p:ph idx="12" type="sldNum"/>
          </p:nvPr>
        </p:nvSpPr>
        <p:spPr>
          <a:xfrm>
            <a:off x="8588408" y="47555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4" name="Google Shape;414;p36"/>
          <p:cNvSpPr/>
          <p:nvPr/>
        </p:nvSpPr>
        <p:spPr>
          <a:xfrm>
            <a:off x="69450" y="3460525"/>
            <a:ext cx="8973300" cy="1295100"/>
          </a:xfrm>
          <a:prstGeom prst="cube">
            <a:avLst>
              <a:gd fmla="val 6916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36"/>
          <p:cNvSpPr txBox="1"/>
          <p:nvPr/>
        </p:nvSpPr>
        <p:spPr>
          <a:xfrm>
            <a:off x="231450" y="3460525"/>
            <a:ext cx="8616900" cy="3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rgbClr val="0000FF"/>
                </a:solidFill>
              </a:rPr>
              <a:t>May 16th beam test where data streamed from CLAS12 to Data Center and packets captured with hardware timestamps.</a:t>
            </a:r>
            <a:endParaRPr i="1" sz="1100">
              <a:solidFill>
                <a:srgbClr val="0000FF"/>
              </a:solidFill>
            </a:endParaRPr>
          </a:p>
        </p:txBody>
      </p:sp>
      <p:pic>
        <p:nvPicPr>
          <p:cNvPr id="416" name="Google Shape;41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2325" y="3776255"/>
            <a:ext cx="3904749" cy="92337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17" name="Google Shape;41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903" y="3762817"/>
            <a:ext cx="4700819" cy="9233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18" name="Google Shape;418;p36"/>
          <p:cNvSpPr/>
          <p:nvPr/>
        </p:nvSpPr>
        <p:spPr>
          <a:xfrm rot="-5400000">
            <a:off x="5980558" y="4190550"/>
            <a:ext cx="69600" cy="252600"/>
          </a:xfrm>
          <a:prstGeom prst="leftBracket">
            <a:avLst>
              <a:gd fmla="val 8333" name="adj"/>
            </a:avLst>
          </a:prstGeom>
          <a:noFill/>
          <a:ln cap="flat" cmpd="sng" w="2857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36"/>
          <p:cNvSpPr txBox="1"/>
          <p:nvPr/>
        </p:nvSpPr>
        <p:spPr>
          <a:xfrm>
            <a:off x="6409125" y="4129475"/>
            <a:ext cx="1012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FF00"/>
                </a:solidFill>
              </a:rPr>
              <a:t>beam trip</a:t>
            </a:r>
            <a:endParaRPr b="1" sz="1300">
              <a:solidFill>
                <a:srgbClr val="FFFF00"/>
              </a:solidFill>
            </a:endParaRPr>
          </a:p>
        </p:txBody>
      </p:sp>
      <p:cxnSp>
        <p:nvCxnSpPr>
          <p:cNvPr id="420" name="Google Shape;420;p36"/>
          <p:cNvCxnSpPr>
            <a:stCxn id="418" idx="1"/>
            <a:endCxn id="419" idx="1"/>
          </p:cNvCxnSpPr>
          <p:nvPr/>
        </p:nvCxnSpPr>
        <p:spPr>
          <a:xfrm flipH="1" rot="10800000">
            <a:off x="6015358" y="4321950"/>
            <a:ext cx="393900" cy="29700"/>
          </a:xfrm>
          <a:prstGeom prst="straightConnector1">
            <a:avLst/>
          </a:prstGeom>
          <a:noFill/>
          <a:ln cap="flat" cmpd="sng" w="9525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21" name="Google Shape;421;p36"/>
          <p:cNvSpPr txBox="1"/>
          <p:nvPr/>
        </p:nvSpPr>
        <p:spPr>
          <a:xfrm>
            <a:off x="1349375" y="3887775"/>
            <a:ext cx="893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0000"/>
                </a:solidFill>
              </a:rPr>
              <a:t>355 MB/s</a:t>
            </a:r>
            <a:endParaRPr b="1" sz="1200">
              <a:solidFill>
                <a:srgbClr val="FF0000"/>
              </a:solidFill>
            </a:endParaRPr>
          </a:p>
        </p:txBody>
      </p:sp>
      <p:sp>
        <p:nvSpPr>
          <p:cNvPr id="422" name="Google Shape;422;p36"/>
          <p:cNvSpPr txBox="1"/>
          <p:nvPr/>
        </p:nvSpPr>
        <p:spPr>
          <a:xfrm>
            <a:off x="1349375" y="4040175"/>
            <a:ext cx="893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FF0000"/>
                </a:solidFill>
              </a:rPr>
              <a:t>(sectors 2,5)</a:t>
            </a:r>
            <a:endParaRPr b="1" sz="900">
              <a:solidFill>
                <a:srgbClr val="FF0000"/>
              </a:solidFill>
            </a:endParaRPr>
          </a:p>
        </p:txBody>
      </p:sp>
      <p:pic>
        <p:nvPicPr>
          <p:cNvPr id="423" name="Google Shape;423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87046" y="953400"/>
            <a:ext cx="4427105" cy="243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5650" y="1048564"/>
            <a:ext cx="4091853" cy="2243726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36"/>
          <p:cNvSpPr txBox="1"/>
          <p:nvPr/>
        </p:nvSpPr>
        <p:spPr>
          <a:xfrm>
            <a:off x="7317650" y="1039504"/>
            <a:ext cx="1387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</a:rPr>
              <a:t>May 2024</a:t>
            </a:r>
            <a:endParaRPr b="1">
              <a:solidFill>
                <a:schemeClr val="dk2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dk2"/>
                </a:solidFill>
              </a:rPr>
              <a:t>(RG-E 5nA)</a:t>
            </a:r>
            <a:endParaRPr b="1">
              <a:solidFill>
                <a:schemeClr val="dk2"/>
              </a:solidFill>
            </a:endParaRPr>
          </a:p>
        </p:txBody>
      </p:sp>
      <p:sp>
        <p:nvSpPr>
          <p:cNvPr id="426" name="Google Shape;426;p36"/>
          <p:cNvSpPr txBox="1"/>
          <p:nvPr/>
        </p:nvSpPr>
        <p:spPr>
          <a:xfrm>
            <a:off x="2772525" y="1069235"/>
            <a:ext cx="1387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</a:rPr>
              <a:t>Dec. 2023</a:t>
            </a:r>
            <a:endParaRPr b="1">
              <a:solidFill>
                <a:schemeClr val="dk2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</a:rPr>
              <a:t>(RG-K 100nA)</a:t>
            </a:r>
            <a:endParaRPr b="1" sz="1000">
              <a:solidFill>
                <a:schemeClr val="dk2"/>
              </a:solidFill>
            </a:endParaRPr>
          </a:p>
        </p:txBody>
      </p:sp>
      <p:sp>
        <p:nvSpPr>
          <p:cNvPr id="427" name="Google Shape;427;p36"/>
          <p:cNvSpPr txBox="1"/>
          <p:nvPr/>
        </p:nvSpPr>
        <p:spPr>
          <a:xfrm>
            <a:off x="6332750" y="1230875"/>
            <a:ext cx="1347900" cy="6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Drift Chambers + all FADC250 for sectors 2 and 5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428" name="Google Shape;428;p36"/>
          <p:cNvSpPr txBox="1"/>
          <p:nvPr/>
        </p:nvSpPr>
        <p:spPr>
          <a:xfrm>
            <a:off x="1455950" y="1307075"/>
            <a:ext cx="1347900" cy="6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ECAL and PCAL for sector 2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429" name="Google Shape;429;p36"/>
          <p:cNvSpPr txBox="1"/>
          <p:nvPr/>
        </p:nvSpPr>
        <p:spPr>
          <a:xfrm>
            <a:off x="515350" y="485400"/>
            <a:ext cx="6590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A64D79"/>
                </a:solidFill>
              </a:rPr>
              <a:t>Data stream from VTPs in Hall-B to Data Center</a:t>
            </a:r>
            <a:endParaRPr>
              <a:solidFill>
                <a:srgbClr val="A64D79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A64D79"/>
                </a:solidFill>
              </a:rPr>
              <a:t>Packets captured with hardware timestamps est. x10s of us resolution</a:t>
            </a:r>
            <a:endParaRPr>
              <a:solidFill>
                <a:srgbClr val="A64D79"/>
              </a:solidFill>
            </a:endParaRPr>
          </a:p>
        </p:txBody>
      </p:sp>
      <p:pic>
        <p:nvPicPr>
          <p:cNvPr id="430" name="Google Shape;430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1087499" cy="399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7"/>
          <p:cNvSpPr txBox="1"/>
          <p:nvPr>
            <p:ph type="title"/>
          </p:nvPr>
        </p:nvSpPr>
        <p:spPr>
          <a:xfrm>
            <a:off x="1395150" y="224075"/>
            <a:ext cx="7137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PODIO ROOT Streaming</a:t>
            </a:r>
            <a:endParaRPr/>
          </a:p>
        </p:txBody>
      </p:sp>
      <p:sp>
        <p:nvSpPr>
          <p:cNvPr id="436" name="Google Shape;436;p37"/>
          <p:cNvSpPr txBox="1"/>
          <p:nvPr/>
        </p:nvSpPr>
        <p:spPr>
          <a:xfrm>
            <a:off x="445950" y="654112"/>
            <a:ext cx="80868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chemeClr val="dk2"/>
                </a:solidFill>
              </a:rPr>
              <a:t>Disclaimer: This is not an efficient way to stream data and will almost certainly </a:t>
            </a:r>
            <a:r>
              <a:rPr b="1" i="1" lang="en" sz="1600">
                <a:solidFill>
                  <a:schemeClr val="dk2"/>
                </a:solidFill>
              </a:rPr>
              <a:t>not</a:t>
            </a:r>
            <a:r>
              <a:rPr i="1" lang="en" sz="1600">
                <a:solidFill>
                  <a:schemeClr val="dk2"/>
                </a:solidFill>
              </a:rPr>
              <a:t> be part of the final ePIC standard streaming configuration. It </a:t>
            </a:r>
            <a:r>
              <a:rPr b="1" i="1" lang="en" sz="1600">
                <a:solidFill>
                  <a:schemeClr val="dk2"/>
                </a:solidFill>
              </a:rPr>
              <a:t>does</a:t>
            </a:r>
            <a:r>
              <a:rPr i="1" lang="en" sz="1600">
                <a:solidFill>
                  <a:schemeClr val="dk2"/>
                </a:solidFill>
              </a:rPr>
              <a:t> provide a continuous streaming source that can be consumed by the current ePIC reconstruction software allowing other components of the streaming system to be sketched out.</a:t>
            </a:r>
            <a:endParaRPr i="1" sz="1600">
              <a:solidFill>
                <a:schemeClr val="dk2"/>
              </a:solidFill>
            </a:endParaRPr>
          </a:p>
        </p:txBody>
      </p:sp>
      <p:sp>
        <p:nvSpPr>
          <p:cNvPr id="437" name="Google Shape;437;p37"/>
          <p:cNvSpPr txBox="1"/>
          <p:nvPr/>
        </p:nvSpPr>
        <p:spPr>
          <a:xfrm>
            <a:off x="634275" y="1747612"/>
            <a:ext cx="7977900" cy="3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u="sng">
                <a:solidFill>
                  <a:schemeClr val="dk2"/>
                </a:solidFill>
              </a:rPr>
              <a:t>Multiple pieces</a:t>
            </a:r>
            <a:endParaRPr sz="1900" u="sng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rabicPeriod"/>
            </a:pPr>
            <a:r>
              <a:rPr lang="en" sz="1800">
                <a:solidFill>
                  <a:schemeClr val="dk2"/>
                </a:solidFill>
              </a:rPr>
              <a:t>Modified PODIO </a:t>
            </a:r>
            <a:r>
              <a:rPr i="1" lang="en" sz="1600">
                <a:solidFill>
                  <a:schemeClr val="dk2"/>
                </a:solidFill>
              </a:rPr>
              <a:t>(allows data to come in form other than ROOT file on disk)</a:t>
            </a:r>
            <a:br>
              <a:rPr lang="en" sz="1800">
                <a:solidFill>
                  <a:schemeClr val="dk2"/>
                </a:solidFill>
              </a:rPr>
            </a:br>
            <a:r>
              <a:rPr lang="en" sz="1800">
                <a:solidFill>
                  <a:schemeClr val="dk2"/>
                </a:solidFill>
              </a:rPr>
              <a:t>Added </a:t>
            </a:r>
            <a:r>
              <a:rPr b="1" lang="en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openTDirectory()</a:t>
            </a:r>
            <a:r>
              <a:rPr lang="en" sz="1800">
                <a:solidFill>
                  <a:schemeClr val="dk2"/>
                </a:solidFill>
              </a:rPr>
              <a:t> to ROOTReader as alternative to </a:t>
            </a:r>
            <a:r>
              <a:rPr b="1" lang="en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openFiles()</a:t>
            </a:r>
            <a:br>
              <a:rPr lang="en" sz="1800">
                <a:solidFill>
                  <a:schemeClr val="dk2"/>
                </a:solidFill>
              </a:rPr>
            </a:br>
            <a:r>
              <a:rPr lang="en" sz="1300" u="sng">
                <a:solidFill>
                  <a:schemeClr val="hlink"/>
                </a:solidFill>
                <a:hlinkClick r:id="rId3"/>
              </a:rPr>
              <a:t>https://github.com/AIDASoft/podio/issues/565</a:t>
            </a:r>
            <a:r>
              <a:rPr lang="en" sz="1800">
                <a:solidFill>
                  <a:schemeClr val="dk2"/>
                </a:solidFill>
              </a:rPr>
              <a:t> </a:t>
            </a:r>
            <a:br>
              <a:rPr lang="en" sz="1800">
                <a:solidFill>
                  <a:schemeClr val="dk2"/>
                </a:solidFill>
              </a:rPr>
            </a:br>
            <a:r>
              <a:rPr lang="en" sz="1300" u="sng">
                <a:solidFill>
                  <a:schemeClr val="hlink"/>
                </a:solidFill>
                <a:hlinkClick r:id="rId4"/>
              </a:rPr>
              <a:t>https://github.com/AIDASoft/podio/pull/579</a:t>
            </a:r>
            <a:br>
              <a:rPr lang="en" sz="1800">
                <a:solidFill>
                  <a:schemeClr val="dk2"/>
                </a:solidFill>
              </a:rPr>
            </a:br>
            <a:endParaRPr sz="13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rabicPeriod"/>
            </a:pPr>
            <a:r>
              <a:rPr lang="en" sz="1800">
                <a:solidFill>
                  <a:schemeClr val="dk2"/>
                </a:solidFill>
              </a:rPr>
              <a:t>podio2tcp utility </a:t>
            </a:r>
            <a:r>
              <a:rPr i="1" lang="en" sz="1600">
                <a:solidFill>
                  <a:schemeClr val="dk2"/>
                </a:solidFill>
              </a:rPr>
              <a:t>(read from ROOT file and send data over network) </a:t>
            </a:r>
            <a:br>
              <a:rPr lang="en" sz="1600">
                <a:solidFill>
                  <a:schemeClr val="dk2"/>
                </a:solidFill>
              </a:rPr>
            </a:br>
            <a:r>
              <a:rPr lang="en" sz="1600">
                <a:solidFill>
                  <a:schemeClr val="dk2"/>
                </a:solidFill>
              </a:rPr>
              <a:t>Use zmq PUSH-PULL to do automatic load balancing</a:t>
            </a:r>
            <a:br>
              <a:rPr i="1" lang="en" sz="1600">
                <a:solidFill>
                  <a:schemeClr val="dk2"/>
                </a:solidFill>
              </a:rPr>
            </a:br>
            <a:r>
              <a:rPr lang="en" sz="1300" u="sng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https://github.com/JeffersonLab/SRO-RTDP/tree/main/src/utilities/cpp/podio2tcp</a:t>
            </a:r>
            <a:br>
              <a:rPr lang="en" sz="1800">
                <a:solidFill>
                  <a:schemeClr val="dk2"/>
                </a:solidFill>
              </a:rPr>
            </a:b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rabicPeriod"/>
            </a:pPr>
            <a:r>
              <a:rPr lang="en" sz="1800">
                <a:solidFill>
                  <a:schemeClr val="dk2"/>
                </a:solidFill>
              </a:rPr>
              <a:t>podiostream JANA2 event source plugin</a:t>
            </a:r>
            <a:br>
              <a:rPr lang="en" sz="1800">
                <a:solidFill>
                  <a:schemeClr val="dk2"/>
                </a:solidFill>
              </a:rPr>
            </a:br>
            <a:r>
              <a:rPr lang="en" sz="1600">
                <a:solidFill>
                  <a:schemeClr val="dk2"/>
                </a:solidFill>
              </a:rPr>
              <a:t>Reads events from network and provides them to EICrecon</a:t>
            </a:r>
            <a:r>
              <a:rPr lang="en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438" name="Google Shape;438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1087499" cy="399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20505" y="0"/>
            <a:ext cx="1417771" cy="631260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37"/>
          <p:cNvSpPr txBox="1"/>
          <p:nvPr/>
        </p:nvSpPr>
        <p:spPr>
          <a:xfrm>
            <a:off x="7631000" y="588575"/>
            <a:ext cx="1512900" cy="20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">
                <a:solidFill>
                  <a:srgbClr val="0097A7"/>
                </a:solidFill>
                <a:latin typeface="Syncopate"/>
                <a:ea typeface="Syncopate"/>
                <a:cs typeface="Syncopate"/>
                <a:sym typeface="Syncopate"/>
              </a:rPr>
              <a:t>Experimental Physics Software and Computing Infrastructure</a:t>
            </a:r>
            <a:endParaRPr b="1" sz="500">
              <a:solidFill>
                <a:srgbClr val="0097A7"/>
              </a:solidFill>
              <a:latin typeface="Syncopate"/>
              <a:ea typeface="Syncopate"/>
              <a:cs typeface="Syncopate"/>
              <a:sym typeface="Syncopate"/>
            </a:endParaRPr>
          </a:p>
        </p:txBody>
      </p:sp>
      <p:sp>
        <p:nvSpPr>
          <p:cNvPr id="441" name="Google Shape;441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FABRIC Testbed</a:t>
            </a:r>
            <a:endParaRPr/>
          </a:p>
        </p:txBody>
      </p:sp>
      <p:pic>
        <p:nvPicPr>
          <p:cNvPr id="447" name="Google Shape;44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6233770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9974" y="1398725"/>
            <a:ext cx="2063650" cy="1831851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38"/>
          <p:cNvSpPr txBox="1"/>
          <p:nvPr/>
        </p:nvSpPr>
        <p:spPr>
          <a:xfrm>
            <a:off x="3627200" y="500525"/>
            <a:ext cx="3429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https://portal.fabric-testbed.net/</a:t>
            </a:r>
            <a:endParaRPr sz="1800">
              <a:solidFill>
                <a:srgbClr val="0000FF"/>
              </a:solidFill>
            </a:endParaRPr>
          </a:p>
        </p:txBody>
      </p:sp>
      <p:sp>
        <p:nvSpPr>
          <p:cNvPr id="450" name="Google Shape;450;p38"/>
          <p:cNvSpPr txBox="1"/>
          <p:nvPr/>
        </p:nvSpPr>
        <p:spPr>
          <a:xfrm>
            <a:off x="5373600" y="3390300"/>
            <a:ext cx="34587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Create configuration of network+compute</a:t>
            </a:r>
            <a:endParaRPr sz="16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(includes GPU and FPGA elements)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No large HPC resources, but good for testing distributed applications</a:t>
            </a:r>
            <a:endParaRPr sz="1600">
              <a:solidFill>
                <a:schemeClr val="dk2"/>
              </a:solidFill>
            </a:endParaRPr>
          </a:p>
        </p:txBody>
      </p:sp>
      <p:pic>
        <p:nvPicPr>
          <p:cNvPr id="451" name="Google Shape;451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1087499" cy="399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20505" y="0"/>
            <a:ext cx="1417771" cy="631260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38"/>
          <p:cNvSpPr txBox="1"/>
          <p:nvPr/>
        </p:nvSpPr>
        <p:spPr>
          <a:xfrm>
            <a:off x="7631000" y="588575"/>
            <a:ext cx="1512900" cy="20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">
                <a:solidFill>
                  <a:srgbClr val="0097A7"/>
                </a:solidFill>
                <a:latin typeface="Syncopate"/>
                <a:ea typeface="Syncopate"/>
                <a:cs typeface="Syncopate"/>
                <a:sym typeface="Syncopate"/>
              </a:rPr>
              <a:t>Experimental Physics Software and Computing Infrastructure</a:t>
            </a:r>
            <a:endParaRPr b="1" sz="500">
              <a:solidFill>
                <a:srgbClr val="0097A7"/>
              </a:solidFill>
              <a:latin typeface="Syncopate"/>
              <a:ea typeface="Syncopate"/>
              <a:cs typeface="Syncopate"/>
              <a:sym typeface="Syncopate"/>
            </a:endParaRPr>
          </a:p>
        </p:txBody>
      </p:sp>
      <p:sp>
        <p:nvSpPr>
          <p:cNvPr id="454" name="Google Shape;454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FABRIC test</a:t>
            </a:r>
            <a:endParaRPr/>
          </a:p>
        </p:txBody>
      </p:sp>
      <p:pic>
        <p:nvPicPr>
          <p:cNvPr id="460" name="Google Shape;46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1125" y="0"/>
            <a:ext cx="3859119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39"/>
          <p:cNvSpPr txBox="1"/>
          <p:nvPr/>
        </p:nvSpPr>
        <p:spPr>
          <a:xfrm>
            <a:off x="228000" y="1121850"/>
            <a:ext cx="3567600" cy="35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Tested sending data from CERN to 8 locations in US.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Four EICrecon processes running at each location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32 consumers total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(event processing rate is few seconds per event)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Input file: SIDIS 10x100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/work/eic2/EPIC/EVGEN/SIDIS/pythia6-eic/1.0.0/10x100/q2_0to1/pythia_ep_noradcor_10x100_q2_0.000000001_1.0_run48.ab.hepmc3.tree.root</a:t>
            </a:r>
            <a:endParaRPr b="1" sz="11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462" name="Google Shape;462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087499" cy="399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20505" y="0"/>
            <a:ext cx="1417771" cy="63126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39"/>
          <p:cNvSpPr txBox="1"/>
          <p:nvPr/>
        </p:nvSpPr>
        <p:spPr>
          <a:xfrm>
            <a:off x="7631000" y="588575"/>
            <a:ext cx="1512900" cy="20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">
                <a:solidFill>
                  <a:srgbClr val="0097A7"/>
                </a:solidFill>
                <a:latin typeface="Syncopate"/>
                <a:ea typeface="Syncopate"/>
                <a:cs typeface="Syncopate"/>
                <a:sym typeface="Syncopate"/>
              </a:rPr>
              <a:t>Experimental Physics Software and Computing Infrastructure</a:t>
            </a:r>
            <a:endParaRPr b="1" sz="500">
              <a:solidFill>
                <a:srgbClr val="0097A7"/>
              </a:solidFill>
              <a:latin typeface="Syncopate"/>
              <a:ea typeface="Syncopate"/>
              <a:cs typeface="Syncopate"/>
              <a:sym typeface="Syncopate"/>
            </a:endParaRPr>
          </a:p>
        </p:txBody>
      </p:sp>
      <p:sp>
        <p:nvSpPr>
          <p:cNvPr id="465" name="Google Shape;465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71" name="Google Shape;47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0775" y="1233775"/>
            <a:ext cx="5847148" cy="25781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72" name="Google Shape;47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528153" cy="408900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40"/>
          <p:cNvSpPr txBox="1"/>
          <p:nvPr/>
        </p:nvSpPr>
        <p:spPr>
          <a:xfrm>
            <a:off x="49550" y="1042575"/>
            <a:ext cx="3072300" cy="3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Hall-B deployment now rivals Hall-D in online images analyzed.</a:t>
            </a:r>
            <a:br>
              <a:rPr lang="en" sz="1600">
                <a:solidFill>
                  <a:schemeClr val="dk1"/>
                </a:solidFill>
              </a:rPr>
            </a:b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Mini-Hydra uses labeler only for offline calibration checkout</a:t>
            </a:r>
            <a:br>
              <a:rPr lang="en" sz="1600">
                <a:solidFill>
                  <a:schemeClr val="dk1"/>
                </a:solidFill>
              </a:rPr>
            </a:b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Interest from NASA at Open House. Meeting scheduled for Thursday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79" name="Google Shape;479;p41"/>
          <p:cNvSpPr txBox="1"/>
          <p:nvPr/>
        </p:nvSpPr>
        <p:spPr>
          <a:xfrm>
            <a:off x="713550" y="408300"/>
            <a:ext cx="57084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</a:rPr>
              <a:t>Summary</a:t>
            </a:r>
            <a:endParaRPr sz="2500">
              <a:solidFill>
                <a:schemeClr val="dk1"/>
              </a:solidFill>
            </a:endParaRPr>
          </a:p>
        </p:txBody>
      </p:sp>
      <p:sp>
        <p:nvSpPr>
          <p:cNvPr id="480" name="Google Shape;480;p41"/>
          <p:cNvSpPr txBox="1"/>
          <p:nvPr/>
        </p:nvSpPr>
        <p:spPr>
          <a:xfrm>
            <a:off x="1367625" y="1266775"/>
            <a:ext cx="5708400" cy="28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Streaming Readout will be the </a:t>
            </a:r>
            <a:r>
              <a:rPr b="1" lang="en" sz="1800">
                <a:solidFill>
                  <a:schemeClr val="dk2"/>
                </a:solidFill>
              </a:rPr>
              <a:t>standard</a:t>
            </a:r>
            <a:r>
              <a:rPr lang="en" sz="1800">
                <a:solidFill>
                  <a:schemeClr val="dk2"/>
                </a:solidFill>
              </a:rPr>
              <a:t> for the </a:t>
            </a:r>
            <a:r>
              <a:rPr b="1" lang="en" sz="1800">
                <a:solidFill>
                  <a:schemeClr val="dk2"/>
                </a:solidFill>
              </a:rPr>
              <a:t>next generation</a:t>
            </a:r>
            <a:r>
              <a:rPr lang="en" sz="1800">
                <a:solidFill>
                  <a:schemeClr val="dk2"/>
                </a:solidFill>
              </a:rPr>
              <a:t> of </a:t>
            </a:r>
            <a:r>
              <a:rPr b="1" lang="en" sz="1800">
                <a:solidFill>
                  <a:schemeClr val="dk2"/>
                </a:solidFill>
              </a:rPr>
              <a:t>experiments</a:t>
            </a:r>
            <a:r>
              <a:rPr lang="en" sz="1800">
                <a:solidFill>
                  <a:schemeClr val="dk2"/>
                </a:solidFill>
              </a:rPr>
              <a:t> at JLab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To get to there from here requires a </a:t>
            </a:r>
            <a:r>
              <a:rPr b="1" lang="en" sz="1800">
                <a:solidFill>
                  <a:schemeClr val="dk2"/>
                </a:solidFill>
              </a:rPr>
              <a:t>number</a:t>
            </a:r>
            <a:r>
              <a:rPr lang="en" sz="1800">
                <a:solidFill>
                  <a:schemeClr val="dk2"/>
                </a:solidFill>
              </a:rPr>
              <a:t> of </a:t>
            </a:r>
            <a:r>
              <a:rPr b="1" lang="en" sz="1800">
                <a:solidFill>
                  <a:schemeClr val="dk2"/>
                </a:solidFill>
              </a:rPr>
              <a:t>pieces</a:t>
            </a:r>
            <a:r>
              <a:rPr lang="en" sz="1800">
                <a:solidFill>
                  <a:schemeClr val="dk2"/>
                </a:solidFill>
              </a:rPr>
              <a:t> be developed and coupled into a </a:t>
            </a:r>
            <a:r>
              <a:rPr b="1" lang="en" sz="1800">
                <a:solidFill>
                  <a:schemeClr val="dk2"/>
                </a:solidFill>
              </a:rPr>
              <a:t>coherent</a:t>
            </a:r>
            <a:r>
              <a:rPr lang="en" sz="1800">
                <a:solidFill>
                  <a:schemeClr val="dk2"/>
                </a:solidFill>
              </a:rPr>
              <a:t> </a:t>
            </a:r>
            <a:r>
              <a:rPr b="1" lang="en" sz="1800">
                <a:solidFill>
                  <a:schemeClr val="dk2"/>
                </a:solidFill>
              </a:rPr>
              <a:t>system</a:t>
            </a:r>
            <a:endParaRPr b="1"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A key requirement is automated calibration of the detector.</a:t>
            </a:r>
            <a:endParaRPr sz="1800">
              <a:solidFill>
                <a:schemeClr val="dk2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</a:pPr>
            <a:r>
              <a:rPr b="1" i="1" lang="en" sz="1600">
                <a:solidFill>
                  <a:schemeClr val="dk2"/>
                </a:solidFill>
              </a:rPr>
              <a:t>This needs to be considered during detector development!</a:t>
            </a:r>
            <a:endParaRPr b="1" i="1" sz="16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Monitoring at </a:t>
            </a:r>
            <a:r>
              <a:rPr b="1" lang="en" sz="1800">
                <a:solidFill>
                  <a:schemeClr val="dk2"/>
                </a:solidFill>
              </a:rPr>
              <a:t>all stages</a:t>
            </a:r>
            <a:r>
              <a:rPr lang="en" sz="1800">
                <a:solidFill>
                  <a:schemeClr val="dk2"/>
                </a:solidFill>
              </a:rPr>
              <a:t> is needed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/>
          <p:nvPr>
            <p:ph type="title"/>
          </p:nvPr>
        </p:nvSpPr>
        <p:spPr>
          <a:xfrm>
            <a:off x="311700" y="5314"/>
            <a:ext cx="6741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Streaming Grand Challenge</a:t>
            </a:r>
            <a:endParaRPr/>
          </a:p>
        </p:txBody>
      </p:sp>
      <p:sp>
        <p:nvSpPr>
          <p:cNvPr id="135" name="Google Shape;135;p24"/>
          <p:cNvSpPr txBox="1"/>
          <p:nvPr>
            <p:ph idx="12" type="sldNum"/>
          </p:nvPr>
        </p:nvSpPr>
        <p:spPr>
          <a:xfrm>
            <a:off x="8588408" y="47555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6" name="Google Shape;13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125" y="574939"/>
            <a:ext cx="5684618" cy="4260688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2700000" dist="95250">
              <a:srgbClr val="000000">
                <a:alpha val="50000"/>
              </a:srgbClr>
            </a:outerShdw>
          </a:effectLst>
        </p:spPr>
      </p:pic>
      <p:sp>
        <p:nvSpPr>
          <p:cNvPr id="137" name="Google Shape;137;p24"/>
          <p:cNvSpPr txBox="1"/>
          <p:nvPr/>
        </p:nvSpPr>
        <p:spPr>
          <a:xfrm>
            <a:off x="3767725" y="348850"/>
            <a:ext cx="2358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>
                <a:solidFill>
                  <a:schemeClr val="dk1"/>
                </a:solidFill>
              </a:rPr>
              <a:t>slide from Jan. 5, 2024 presentation by Rolf Ent</a:t>
            </a:r>
            <a:endParaRPr i="1" sz="800">
              <a:solidFill>
                <a:schemeClr val="dk1"/>
              </a:solidFill>
            </a:endParaRPr>
          </a:p>
        </p:txBody>
      </p:sp>
      <p:sp>
        <p:nvSpPr>
          <p:cNvPr id="138" name="Google Shape;138;p24"/>
          <p:cNvSpPr txBox="1"/>
          <p:nvPr/>
        </p:nvSpPr>
        <p:spPr>
          <a:xfrm>
            <a:off x="6233625" y="941363"/>
            <a:ext cx="2804700" cy="41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The Streaming Grand Challenge began in 2018. </a:t>
            </a:r>
            <a:br>
              <a:rPr lang="en" sz="1700">
                <a:solidFill>
                  <a:schemeClr val="dk1"/>
                </a:solidFill>
              </a:rPr>
            </a:b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Significant progress has been made since then on several fronts that include deployment of SRO-capable fast electronics, firmware development, and software (ERSAP, JANA2, InstaRec,...).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Phase II of the SRO GC is now beginning.</a:t>
            </a:r>
            <a:endParaRPr sz="1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6" name="Google Shape;486;p42"/>
          <p:cNvSpPr/>
          <p:nvPr/>
        </p:nvSpPr>
        <p:spPr>
          <a:xfrm>
            <a:off x="739482" y="1962150"/>
            <a:ext cx="7563231" cy="126822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2"/>
                </a:solidFill>
                <a:latin typeface="Julius Sans One"/>
              </a:rPr>
              <a:t>BACKUPS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43"/>
          <p:cNvSpPr txBox="1"/>
          <p:nvPr>
            <p:ph type="title"/>
          </p:nvPr>
        </p:nvSpPr>
        <p:spPr>
          <a:xfrm>
            <a:off x="1674850" y="5325"/>
            <a:ext cx="5378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2672"/>
              <a:buFont typeface="Arial"/>
              <a:buNone/>
            </a:pPr>
            <a:r>
              <a:rPr lang="en" sz="2320"/>
              <a:t>ESnet/JLab FPGA Accelerated Transport</a:t>
            </a:r>
            <a:endParaRPr sz="23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8392"/>
              <a:buFont typeface="Arial"/>
              <a:buNone/>
            </a:pPr>
            <a:r>
              <a:rPr lang="en" sz="1120"/>
              <a:t>(part of IRIAD effort)</a:t>
            </a:r>
            <a:endParaRPr sz="11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43"/>
          <p:cNvSpPr txBox="1"/>
          <p:nvPr>
            <p:ph idx="12" type="sldNum"/>
          </p:nvPr>
        </p:nvSpPr>
        <p:spPr>
          <a:xfrm>
            <a:off x="8588408" y="47555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93" name="Google Shape;49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30414"/>
            <a:ext cx="7573097" cy="4260687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43"/>
          <p:cNvSpPr txBox="1"/>
          <p:nvPr/>
        </p:nvSpPr>
        <p:spPr>
          <a:xfrm>
            <a:off x="6456091" y="4541341"/>
            <a:ext cx="2519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800">
                <a:solidFill>
                  <a:srgbClr val="9900FF"/>
                </a:solidFill>
              </a:rPr>
              <a:t>Funded through DOE ASCR IRIAD project</a:t>
            </a:r>
            <a:endParaRPr b="1" i="1" sz="800">
              <a:solidFill>
                <a:srgbClr val="9900FF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800">
                <a:solidFill>
                  <a:srgbClr val="9900FF"/>
                </a:solidFill>
              </a:rPr>
              <a:t>PI: Graham Heyes</a:t>
            </a:r>
            <a:endParaRPr b="1" i="1" sz="800">
              <a:solidFill>
                <a:srgbClr val="9900FF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800">
                <a:solidFill>
                  <a:srgbClr val="9900FF"/>
                </a:solidFill>
              </a:rPr>
              <a:t>Project Lead: Michael Goodrich</a:t>
            </a:r>
            <a:endParaRPr b="1" i="1" sz="800">
              <a:solidFill>
                <a:srgbClr val="9900FF"/>
              </a:solidFill>
            </a:endParaRPr>
          </a:p>
        </p:txBody>
      </p:sp>
      <p:cxnSp>
        <p:nvCxnSpPr>
          <p:cNvPr id="495" name="Google Shape;495;p43"/>
          <p:cNvCxnSpPr/>
          <p:nvPr/>
        </p:nvCxnSpPr>
        <p:spPr>
          <a:xfrm>
            <a:off x="149575" y="682325"/>
            <a:ext cx="7147800" cy="0"/>
          </a:xfrm>
          <a:prstGeom prst="straightConnector1">
            <a:avLst/>
          </a:prstGeom>
          <a:noFill/>
          <a:ln cap="flat" cmpd="sng" w="28575">
            <a:solidFill>
              <a:srgbClr val="1155CC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496" name="Google Shape;496;p43"/>
          <p:cNvSpPr txBox="1"/>
          <p:nvPr/>
        </p:nvSpPr>
        <p:spPr>
          <a:xfrm>
            <a:off x="196900" y="1165775"/>
            <a:ext cx="2229000" cy="9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Partnership between </a:t>
            </a:r>
            <a:r>
              <a:rPr b="1" lang="en" sz="1200">
                <a:solidFill>
                  <a:schemeClr val="dk2"/>
                </a:solidFill>
              </a:rPr>
              <a:t>ESnet</a:t>
            </a:r>
            <a:r>
              <a:rPr lang="en" sz="1200">
                <a:solidFill>
                  <a:schemeClr val="dk2"/>
                </a:solidFill>
              </a:rPr>
              <a:t> and </a:t>
            </a:r>
            <a:r>
              <a:rPr b="1" lang="en" sz="1200">
                <a:solidFill>
                  <a:schemeClr val="dk2"/>
                </a:solidFill>
              </a:rPr>
              <a:t>JLab</a:t>
            </a:r>
            <a:r>
              <a:rPr lang="en" sz="1200">
                <a:solidFill>
                  <a:schemeClr val="dk2"/>
                </a:solidFill>
              </a:rPr>
              <a:t> to provide high bandwidth, low latency transport of experimental data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497" name="Google Shape;497;p43"/>
          <p:cNvSpPr txBox="1"/>
          <p:nvPr/>
        </p:nvSpPr>
        <p:spPr>
          <a:xfrm>
            <a:off x="0" y="3707375"/>
            <a:ext cx="2481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Char char="●"/>
            </a:pPr>
            <a:r>
              <a:rPr lang="en" sz="800">
                <a:solidFill>
                  <a:schemeClr val="dk2"/>
                </a:solidFill>
              </a:rPr>
              <a:t>Data packet headers re-written in FPGA to redirect to processing nodes</a:t>
            </a:r>
            <a:br>
              <a:rPr lang="en" sz="800">
                <a:solidFill>
                  <a:schemeClr val="dk2"/>
                </a:solidFill>
              </a:rPr>
            </a:br>
            <a:endParaRPr sz="800">
              <a:solidFill>
                <a:schemeClr val="dk2"/>
              </a:solidFill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Char char="●"/>
            </a:pPr>
            <a:r>
              <a:rPr lang="en" sz="800">
                <a:solidFill>
                  <a:schemeClr val="dk2"/>
                </a:solidFill>
              </a:rPr>
              <a:t>Smart load balancing by Control Plane application based on telemetry from processing nodes</a:t>
            </a:r>
            <a:endParaRPr sz="800">
              <a:solidFill>
                <a:schemeClr val="dk2"/>
              </a:solidFill>
            </a:endParaRPr>
          </a:p>
        </p:txBody>
      </p:sp>
      <p:pic>
        <p:nvPicPr>
          <p:cNvPr id="498" name="Google Shape;498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391693" cy="55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5"/>
          <p:cNvSpPr txBox="1"/>
          <p:nvPr>
            <p:ph type="title"/>
          </p:nvPr>
        </p:nvSpPr>
        <p:spPr>
          <a:xfrm>
            <a:off x="311700" y="5314"/>
            <a:ext cx="6741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Streaming Grand Challenge Phase II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5"/>
          <p:cNvSpPr txBox="1"/>
          <p:nvPr>
            <p:ph idx="12" type="sldNum"/>
          </p:nvPr>
        </p:nvSpPr>
        <p:spPr>
          <a:xfrm>
            <a:off x="8588408" y="47555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5" name="Google Shape;14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82814"/>
            <a:ext cx="8102938" cy="3872728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5"/>
          <p:cNvSpPr txBox="1"/>
          <p:nvPr/>
        </p:nvSpPr>
        <p:spPr>
          <a:xfrm>
            <a:off x="3207125" y="4432450"/>
            <a:ext cx="5163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900">
                <a:solidFill>
                  <a:schemeClr val="dk2"/>
                </a:solidFill>
              </a:rPr>
              <a:t>Diagram from early 2024 by Rolf Ent, Markus Diefenthaler, Brad Sawatsky, and David Lawrence</a:t>
            </a:r>
            <a:endParaRPr i="1" sz="9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6"/>
          <p:cNvSpPr txBox="1"/>
          <p:nvPr/>
        </p:nvSpPr>
        <p:spPr>
          <a:xfrm>
            <a:off x="246950" y="1299653"/>
            <a:ext cx="84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BDX</a:t>
            </a:r>
            <a:endParaRPr sz="1800">
              <a:solidFill>
                <a:schemeClr val="dk2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52" name="Google Shape;152;p26"/>
          <p:cNvSpPr txBox="1"/>
          <p:nvPr/>
        </p:nvSpPr>
        <p:spPr>
          <a:xfrm>
            <a:off x="246950" y="2721125"/>
            <a:ext cx="84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CLAS12</a:t>
            </a:r>
            <a:endParaRPr sz="1800">
              <a:solidFill>
                <a:schemeClr val="dk2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53" name="Google Shape;153;p26"/>
          <p:cNvSpPr txBox="1"/>
          <p:nvPr/>
        </p:nvSpPr>
        <p:spPr>
          <a:xfrm>
            <a:off x="246950" y="4082150"/>
            <a:ext cx="84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Hall-C</a:t>
            </a:r>
            <a:endParaRPr sz="1800">
              <a:solidFill>
                <a:schemeClr val="dk2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grpSp>
        <p:nvGrpSpPr>
          <p:cNvPr id="154" name="Google Shape;154;p26"/>
          <p:cNvGrpSpPr/>
          <p:nvPr/>
        </p:nvGrpSpPr>
        <p:grpSpPr>
          <a:xfrm>
            <a:off x="1210730" y="35153"/>
            <a:ext cx="1451700" cy="557400"/>
            <a:chOff x="1210730" y="35153"/>
            <a:chExt cx="1451700" cy="557400"/>
          </a:xfrm>
        </p:grpSpPr>
        <p:sp>
          <p:nvSpPr>
            <p:cNvPr id="155" name="Google Shape;155;p26"/>
            <p:cNvSpPr txBox="1"/>
            <p:nvPr/>
          </p:nvSpPr>
          <p:spPr>
            <a:xfrm rot="-5400000">
              <a:off x="1160030" y="156953"/>
              <a:ext cx="4863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dk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Q1</a:t>
              </a:r>
              <a:endParaRPr b="1" sz="13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56" name="Google Shape;156;p26"/>
            <p:cNvSpPr txBox="1"/>
            <p:nvPr/>
          </p:nvSpPr>
          <p:spPr>
            <a:xfrm rot="-5400000">
              <a:off x="1547130" y="188453"/>
              <a:ext cx="4233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dk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Q2</a:t>
              </a:r>
              <a:endParaRPr b="1" sz="13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57" name="Google Shape;157;p26"/>
            <p:cNvSpPr txBox="1"/>
            <p:nvPr/>
          </p:nvSpPr>
          <p:spPr>
            <a:xfrm rot="-5400000">
              <a:off x="1835680" y="121403"/>
              <a:ext cx="5574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dk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Q3</a:t>
              </a:r>
              <a:endParaRPr b="1" sz="13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58" name="Google Shape;158;p26"/>
            <p:cNvSpPr txBox="1"/>
            <p:nvPr/>
          </p:nvSpPr>
          <p:spPr>
            <a:xfrm rot="-5400000">
              <a:off x="2242580" y="172703"/>
              <a:ext cx="4548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dk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Q4</a:t>
              </a:r>
              <a:endParaRPr b="1" sz="13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cxnSp>
        <p:nvCxnSpPr>
          <p:cNvPr id="159" name="Google Shape;159;p26"/>
          <p:cNvCxnSpPr/>
          <p:nvPr/>
        </p:nvCxnSpPr>
        <p:spPr>
          <a:xfrm>
            <a:off x="1150000" y="260100"/>
            <a:ext cx="0" cy="4765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0" name="Google Shape;160;p26"/>
          <p:cNvCxnSpPr/>
          <p:nvPr/>
        </p:nvCxnSpPr>
        <p:spPr>
          <a:xfrm>
            <a:off x="8979475" y="260100"/>
            <a:ext cx="0" cy="4765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1" name="Google Shape;161;p26"/>
          <p:cNvCxnSpPr/>
          <p:nvPr/>
        </p:nvCxnSpPr>
        <p:spPr>
          <a:xfrm>
            <a:off x="2715895" y="260100"/>
            <a:ext cx="0" cy="4765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2" name="Google Shape;162;p26"/>
          <p:cNvCxnSpPr/>
          <p:nvPr/>
        </p:nvCxnSpPr>
        <p:spPr>
          <a:xfrm>
            <a:off x="4281790" y="260100"/>
            <a:ext cx="0" cy="4765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3" name="Google Shape;163;p26"/>
          <p:cNvCxnSpPr/>
          <p:nvPr/>
        </p:nvCxnSpPr>
        <p:spPr>
          <a:xfrm>
            <a:off x="5847685" y="260100"/>
            <a:ext cx="0" cy="4765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4" name="Google Shape;164;p26"/>
          <p:cNvCxnSpPr/>
          <p:nvPr/>
        </p:nvCxnSpPr>
        <p:spPr>
          <a:xfrm>
            <a:off x="7413580" y="260100"/>
            <a:ext cx="0" cy="4765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65" name="Google Shape;165;p26"/>
          <p:cNvGrpSpPr/>
          <p:nvPr/>
        </p:nvGrpSpPr>
        <p:grpSpPr>
          <a:xfrm>
            <a:off x="2766237" y="35153"/>
            <a:ext cx="1451700" cy="557400"/>
            <a:chOff x="1210730" y="35153"/>
            <a:chExt cx="1451700" cy="557400"/>
          </a:xfrm>
        </p:grpSpPr>
        <p:sp>
          <p:nvSpPr>
            <p:cNvPr id="166" name="Google Shape;166;p26"/>
            <p:cNvSpPr txBox="1"/>
            <p:nvPr/>
          </p:nvSpPr>
          <p:spPr>
            <a:xfrm rot="-5400000">
              <a:off x="1160030" y="156953"/>
              <a:ext cx="4863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dk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Q1</a:t>
              </a:r>
              <a:endParaRPr b="1" sz="13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67" name="Google Shape;167;p26"/>
            <p:cNvSpPr txBox="1"/>
            <p:nvPr/>
          </p:nvSpPr>
          <p:spPr>
            <a:xfrm rot="-5400000">
              <a:off x="1547130" y="188453"/>
              <a:ext cx="4233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dk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Q2</a:t>
              </a:r>
              <a:endParaRPr b="1" sz="13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68" name="Google Shape;168;p26"/>
            <p:cNvSpPr txBox="1"/>
            <p:nvPr/>
          </p:nvSpPr>
          <p:spPr>
            <a:xfrm rot="-5400000">
              <a:off x="1835680" y="121403"/>
              <a:ext cx="5574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dk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Q3</a:t>
              </a:r>
              <a:endParaRPr b="1" sz="13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69" name="Google Shape;169;p26"/>
            <p:cNvSpPr txBox="1"/>
            <p:nvPr/>
          </p:nvSpPr>
          <p:spPr>
            <a:xfrm rot="-5400000">
              <a:off x="2242580" y="172703"/>
              <a:ext cx="4548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dk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Q4</a:t>
              </a:r>
              <a:endParaRPr b="1" sz="13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170" name="Google Shape;170;p26"/>
          <p:cNvGrpSpPr/>
          <p:nvPr/>
        </p:nvGrpSpPr>
        <p:grpSpPr>
          <a:xfrm>
            <a:off x="4342807" y="35153"/>
            <a:ext cx="1451700" cy="557400"/>
            <a:chOff x="1210730" y="35153"/>
            <a:chExt cx="1451700" cy="557400"/>
          </a:xfrm>
        </p:grpSpPr>
        <p:sp>
          <p:nvSpPr>
            <p:cNvPr id="171" name="Google Shape;171;p26"/>
            <p:cNvSpPr txBox="1"/>
            <p:nvPr/>
          </p:nvSpPr>
          <p:spPr>
            <a:xfrm rot="-5400000">
              <a:off x="1160030" y="156953"/>
              <a:ext cx="4863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dk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Q1</a:t>
              </a:r>
              <a:endParaRPr b="1" sz="13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2" name="Google Shape;172;p26"/>
            <p:cNvSpPr txBox="1"/>
            <p:nvPr/>
          </p:nvSpPr>
          <p:spPr>
            <a:xfrm rot="-5400000">
              <a:off x="1547130" y="188453"/>
              <a:ext cx="4233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dk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Q2</a:t>
              </a:r>
              <a:endParaRPr b="1" sz="13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3" name="Google Shape;173;p26"/>
            <p:cNvSpPr txBox="1"/>
            <p:nvPr/>
          </p:nvSpPr>
          <p:spPr>
            <a:xfrm rot="-5400000">
              <a:off x="1835680" y="121403"/>
              <a:ext cx="5574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dk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Q3</a:t>
              </a:r>
              <a:endParaRPr b="1" sz="13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4" name="Google Shape;174;p26"/>
            <p:cNvSpPr txBox="1"/>
            <p:nvPr/>
          </p:nvSpPr>
          <p:spPr>
            <a:xfrm rot="-5400000">
              <a:off x="2242580" y="172703"/>
              <a:ext cx="4548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dk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Q4</a:t>
              </a:r>
              <a:endParaRPr b="1" sz="13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175" name="Google Shape;175;p26"/>
          <p:cNvGrpSpPr/>
          <p:nvPr/>
        </p:nvGrpSpPr>
        <p:grpSpPr>
          <a:xfrm>
            <a:off x="5898314" y="35153"/>
            <a:ext cx="1451700" cy="557400"/>
            <a:chOff x="1210730" y="35153"/>
            <a:chExt cx="1451700" cy="557400"/>
          </a:xfrm>
        </p:grpSpPr>
        <p:sp>
          <p:nvSpPr>
            <p:cNvPr id="176" name="Google Shape;176;p26"/>
            <p:cNvSpPr txBox="1"/>
            <p:nvPr/>
          </p:nvSpPr>
          <p:spPr>
            <a:xfrm rot="-5400000">
              <a:off x="1160030" y="156953"/>
              <a:ext cx="4863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dk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Q1</a:t>
              </a:r>
              <a:endParaRPr b="1" sz="13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7" name="Google Shape;177;p26"/>
            <p:cNvSpPr txBox="1"/>
            <p:nvPr/>
          </p:nvSpPr>
          <p:spPr>
            <a:xfrm rot="-5400000">
              <a:off x="1547130" y="188453"/>
              <a:ext cx="4233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dk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Q2</a:t>
              </a:r>
              <a:endParaRPr b="1" sz="13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8" name="Google Shape;178;p26"/>
            <p:cNvSpPr txBox="1"/>
            <p:nvPr/>
          </p:nvSpPr>
          <p:spPr>
            <a:xfrm rot="-5400000">
              <a:off x="1835680" y="121403"/>
              <a:ext cx="5574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dk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Q3</a:t>
              </a:r>
              <a:endParaRPr b="1" sz="13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9" name="Google Shape;179;p26"/>
            <p:cNvSpPr txBox="1"/>
            <p:nvPr/>
          </p:nvSpPr>
          <p:spPr>
            <a:xfrm rot="-5400000">
              <a:off x="2242580" y="172703"/>
              <a:ext cx="4548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dk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Q4</a:t>
              </a:r>
              <a:endParaRPr b="1" sz="13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180" name="Google Shape;180;p26"/>
          <p:cNvGrpSpPr/>
          <p:nvPr/>
        </p:nvGrpSpPr>
        <p:grpSpPr>
          <a:xfrm>
            <a:off x="7469574" y="35153"/>
            <a:ext cx="1451700" cy="557400"/>
            <a:chOff x="1210730" y="35153"/>
            <a:chExt cx="1451700" cy="557400"/>
          </a:xfrm>
        </p:grpSpPr>
        <p:sp>
          <p:nvSpPr>
            <p:cNvPr id="181" name="Google Shape;181;p26"/>
            <p:cNvSpPr txBox="1"/>
            <p:nvPr/>
          </p:nvSpPr>
          <p:spPr>
            <a:xfrm rot="-5400000">
              <a:off x="1160030" y="156953"/>
              <a:ext cx="4863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dk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Q1</a:t>
              </a:r>
              <a:endParaRPr b="1" sz="13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82" name="Google Shape;182;p26"/>
            <p:cNvSpPr txBox="1"/>
            <p:nvPr/>
          </p:nvSpPr>
          <p:spPr>
            <a:xfrm rot="-5400000">
              <a:off x="1547130" y="188453"/>
              <a:ext cx="4233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dk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Q2</a:t>
              </a:r>
              <a:endParaRPr b="1" sz="13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83" name="Google Shape;183;p26"/>
            <p:cNvSpPr txBox="1"/>
            <p:nvPr/>
          </p:nvSpPr>
          <p:spPr>
            <a:xfrm rot="-5400000">
              <a:off x="1835680" y="121403"/>
              <a:ext cx="5574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dk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Q3</a:t>
              </a:r>
              <a:endParaRPr b="1" sz="13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84" name="Google Shape;184;p26"/>
            <p:cNvSpPr txBox="1"/>
            <p:nvPr/>
          </p:nvSpPr>
          <p:spPr>
            <a:xfrm rot="-5400000">
              <a:off x="2242580" y="172703"/>
              <a:ext cx="4548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dk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Q4</a:t>
              </a:r>
              <a:endParaRPr b="1" sz="13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cxnSp>
        <p:nvCxnSpPr>
          <p:cNvPr id="185" name="Google Shape;185;p26"/>
          <p:cNvCxnSpPr/>
          <p:nvPr/>
        </p:nvCxnSpPr>
        <p:spPr>
          <a:xfrm>
            <a:off x="1586137" y="260100"/>
            <a:ext cx="0" cy="47655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86" name="Google Shape;186;p26"/>
          <p:cNvCxnSpPr/>
          <p:nvPr/>
        </p:nvCxnSpPr>
        <p:spPr>
          <a:xfrm>
            <a:off x="1943507" y="260100"/>
            <a:ext cx="0" cy="47655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87" name="Google Shape;187;p26"/>
          <p:cNvCxnSpPr/>
          <p:nvPr/>
        </p:nvCxnSpPr>
        <p:spPr>
          <a:xfrm>
            <a:off x="2300877" y="260100"/>
            <a:ext cx="0" cy="47655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88" name="Google Shape;188;p26"/>
          <p:cNvCxnSpPr/>
          <p:nvPr/>
        </p:nvCxnSpPr>
        <p:spPr>
          <a:xfrm>
            <a:off x="3139077" y="260100"/>
            <a:ext cx="0" cy="47655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89" name="Google Shape;189;p26"/>
          <p:cNvCxnSpPr/>
          <p:nvPr/>
        </p:nvCxnSpPr>
        <p:spPr>
          <a:xfrm>
            <a:off x="3496447" y="260100"/>
            <a:ext cx="0" cy="47655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90" name="Google Shape;190;p26"/>
          <p:cNvCxnSpPr/>
          <p:nvPr/>
        </p:nvCxnSpPr>
        <p:spPr>
          <a:xfrm>
            <a:off x="3853816" y="260100"/>
            <a:ext cx="0" cy="47655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91" name="Google Shape;191;p26"/>
          <p:cNvCxnSpPr/>
          <p:nvPr/>
        </p:nvCxnSpPr>
        <p:spPr>
          <a:xfrm>
            <a:off x="4707770" y="260100"/>
            <a:ext cx="0" cy="47655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92" name="Google Shape;192;p26"/>
          <p:cNvCxnSpPr/>
          <p:nvPr/>
        </p:nvCxnSpPr>
        <p:spPr>
          <a:xfrm>
            <a:off x="5065140" y="260100"/>
            <a:ext cx="0" cy="47655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93" name="Google Shape;193;p26"/>
          <p:cNvCxnSpPr/>
          <p:nvPr/>
        </p:nvCxnSpPr>
        <p:spPr>
          <a:xfrm>
            <a:off x="5422509" y="260100"/>
            <a:ext cx="0" cy="47655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94" name="Google Shape;194;p26"/>
          <p:cNvCxnSpPr/>
          <p:nvPr/>
        </p:nvCxnSpPr>
        <p:spPr>
          <a:xfrm>
            <a:off x="6271153" y="260100"/>
            <a:ext cx="0" cy="47655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95" name="Google Shape;195;p26"/>
          <p:cNvCxnSpPr/>
          <p:nvPr/>
        </p:nvCxnSpPr>
        <p:spPr>
          <a:xfrm>
            <a:off x="6628523" y="260100"/>
            <a:ext cx="0" cy="47655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96" name="Google Shape;196;p26"/>
          <p:cNvCxnSpPr/>
          <p:nvPr/>
        </p:nvCxnSpPr>
        <p:spPr>
          <a:xfrm>
            <a:off x="6985893" y="260100"/>
            <a:ext cx="0" cy="47655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97" name="Google Shape;197;p26"/>
          <p:cNvCxnSpPr/>
          <p:nvPr/>
        </p:nvCxnSpPr>
        <p:spPr>
          <a:xfrm>
            <a:off x="7839847" y="260100"/>
            <a:ext cx="0" cy="47655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98" name="Google Shape;198;p26"/>
          <p:cNvCxnSpPr/>
          <p:nvPr/>
        </p:nvCxnSpPr>
        <p:spPr>
          <a:xfrm>
            <a:off x="8197216" y="260100"/>
            <a:ext cx="0" cy="47655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99" name="Google Shape;199;p26"/>
          <p:cNvCxnSpPr/>
          <p:nvPr/>
        </p:nvCxnSpPr>
        <p:spPr>
          <a:xfrm>
            <a:off x="8554586" y="260100"/>
            <a:ext cx="0" cy="47655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200" name="Google Shape;200;p26"/>
          <p:cNvSpPr/>
          <p:nvPr/>
        </p:nvSpPr>
        <p:spPr>
          <a:xfrm>
            <a:off x="1157875" y="543500"/>
            <a:ext cx="7821600" cy="4410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DCECD5"/>
              </a:gs>
              <a:gs pos="100000">
                <a:srgbClr val="93BC81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6"/>
          <p:cNvSpPr txBox="1"/>
          <p:nvPr/>
        </p:nvSpPr>
        <p:spPr>
          <a:xfrm>
            <a:off x="1369700" y="533150"/>
            <a:ext cx="1126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CY2024</a:t>
            </a:r>
            <a:endParaRPr sz="18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2" name="Google Shape;202;p26"/>
          <p:cNvSpPr txBox="1"/>
          <p:nvPr/>
        </p:nvSpPr>
        <p:spPr>
          <a:xfrm>
            <a:off x="2946270" y="533150"/>
            <a:ext cx="1126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CY2025</a:t>
            </a:r>
            <a:endParaRPr sz="18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3" name="Google Shape;203;p26"/>
          <p:cNvSpPr txBox="1"/>
          <p:nvPr/>
        </p:nvSpPr>
        <p:spPr>
          <a:xfrm>
            <a:off x="4499209" y="533150"/>
            <a:ext cx="1126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CY2026</a:t>
            </a:r>
            <a:endParaRPr sz="18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4" name="Google Shape;204;p26"/>
          <p:cNvSpPr txBox="1"/>
          <p:nvPr/>
        </p:nvSpPr>
        <p:spPr>
          <a:xfrm>
            <a:off x="6062593" y="533150"/>
            <a:ext cx="1126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CY2027</a:t>
            </a:r>
            <a:endParaRPr sz="18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5" name="Google Shape;205;p26"/>
          <p:cNvSpPr txBox="1"/>
          <p:nvPr/>
        </p:nvSpPr>
        <p:spPr>
          <a:xfrm>
            <a:off x="7623409" y="533150"/>
            <a:ext cx="1126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CY2028</a:t>
            </a:r>
            <a:endParaRPr sz="18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6" name="Google Shape;206;p26"/>
          <p:cNvSpPr txBox="1"/>
          <p:nvPr/>
        </p:nvSpPr>
        <p:spPr>
          <a:xfrm rot="-5400000">
            <a:off x="6540952" y="4098600"/>
            <a:ext cx="1299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HMS + SHMS 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full scale</a:t>
            </a:r>
            <a:endParaRPr sz="1200">
              <a:solidFill>
                <a:schemeClr val="dk2"/>
              </a:solidFill>
            </a:endParaRPr>
          </a:p>
        </p:txBody>
      </p:sp>
      <p:cxnSp>
        <p:nvCxnSpPr>
          <p:cNvPr id="207" name="Google Shape;207;p26"/>
          <p:cNvCxnSpPr/>
          <p:nvPr/>
        </p:nvCxnSpPr>
        <p:spPr>
          <a:xfrm>
            <a:off x="244175" y="2263359"/>
            <a:ext cx="87354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8" name="Google Shape;208;p26"/>
          <p:cNvCxnSpPr/>
          <p:nvPr/>
        </p:nvCxnSpPr>
        <p:spPr>
          <a:xfrm>
            <a:off x="244175" y="3711159"/>
            <a:ext cx="87354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9" name="Google Shape;209;p26"/>
          <p:cNvSpPr txBox="1"/>
          <p:nvPr/>
        </p:nvSpPr>
        <p:spPr>
          <a:xfrm rot="-5400000">
            <a:off x="1046523" y="2719775"/>
            <a:ext cx="1394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DCRB firmware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(capture 2 sectors)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210" name="Google Shape;210;p26"/>
          <p:cNvSpPr txBox="1"/>
          <p:nvPr/>
        </p:nvSpPr>
        <p:spPr>
          <a:xfrm rot="-5400000">
            <a:off x="673400" y="2719775"/>
            <a:ext cx="1394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Stream to CC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(partial detector)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211" name="Google Shape;211;p26"/>
          <p:cNvSpPr txBox="1"/>
          <p:nvPr/>
        </p:nvSpPr>
        <p:spPr>
          <a:xfrm rot="-5400000">
            <a:off x="1784590" y="1332725"/>
            <a:ext cx="1394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PRAD Electronics on loan </a:t>
            </a:r>
            <a:r>
              <a:rPr lang="en" sz="1000">
                <a:solidFill>
                  <a:schemeClr val="dk2"/>
                </a:solidFill>
              </a:rPr>
              <a:t>(1 crate)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212" name="Google Shape;212;p26"/>
          <p:cNvSpPr txBox="1"/>
          <p:nvPr/>
        </p:nvSpPr>
        <p:spPr>
          <a:xfrm rot="-5400000">
            <a:off x="2959400" y="2719775"/>
            <a:ext cx="1394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Data Stream</a:t>
            </a:r>
            <a:r>
              <a:rPr lang="en" sz="1200">
                <a:solidFill>
                  <a:schemeClr val="dk2"/>
                </a:solidFill>
              </a:rPr>
              <a:t> - </a:t>
            </a:r>
            <a:r>
              <a:rPr lang="en" sz="1000">
                <a:solidFill>
                  <a:schemeClr val="dk2"/>
                </a:solidFill>
              </a:rPr>
              <a:t>partial</a:t>
            </a:r>
            <a:endParaRPr sz="10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(Hall-B to NERSC)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213" name="Google Shape;213;p26"/>
          <p:cNvSpPr txBox="1"/>
          <p:nvPr/>
        </p:nvSpPr>
        <p:spPr>
          <a:xfrm rot="-5400000">
            <a:off x="5779255" y="4114050"/>
            <a:ext cx="1299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Auto.  Calib.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(HMS)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214" name="Google Shape;214;p26"/>
          <p:cNvSpPr txBox="1"/>
          <p:nvPr/>
        </p:nvSpPr>
        <p:spPr>
          <a:xfrm rot="-5400000">
            <a:off x="5398255" y="4114050"/>
            <a:ext cx="1299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Auto.  Calib.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(SHMS)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215" name="Google Shape;215;p26"/>
          <p:cNvSpPr txBox="1"/>
          <p:nvPr/>
        </p:nvSpPr>
        <p:spPr>
          <a:xfrm rot="-5400000">
            <a:off x="3860766" y="4098600"/>
            <a:ext cx="1299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Legacy Data Formatter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216" name="Google Shape;216;p26"/>
          <p:cNvSpPr txBox="1"/>
          <p:nvPr/>
        </p:nvSpPr>
        <p:spPr>
          <a:xfrm rot="-5400000">
            <a:off x="3403566" y="4098600"/>
            <a:ext cx="1299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SRO Capable Hardware (all)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217" name="Google Shape;217;p26"/>
          <p:cNvSpPr txBox="1"/>
          <p:nvPr/>
        </p:nvSpPr>
        <p:spPr>
          <a:xfrm rot="-5400000">
            <a:off x="4958626" y="4191000"/>
            <a:ext cx="1299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Event Filters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218" name="Google Shape;218;p26"/>
          <p:cNvSpPr txBox="1"/>
          <p:nvPr/>
        </p:nvSpPr>
        <p:spPr>
          <a:xfrm rot="-5400000">
            <a:off x="4577626" y="4191000"/>
            <a:ext cx="1299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Event Identifiers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219" name="Google Shape;219;p26"/>
          <p:cNvSpPr txBox="1"/>
          <p:nvPr/>
        </p:nvSpPr>
        <p:spPr>
          <a:xfrm rot="-5400000">
            <a:off x="4599439" y="2666250"/>
            <a:ext cx="1299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Auto.  Calib.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(FTOF)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220" name="Google Shape;220;p26"/>
          <p:cNvSpPr txBox="1"/>
          <p:nvPr/>
        </p:nvSpPr>
        <p:spPr>
          <a:xfrm rot="-5400000">
            <a:off x="4980439" y="2666250"/>
            <a:ext cx="1299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Auto.  Calib.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(PCAL)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221" name="Google Shape;221;p26"/>
          <p:cNvSpPr txBox="1"/>
          <p:nvPr/>
        </p:nvSpPr>
        <p:spPr>
          <a:xfrm rot="-5400000">
            <a:off x="5414009" y="2666250"/>
            <a:ext cx="1299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Auto.  Calib.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(TOF/CTOF/DC)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222" name="Google Shape;222;p26"/>
          <p:cNvSpPr txBox="1"/>
          <p:nvPr/>
        </p:nvSpPr>
        <p:spPr>
          <a:xfrm rot="-5400000">
            <a:off x="3837439" y="2666250"/>
            <a:ext cx="1299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Full SRO</a:t>
            </a:r>
            <a:r>
              <a:rPr lang="en" sz="1000">
                <a:solidFill>
                  <a:schemeClr val="dk2"/>
                </a:solidFill>
              </a:rPr>
              <a:t> hardware capability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223" name="Google Shape;223;p26"/>
          <p:cNvSpPr txBox="1"/>
          <p:nvPr/>
        </p:nvSpPr>
        <p:spPr>
          <a:xfrm rot="-5400000">
            <a:off x="6152378" y="2666250"/>
            <a:ext cx="1299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Auto.  Calib.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(ECAL)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224" name="Google Shape;224;p26"/>
          <p:cNvSpPr txBox="1"/>
          <p:nvPr/>
        </p:nvSpPr>
        <p:spPr>
          <a:xfrm rot="-5400000">
            <a:off x="4249196" y="2819400"/>
            <a:ext cx="1299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Event Identifiers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225" name="Google Shape;225;p26"/>
          <p:cNvSpPr txBox="1"/>
          <p:nvPr/>
        </p:nvSpPr>
        <p:spPr>
          <a:xfrm rot="-5400000">
            <a:off x="6550949" y="2819400"/>
            <a:ext cx="1299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Event Filters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226" name="Google Shape;226;p26"/>
          <p:cNvSpPr txBox="1"/>
          <p:nvPr/>
        </p:nvSpPr>
        <p:spPr>
          <a:xfrm rot="-5400000">
            <a:off x="7365966" y="2727000"/>
            <a:ext cx="1299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CLAS12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full scale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227" name="Google Shape;227;p26"/>
          <p:cNvSpPr txBox="1"/>
          <p:nvPr/>
        </p:nvSpPr>
        <p:spPr>
          <a:xfrm rot="-5400000">
            <a:off x="3218023" y="1360925"/>
            <a:ext cx="1276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9900FF"/>
                </a:solidFill>
              </a:rPr>
              <a:t>RTDP Tool Functional</a:t>
            </a:r>
            <a:endParaRPr b="1" sz="1100">
              <a:solidFill>
                <a:srgbClr val="9900FF"/>
              </a:solidFill>
            </a:endParaRPr>
          </a:p>
        </p:txBody>
      </p:sp>
      <p:cxnSp>
        <p:nvCxnSpPr>
          <p:cNvPr id="228" name="Google Shape;228;p26"/>
          <p:cNvCxnSpPr/>
          <p:nvPr/>
        </p:nvCxnSpPr>
        <p:spPr>
          <a:xfrm>
            <a:off x="3849498" y="950350"/>
            <a:ext cx="0" cy="270600"/>
          </a:xfrm>
          <a:prstGeom prst="straightConnector1">
            <a:avLst/>
          </a:prstGeom>
          <a:noFill/>
          <a:ln cap="flat" cmpd="sng" w="28575">
            <a:solidFill>
              <a:srgbClr val="9900FF"/>
            </a:solidFill>
            <a:prstDash val="solid"/>
            <a:round/>
            <a:headEnd len="med" w="med" type="stealth"/>
            <a:tailEnd len="med" w="med" type="none"/>
          </a:ln>
        </p:spPr>
      </p:cxnSp>
      <p:cxnSp>
        <p:nvCxnSpPr>
          <p:cNvPr id="229" name="Google Shape;229;p26"/>
          <p:cNvCxnSpPr/>
          <p:nvPr/>
        </p:nvCxnSpPr>
        <p:spPr>
          <a:xfrm rot="10800000">
            <a:off x="3856123" y="2063900"/>
            <a:ext cx="0" cy="2945700"/>
          </a:xfrm>
          <a:prstGeom prst="straightConnector1">
            <a:avLst/>
          </a:prstGeom>
          <a:noFill/>
          <a:ln cap="flat" cmpd="sng" w="28575">
            <a:solidFill>
              <a:srgbClr val="9900FF"/>
            </a:solidFill>
            <a:prstDash val="solid"/>
            <a:round/>
            <a:headEnd len="med" w="med" type="stealth"/>
            <a:tailEnd len="med" w="med" type="none"/>
          </a:ln>
        </p:spPr>
      </p:cxnSp>
      <p:sp>
        <p:nvSpPr>
          <p:cNvPr id="230" name="Google Shape;230;p26"/>
          <p:cNvSpPr txBox="1"/>
          <p:nvPr/>
        </p:nvSpPr>
        <p:spPr>
          <a:xfrm rot="-5400000">
            <a:off x="5788116" y="2666250"/>
            <a:ext cx="1299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Auto.  Calib.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(RICH/SVT)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231" name="Google Shape;231;p26"/>
          <p:cNvSpPr txBox="1"/>
          <p:nvPr/>
        </p:nvSpPr>
        <p:spPr>
          <a:xfrm>
            <a:off x="30750" y="113750"/>
            <a:ext cx="1126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14558C"/>
                </a:solidFill>
              </a:rPr>
              <a:t>SRO GCII</a:t>
            </a:r>
            <a:endParaRPr b="1" u="sng">
              <a:solidFill>
                <a:srgbClr val="14558C"/>
              </a:solidFill>
            </a:endParaRPr>
          </a:p>
        </p:txBody>
      </p:sp>
      <p:sp>
        <p:nvSpPr>
          <p:cNvPr id="232" name="Google Shape;232;p26"/>
          <p:cNvSpPr/>
          <p:nvPr/>
        </p:nvSpPr>
        <p:spPr>
          <a:xfrm rot="-1422795">
            <a:off x="803562" y="2314131"/>
            <a:ext cx="8191168" cy="87850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B00000">
                    <a:alpha val="33730"/>
                  </a:srgbClr>
                </a:solidFill>
                <a:latin typeface="Arial"/>
              </a:rPr>
              <a:t>PRELIMINARY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7"/>
          <p:cNvSpPr/>
          <p:nvPr/>
        </p:nvSpPr>
        <p:spPr>
          <a:xfrm>
            <a:off x="150" y="0"/>
            <a:ext cx="9144000" cy="4998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38" name="Google Shape;238;p27"/>
          <p:cNvCxnSpPr/>
          <p:nvPr/>
        </p:nvCxnSpPr>
        <p:spPr>
          <a:xfrm>
            <a:off x="4592125" y="2229125"/>
            <a:ext cx="4214100" cy="9846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239" name="Google Shape;239;p27"/>
          <p:cNvSpPr/>
          <p:nvPr/>
        </p:nvSpPr>
        <p:spPr>
          <a:xfrm>
            <a:off x="582875" y="3253075"/>
            <a:ext cx="8245500" cy="16935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27"/>
          <p:cNvSpPr/>
          <p:nvPr/>
        </p:nvSpPr>
        <p:spPr>
          <a:xfrm>
            <a:off x="2512675" y="3615050"/>
            <a:ext cx="6167400" cy="12213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1" name="Google Shape;241;p27"/>
          <p:cNvGrpSpPr/>
          <p:nvPr/>
        </p:nvGrpSpPr>
        <p:grpSpPr>
          <a:xfrm>
            <a:off x="182001" y="840068"/>
            <a:ext cx="872720" cy="555578"/>
            <a:chOff x="625968" y="992475"/>
            <a:chExt cx="1039200" cy="756300"/>
          </a:xfrm>
        </p:grpSpPr>
        <p:sp>
          <p:nvSpPr>
            <p:cNvPr id="242" name="Google Shape;242;p27"/>
            <p:cNvSpPr/>
            <p:nvPr/>
          </p:nvSpPr>
          <p:spPr>
            <a:xfrm>
              <a:off x="708900" y="992475"/>
              <a:ext cx="872700" cy="7563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27"/>
            <p:cNvSpPr txBox="1"/>
            <p:nvPr/>
          </p:nvSpPr>
          <p:spPr>
            <a:xfrm>
              <a:off x="625968" y="1075455"/>
              <a:ext cx="1039200" cy="56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chemeClr val="dk2"/>
                  </a:solidFill>
                </a:rPr>
                <a:t>SHMS</a:t>
              </a:r>
              <a:endParaRPr sz="1500">
                <a:solidFill>
                  <a:schemeClr val="dk2"/>
                </a:solidFill>
              </a:endParaRPr>
            </a:p>
          </p:txBody>
        </p:sp>
      </p:grpSp>
      <p:grpSp>
        <p:nvGrpSpPr>
          <p:cNvPr id="244" name="Google Shape;244;p27"/>
          <p:cNvGrpSpPr/>
          <p:nvPr/>
        </p:nvGrpSpPr>
        <p:grpSpPr>
          <a:xfrm>
            <a:off x="251720" y="1631504"/>
            <a:ext cx="732893" cy="501578"/>
            <a:chOff x="708900" y="992475"/>
            <a:chExt cx="872700" cy="756300"/>
          </a:xfrm>
        </p:grpSpPr>
        <p:sp>
          <p:nvSpPr>
            <p:cNvPr id="245" name="Google Shape;245;p27"/>
            <p:cNvSpPr/>
            <p:nvPr/>
          </p:nvSpPr>
          <p:spPr>
            <a:xfrm>
              <a:off x="708900" y="992475"/>
              <a:ext cx="872700" cy="7563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27"/>
            <p:cNvSpPr txBox="1"/>
            <p:nvPr/>
          </p:nvSpPr>
          <p:spPr>
            <a:xfrm>
              <a:off x="794693" y="1080402"/>
              <a:ext cx="701100" cy="60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2"/>
                  </a:solidFill>
                </a:rPr>
                <a:t>HMS</a:t>
              </a:r>
              <a:endParaRPr>
                <a:solidFill>
                  <a:schemeClr val="dk2"/>
                </a:solidFill>
              </a:endParaRPr>
            </a:p>
          </p:txBody>
        </p:sp>
      </p:grpSp>
      <p:sp>
        <p:nvSpPr>
          <p:cNvPr id="247" name="Google Shape;247;p27"/>
          <p:cNvSpPr txBox="1"/>
          <p:nvPr/>
        </p:nvSpPr>
        <p:spPr>
          <a:xfrm>
            <a:off x="1013000" y="2118075"/>
            <a:ext cx="1000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CODA</a:t>
            </a:r>
            <a:endParaRPr sz="15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</a:rPr>
              <a:t>streaming</a:t>
            </a:r>
            <a:endParaRPr sz="900">
              <a:solidFill>
                <a:schemeClr val="dk2"/>
              </a:solidFill>
            </a:endParaRPr>
          </a:p>
        </p:txBody>
      </p:sp>
      <p:cxnSp>
        <p:nvCxnSpPr>
          <p:cNvPr id="248" name="Google Shape;248;p27"/>
          <p:cNvCxnSpPr>
            <a:stCxn id="242" idx="0"/>
          </p:cNvCxnSpPr>
          <p:nvPr/>
        </p:nvCxnSpPr>
        <p:spPr>
          <a:xfrm>
            <a:off x="984541" y="1117857"/>
            <a:ext cx="1150200" cy="344400"/>
          </a:xfrm>
          <a:prstGeom prst="bentConnector3">
            <a:avLst>
              <a:gd fmla="val 50000" name="adj1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9" name="Google Shape;249;p27"/>
          <p:cNvCxnSpPr>
            <a:stCxn id="245" idx="0"/>
          </p:cNvCxnSpPr>
          <p:nvPr/>
        </p:nvCxnSpPr>
        <p:spPr>
          <a:xfrm flipH="1" rot="10800000">
            <a:off x="984614" y="1627893"/>
            <a:ext cx="1165800" cy="254400"/>
          </a:xfrm>
          <a:prstGeom prst="bentConnector3">
            <a:avLst>
              <a:gd fmla="val 50000" name="adj1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0" name="Google Shape;250;p27"/>
          <p:cNvSpPr txBox="1"/>
          <p:nvPr/>
        </p:nvSpPr>
        <p:spPr>
          <a:xfrm>
            <a:off x="2134750" y="1395650"/>
            <a:ext cx="872700" cy="323700"/>
          </a:xfrm>
          <a:prstGeom prst="rect">
            <a:avLst/>
          </a:prstGeom>
          <a:solidFill>
            <a:srgbClr val="FF0000"/>
          </a:solidFill>
          <a:ln cap="flat" cmpd="sng" w="19050">
            <a:solidFill>
              <a:srgbClr val="5B0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rPr>
              <a:t>EJFAT</a:t>
            </a:r>
            <a:endParaRPr b="1" sz="1300">
              <a:solidFill>
                <a:schemeClr val="lt1"/>
              </a:solidFill>
              <a:latin typeface="Orbitron"/>
              <a:ea typeface="Orbitron"/>
              <a:cs typeface="Orbitron"/>
              <a:sym typeface="Orbitron"/>
            </a:endParaRPr>
          </a:p>
        </p:txBody>
      </p:sp>
      <p:sp>
        <p:nvSpPr>
          <p:cNvPr id="251" name="Google Shape;251;p27"/>
          <p:cNvSpPr txBox="1"/>
          <p:nvPr/>
        </p:nvSpPr>
        <p:spPr>
          <a:xfrm>
            <a:off x="3335400" y="925413"/>
            <a:ext cx="1236600" cy="384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Filter Module</a:t>
            </a:r>
            <a:endParaRPr b="1" sz="13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2" name="Google Shape;252;p27"/>
          <p:cNvSpPr txBox="1"/>
          <p:nvPr/>
        </p:nvSpPr>
        <p:spPr>
          <a:xfrm>
            <a:off x="3335400" y="1382613"/>
            <a:ext cx="1236600" cy="384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Filter Module</a:t>
            </a:r>
            <a:endParaRPr b="1" sz="13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3" name="Google Shape;253;p27"/>
          <p:cNvSpPr txBox="1"/>
          <p:nvPr/>
        </p:nvSpPr>
        <p:spPr>
          <a:xfrm>
            <a:off x="3335400" y="1839813"/>
            <a:ext cx="1236600" cy="384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Filter Module</a:t>
            </a:r>
            <a:endParaRPr b="1" sz="13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54" name="Google Shape;254;p27"/>
          <p:cNvGrpSpPr/>
          <p:nvPr/>
        </p:nvGrpSpPr>
        <p:grpSpPr>
          <a:xfrm>
            <a:off x="5051559" y="1184075"/>
            <a:ext cx="808716" cy="725400"/>
            <a:chOff x="5051559" y="879275"/>
            <a:chExt cx="808716" cy="725400"/>
          </a:xfrm>
        </p:grpSpPr>
        <p:sp>
          <p:nvSpPr>
            <p:cNvPr id="255" name="Google Shape;255;p27"/>
            <p:cNvSpPr/>
            <p:nvPr/>
          </p:nvSpPr>
          <p:spPr>
            <a:xfrm>
              <a:off x="5088375" y="1260275"/>
              <a:ext cx="771900" cy="344400"/>
            </a:xfrm>
            <a:prstGeom prst="curvedUpArrow">
              <a:avLst>
                <a:gd fmla="val 25000" name="adj1"/>
                <a:gd fmla="val 50000" name="adj2"/>
                <a:gd fmla="val 25000" name="adj3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27"/>
            <p:cNvSpPr/>
            <p:nvPr/>
          </p:nvSpPr>
          <p:spPr>
            <a:xfrm rot="10800000">
              <a:off x="5051559" y="879275"/>
              <a:ext cx="771900" cy="344400"/>
            </a:xfrm>
            <a:prstGeom prst="curvedUpArrow">
              <a:avLst>
                <a:gd fmla="val 25000" name="adj1"/>
                <a:gd fmla="val 50000" name="adj2"/>
                <a:gd fmla="val 25000" name="adj3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27"/>
            <p:cNvSpPr txBox="1"/>
            <p:nvPr/>
          </p:nvSpPr>
          <p:spPr>
            <a:xfrm>
              <a:off x="5142077" y="986843"/>
              <a:ext cx="6066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chemeClr val="dk1"/>
                  </a:solidFill>
                  <a:latin typeface="Impact"/>
                  <a:ea typeface="Impact"/>
                  <a:cs typeface="Impact"/>
                  <a:sym typeface="Impact"/>
                </a:rPr>
                <a:t>ET</a:t>
              </a:r>
              <a:endParaRPr sz="22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endParaRPr>
            </a:p>
          </p:txBody>
        </p:sp>
      </p:grpSp>
      <p:cxnSp>
        <p:nvCxnSpPr>
          <p:cNvPr id="258" name="Google Shape;258;p27"/>
          <p:cNvCxnSpPr>
            <a:stCxn id="251" idx="3"/>
            <a:endCxn id="257" idx="1"/>
          </p:cNvCxnSpPr>
          <p:nvPr/>
        </p:nvCxnSpPr>
        <p:spPr>
          <a:xfrm>
            <a:off x="4572000" y="1117863"/>
            <a:ext cx="570000" cy="435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9" name="Google Shape;259;p27"/>
          <p:cNvCxnSpPr>
            <a:stCxn id="252" idx="3"/>
            <a:endCxn id="257" idx="1"/>
          </p:cNvCxnSpPr>
          <p:nvPr/>
        </p:nvCxnSpPr>
        <p:spPr>
          <a:xfrm flipH="1" rot="10800000">
            <a:off x="4572000" y="1553163"/>
            <a:ext cx="570000" cy="21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0" name="Google Shape;260;p27"/>
          <p:cNvCxnSpPr>
            <a:stCxn id="253" idx="3"/>
            <a:endCxn id="257" idx="1"/>
          </p:cNvCxnSpPr>
          <p:nvPr/>
        </p:nvCxnSpPr>
        <p:spPr>
          <a:xfrm flipH="1" rot="10800000">
            <a:off x="4572000" y="1553163"/>
            <a:ext cx="570000" cy="479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1" name="Google Shape;261;p27"/>
          <p:cNvCxnSpPr>
            <a:stCxn id="250" idx="3"/>
            <a:endCxn id="251" idx="1"/>
          </p:cNvCxnSpPr>
          <p:nvPr/>
        </p:nvCxnSpPr>
        <p:spPr>
          <a:xfrm flipH="1" rot="10800000">
            <a:off x="3007450" y="1118000"/>
            <a:ext cx="327900" cy="439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2" name="Google Shape;262;p27"/>
          <p:cNvCxnSpPr>
            <a:stCxn id="250" idx="3"/>
            <a:endCxn id="252" idx="1"/>
          </p:cNvCxnSpPr>
          <p:nvPr/>
        </p:nvCxnSpPr>
        <p:spPr>
          <a:xfrm>
            <a:off x="3007450" y="1557500"/>
            <a:ext cx="327900" cy="177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3" name="Google Shape;263;p27"/>
          <p:cNvCxnSpPr>
            <a:stCxn id="250" idx="3"/>
            <a:endCxn id="253" idx="1"/>
          </p:cNvCxnSpPr>
          <p:nvPr/>
        </p:nvCxnSpPr>
        <p:spPr>
          <a:xfrm>
            <a:off x="3007450" y="1557500"/>
            <a:ext cx="327900" cy="474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4" name="Google Shape;264;p27"/>
          <p:cNvSpPr/>
          <p:nvPr/>
        </p:nvSpPr>
        <p:spPr>
          <a:xfrm>
            <a:off x="6143825" y="1219263"/>
            <a:ext cx="929448" cy="655020"/>
          </a:xfrm>
          <a:prstGeom prst="cloud">
            <a:avLst/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65" name="Google Shape;265;p27"/>
          <p:cNvCxnSpPr>
            <a:stCxn id="257" idx="3"/>
            <a:endCxn id="264" idx="2"/>
          </p:cNvCxnSpPr>
          <p:nvPr/>
        </p:nvCxnSpPr>
        <p:spPr>
          <a:xfrm flipH="1" rot="10800000">
            <a:off x="5748677" y="1546643"/>
            <a:ext cx="398100" cy="66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66" name="Google Shape;266;p27"/>
          <p:cNvSpPr txBox="1"/>
          <p:nvPr/>
        </p:nvSpPr>
        <p:spPr>
          <a:xfrm>
            <a:off x="6188397" y="1269725"/>
            <a:ext cx="808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Data</a:t>
            </a:r>
            <a:endParaRPr b="1" sz="12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Lake</a:t>
            </a:r>
            <a:endParaRPr b="1" sz="12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67" name="Google Shape;267;p27"/>
          <p:cNvGrpSpPr/>
          <p:nvPr/>
        </p:nvGrpSpPr>
        <p:grpSpPr>
          <a:xfrm>
            <a:off x="4906855" y="2336475"/>
            <a:ext cx="1086900" cy="349873"/>
            <a:chOff x="5035625" y="2420552"/>
            <a:chExt cx="1086900" cy="349873"/>
          </a:xfrm>
        </p:grpSpPr>
        <p:sp>
          <p:nvSpPr>
            <p:cNvPr id="268" name="Google Shape;268;p27"/>
            <p:cNvSpPr/>
            <p:nvPr/>
          </p:nvSpPr>
          <p:spPr>
            <a:xfrm>
              <a:off x="5159250" y="2426025"/>
              <a:ext cx="808800" cy="344400"/>
            </a:xfrm>
            <a:prstGeom prst="horizontalScroll">
              <a:avLst>
                <a:gd fmla="val 12500" name="adj"/>
              </a:avLst>
            </a:prstGeom>
            <a:solidFill>
              <a:srgbClr val="D9EAD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27"/>
            <p:cNvSpPr txBox="1"/>
            <p:nvPr/>
          </p:nvSpPr>
          <p:spPr>
            <a:xfrm>
              <a:off x="5035625" y="2420552"/>
              <a:ext cx="10869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274E13"/>
                  </a:solidFill>
                </a:rPr>
                <a:t>monitoring</a:t>
              </a:r>
              <a:endParaRPr b="1" sz="1000">
                <a:solidFill>
                  <a:srgbClr val="274E13"/>
                </a:solidFill>
              </a:endParaRPr>
            </a:p>
          </p:txBody>
        </p:sp>
      </p:grpSp>
      <p:cxnSp>
        <p:nvCxnSpPr>
          <p:cNvPr id="270" name="Google Shape;270;p27"/>
          <p:cNvCxnSpPr>
            <a:endCxn id="269" idx="0"/>
          </p:cNvCxnSpPr>
          <p:nvPr/>
        </p:nvCxnSpPr>
        <p:spPr>
          <a:xfrm>
            <a:off x="5442805" y="1908375"/>
            <a:ext cx="7500" cy="4281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271" name="Google Shape;271;p27"/>
          <p:cNvGrpSpPr/>
          <p:nvPr/>
        </p:nvGrpSpPr>
        <p:grpSpPr>
          <a:xfrm>
            <a:off x="7207200" y="727045"/>
            <a:ext cx="1118400" cy="523200"/>
            <a:chOff x="7207200" y="1031845"/>
            <a:chExt cx="1118400" cy="523200"/>
          </a:xfrm>
        </p:grpSpPr>
        <p:sp>
          <p:nvSpPr>
            <p:cNvPr id="272" name="Google Shape;272;p27"/>
            <p:cNvSpPr/>
            <p:nvPr/>
          </p:nvSpPr>
          <p:spPr>
            <a:xfrm>
              <a:off x="7207200" y="1055475"/>
              <a:ext cx="1118400" cy="439500"/>
            </a:xfrm>
            <a:prstGeom prst="flowChartAlternateProcess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27"/>
            <p:cNvSpPr txBox="1"/>
            <p:nvPr/>
          </p:nvSpPr>
          <p:spPr>
            <a:xfrm>
              <a:off x="7325325" y="1031845"/>
              <a:ext cx="8727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dk2"/>
                  </a:solidFill>
                  <a:latin typeface="Impact"/>
                  <a:ea typeface="Impact"/>
                  <a:cs typeface="Impact"/>
                  <a:sym typeface="Impact"/>
                </a:rPr>
                <a:t>Analyzer</a:t>
              </a:r>
              <a:endParaRPr b="1" sz="110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dk2"/>
                  </a:solidFill>
                  <a:latin typeface="Impact"/>
                  <a:ea typeface="Impact"/>
                  <a:cs typeface="Impact"/>
                  <a:sym typeface="Impact"/>
                </a:rPr>
                <a:t>(recon)</a:t>
              </a:r>
              <a:endParaRPr b="1" sz="110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endParaRPr>
            </a:p>
          </p:txBody>
        </p:sp>
      </p:grpSp>
      <p:grpSp>
        <p:nvGrpSpPr>
          <p:cNvPr id="274" name="Google Shape;274;p27"/>
          <p:cNvGrpSpPr/>
          <p:nvPr/>
        </p:nvGrpSpPr>
        <p:grpSpPr>
          <a:xfrm>
            <a:off x="7924152" y="1517302"/>
            <a:ext cx="904225" cy="599400"/>
            <a:chOff x="7687675" y="1890425"/>
            <a:chExt cx="904225" cy="599400"/>
          </a:xfrm>
        </p:grpSpPr>
        <p:sp>
          <p:nvSpPr>
            <p:cNvPr id="275" name="Google Shape;275;p27"/>
            <p:cNvSpPr/>
            <p:nvPr/>
          </p:nvSpPr>
          <p:spPr>
            <a:xfrm>
              <a:off x="7687675" y="1890425"/>
              <a:ext cx="872700" cy="523200"/>
            </a:xfrm>
            <a:prstGeom prst="flowChartMagneticDisk">
              <a:avLst/>
            </a:prstGeom>
            <a:solidFill>
              <a:schemeClr val="accent6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27"/>
            <p:cNvSpPr txBox="1"/>
            <p:nvPr/>
          </p:nvSpPr>
          <p:spPr>
            <a:xfrm>
              <a:off x="7719200" y="1966625"/>
              <a:ext cx="8727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dk2"/>
                  </a:solidFill>
                  <a:latin typeface="Alegreya"/>
                  <a:ea typeface="Alegreya"/>
                  <a:cs typeface="Alegreya"/>
                  <a:sym typeface="Alegreya"/>
                </a:rPr>
                <a:t>ROOT files</a:t>
              </a:r>
              <a:endParaRPr b="1" sz="1100">
                <a:solidFill>
                  <a:schemeClr val="dk2"/>
                </a:solidFill>
                <a:latin typeface="Alegreya"/>
                <a:ea typeface="Alegreya"/>
                <a:cs typeface="Alegreya"/>
                <a:sym typeface="Alegreya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dk2"/>
                  </a:solidFill>
                  <a:latin typeface="Alegreya"/>
                  <a:ea typeface="Alegreya"/>
                  <a:cs typeface="Alegreya"/>
                  <a:sym typeface="Alegreya"/>
                </a:rPr>
                <a:t>(recon)</a:t>
              </a:r>
              <a:endParaRPr b="1" sz="1100">
                <a:solidFill>
                  <a:schemeClr val="dk2"/>
                </a:solidFill>
                <a:latin typeface="Alegreya"/>
                <a:ea typeface="Alegreya"/>
                <a:cs typeface="Alegreya"/>
                <a:sym typeface="Alegreya"/>
              </a:endParaRPr>
            </a:p>
          </p:txBody>
        </p:sp>
      </p:grpSp>
      <p:cxnSp>
        <p:nvCxnSpPr>
          <p:cNvPr id="277" name="Google Shape;277;p27"/>
          <p:cNvCxnSpPr>
            <a:stCxn id="266" idx="3"/>
          </p:cNvCxnSpPr>
          <p:nvPr/>
        </p:nvCxnSpPr>
        <p:spPr>
          <a:xfrm flipH="1" rot="10800000">
            <a:off x="6997197" y="1191875"/>
            <a:ext cx="651000" cy="3549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8" name="Google Shape;278;p27"/>
          <p:cNvCxnSpPr/>
          <p:nvPr/>
        </p:nvCxnSpPr>
        <p:spPr>
          <a:xfrm>
            <a:off x="7805825" y="1215400"/>
            <a:ext cx="449100" cy="354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279" name="Google Shape;279;p27"/>
          <p:cNvGrpSpPr/>
          <p:nvPr/>
        </p:nvGrpSpPr>
        <p:grpSpPr>
          <a:xfrm>
            <a:off x="5053241" y="362642"/>
            <a:ext cx="808715" cy="439500"/>
            <a:chOff x="7207200" y="1055475"/>
            <a:chExt cx="1118400" cy="439500"/>
          </a:xfrm>
        </p:grpSpPr>
        <p:sp>
          <p:nvSpPr>
            <p:cNvPr id="280" name="Google Shape;280;p27"/>
            <p:cNvSpPr/>
            <p:nvPr/>
          </p:nvSpPr>
          <p:spPr>
            <a:xfrm>
              <a:off x="7207200" y="1055475"/>
              <a:ext cx="1118400" cy="439500"/>
            </a:xfrm>
            <a:prstGeom prst="flowChartAlternateProcess">
              <a:avLst/>
            </a:prstGeom>
            <a:solidFill>
              <a:srgbClr val="434343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27"/>
            <p:cNvSpPr txBox="1"/>
            <p:nvPr/>
          </p:nvSpPr>
          <p:spPr>
            <a:xfrm>
              <a:off x="7330027" y="1098245"/>
              <a:ext cx="8727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lt1"/>
                  </a:solidFill>
                  <a:latin typeface="Impact"/>
                  <a:ea typeface="Impact"/>
                  <a:cs typeface="Impact"/>
                  <a:sym typeface="Impact"/>
                </a:rPr>
                <a:t>Calib.</a:t>
              </a:r>
              <a:endParaRPr b="1" sz="11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endParaRPr>
            </a:p>
          </p:txBody>
        </p:sp>
      </p:grpSp>
      <p:cxnSp>
        <p:nvCxnSpPr>
          <p:cNvPr id="282" name="Google Shape;282;p27"/>
          <p:cNvCxnSpPr>
            <a:stCxn id="256" idx="3"/>
            <a:endCxn id="281" idx="2"/>
          </p:cNvCxnSpPr>
          <p:nvPr/>
        </p:nvCxnSpPr>
        <p:spPr>
          <a:xfrm rot="10800000">
            <a:off x="5457534" y="759275"/>
            <a:ext cx="1500" cy="424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3" name="Google Shape;283;p27"/>
          <p:cNvCxnSpPr/>
          <p:nvPr/>
        </p:nvCxnSpPr>
        <p:spPr>
          <a:xfrm rot="10800000">
            <a:off x="5624075" y="805700"/>
            <a:ext cx="779700" cy="480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84" name="Google Shape;284;p27"/>
          <p:cNvSpPr/>
          <p:nvPr/>
        </p:nvSpPr>
        <p:spPr>
          <a:xfrm>
            <a:off x="6288125" y="555650"/>
            <a:ext cx="732900" cy="354900"/>
          </a:xfrm>
          <a:prstGeom prst="flowChartMagneticDrum">
            <a:avLst/>
          </a:prstGeom>
          <a:solidFill>
            <a:srgbClr val="D9D2E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27"/>
          <p:cNvSpPr txBox="1"/>
          <p:nvPr/>
        </p:nvSpPr>
        <p:spPr>
          <a:xfrm>
            <a:off x="6275172" y="479150"/>
            <a:ext cx="651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calib</a:t>
            </a:r>
            <a:endParaRPr b="1" sz="9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DB</a:t>
            </a:r>
            <a:endParaRPr b="1" sz="12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86" name="Google Shape;286;p27"/>
          <p:cNvCxnSpPr>
            <a:stCxn id="280" idx="3"/>
            <a:endCxn id="285" idx="1"/>
          </p:cNvCxnSpPr>
          <p:nvPr/>
        </p:nvCxnSpPr>
        <p:spPr>
          <a:xfrm>
            <a:off x="5861956" y="582392"/>
            <a:ext cx="413100" cy="150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7" name="Google Shape;287;p27"/>
          <p:cNvCxnSpPr>
            <a:stCxn id="285" idx="3"/>
            <a:endCxn id="272" idx="1"/>
          </p:cNvCxnSpPr>
          <p:nvPr/>
        </p:nvCxnSpPr>
        <p:spPr>
          <a:xfrm>
            <a:off x="6926172" y="733100"/>
            <a:ext cx="281100" cy="237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88" name="Google Shape;288;p27"/>
          <p:cNvSpPr/>
          <p:nvPr/>
        </p:nvSpPr>
        <p:spPr>
          <a:xfrm flipH="1">
            <a:off x="890075" y="128800"/>
            <a:ext cx="5702700" cy="424800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D9D2E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89" name="Google Shape;289;p27"/>
          <p:cNvGrpSpPr/>
          <p:nvPr/>
        </p:nvGrpSpPr>
        <p:grpSpPr>
          <a:xfrm>
            <a:off x="7224362" y="126675"/>
            <a:ext cx="1086900" cy="349873"/>
            <a:chOff x="5035625" y="2420552"/>
            <a:chExt cx="1086900" cy="349873"/>
          </a:xfrm>
        </p:grpSpPr>
        <p:sp>
          <p:nvSpPr>
            <p:cNvPr id="290" name="Google Shape;290;p27"/>
            <p:cNvSpPr/>
            <p:nvPr/>
          </p:nvSpPr>
          <p:spPr>
            <a:xfrm>
              <a:off x="5159250" y="2426025"/>
              <a:ext cx="808800" cy="344400"/>
            </a:xfrm>
            <a:prstGeom prst="horizontalScroll">
              <a:avLst>
                <a:gd fmla="val 12500" name="adj"/>
              </a:avLst>
            </a:prstGeom>
            <a:solidFill>
              <a:srgbClr val="D9EAD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27"/>
            <p:cNvSpPr txBox="1"/>
            <p:nvPr/>
          </p:nvSpPr>
          <p:spPr>
            <a:xfrm>
              <a:off x="5035625" y="2420552"/>
              <a:ext cx="10869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274E13"/>
                  </a:solidFill>
                </a:rPr>
                <a:t>monitoring</a:t>
              </a:r>
              <a:endParaRPr b="1" sz="1000">
                <a:solidFill>
                  <a:srgbClr val="274E13"/>
                </a:solidFill>
              </a:endParaRPr>
            </a:p>
          </p:txBody>
        </p:sp>
      </p:grpSp>
      <p:cxnSp>
        <p:nvCxnSpPr>
          <p:cNvPr id="292" name="Google Shape;292;p27"/>
          <p:cNvCxnSpPr>
            <a:stCxn id="273" idx="0"/>
            <a:endCxn id="291" idx="2"/>
          </p:cNvCxnSpPr>
          <p:nvPr/>
        </p:nvCxnSpPr>
        <p:spPr>
          <a:xfrm flipH="1" rot="10800000">
            <a:off x="7761675" y="465445"/>
            <a:ext cx="6000" cy="261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93" name="Google Shape;293;p27"/>
          <p:cNvSpPr txBox="1"/>
          <p:nvPr/>
        </p:nvSpPr>
        <p:spPr>
          <a:xfrm>
            <a:off x="3754650" y="3230150"/>
            <a:ext cx="1634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Filter Module</a:t>
            </a:r>
            <a:endParaRPr b="1" sz="13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4" name="Google Shape;294;p27"/>
          <p:cNvSpPr txBox="1"/>
          <p:nvPr/>
        </p:nvSpPr>
        <p:spPr>
          <a:xfrm>
            <a:off x="920500" y="3978675"/>
            <a:ext cx="1118400" cy="5850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</a:rPr>
              <a:t>EJFAT reassembly</a:t>
            </a:r>
            <a:endParaRPr sz="1300">
              <a:solidFill>
                <a:schemeClr val="dk2"/>
              </a:solidFill>
            </a:endParaRPr>
          </a:p>
        </p:txBody>
      </p:sp>
      <p:sp>
        <p:nvSpPr>
          <p:cNvPr id="295" name="Google Shape;295;p27"/>
          <p:cNvSpPr txBox="1"/>
          <p:nvPr/>
        </p:nvSpPr>
        <p:spPr>
          <a:xfrm>
            <a:off x="4946325" y="3561528"/>
            <a:ext cx="11184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Orbitron"/>
                <a:ea typeface="Orbitron"/>
                <a:cs typeface="Orbitron"/>
                <a:sym typeface="Orbitron"/>
              </a:rPr>
              <a:t>JANA2</a:t>
            </a:r>
            <a:endParaRPr b="1" sz="1300">
              <a:solidFill>
                <a:schemeClr val="dk2"/>
              </a:solidFill>
              <a:latin typeface="Orbitron"/>
              <a:ea typeface="Orbitron"/>
              <a:cs typeface="Orbitron"/>
              <a:sym typeface="Orbitron"/>
            </a:endParaRPr>
          </a:p>
        </p:txBody>
      </p:sp>
      <p:sp>
        <p:nvSpPr>
          <p:cNvPr id="296" name="Google Shape;296;p27"/>
          <p:cNvSpPr txBox="1"/>
          <p:nvPr/>
        </p:nvSpPr>
        <p:spPr>
          <a:xfrm>
            <a:off x="2587375" y="3978675"/>
            <a:ext cx="1118400" cy="5850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</a:rPr>
              <a:t>EVIO SRO Parser</a:t>
            </a:r>
            <a:endParaRPr sz="1300">
              <a:solidFill>
                <a:schemeClr val="dk2"/>
              </a:solidFill>
            </a:endParaRPr>
          </a:p>
        </p:txBody>
      </p:sp>
      <p:sp>
        <p:nvSpPr>
          <p:cNvPr id="297" name="Google Shape;297;p27"/>
          <p:cNvSpPr txBox="1"/>
          <p:nvPr/>
        </p:nvSpPr>
        <p:spPr>
          <a:xfrm>
            <a:off x="4254250" y="3978675"/>
            <a:ext cx="1118400" cy="5850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</a:rPr>
              <a:t>Event Identifiers</a:t>
            </a:r>
            <a:endParaRPr sz="1300">
              <a:solidFill>
                <a:schemeClr val="dk2"/>
              </a:solidFill>
            </a:endParaRPr>
          </a:p>
        </p:txBody>
      </p:sp>
      <p:sp>
        <p:nvSpPr>
          <p:cNvPr id="298" name="Google Shape;298;p27"/>
          <p:cNvSpPr txBox="1"/>
          <p:nvPr/>
        </p:nvSpPr>
        <p:spPr>
          <a:xfrm>
            <a:off x="7469800" y="3978675"/>
            <a:ext cx="1118400" cy="5850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</a:rPr>
              <a:t>Legacy Data Formatter</a:t>
            </a:r>
            <a:endParaRPr sz="1300">
              <a:solidFill>
                <a:schemeClr val="dk2"/>
              </a:solidFill>
            </a:endParaRPr>
          </a:p>
        </p:txBody>
      </p:sp>
      <p:sp>
        <p:nvSpPr>
          <p:cNvPr id="299" name="Google Shape;299;p27"/>
          <p:cNvSpPr txBox="1"/>
          <p:nvPr/>
        </p:nvSpPr>
        <p:spPr>
          <a:xfrm>
            <a:off x="5921125" y="3978675"/>
            <a:ext cx="1000200" cy="5850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</a:rPr>
              <a:t>Event Filters</a:t>
            </a:r>
            <a:endParaRPr sz="1300">
              <a:solidFill>
                <a:schemeClr val="dk2"/>
              </a:solidFill>
            </a:endParaRPr>
          </a:p>
        </p:txBody>
      </p:sp>
      <p:sp>
        <p:nvSpPr>
          <p:cNvPr id="300" name="Google Shape;300;p27"/>
          <p:cNvSpPr/>
          <p:nvPr/>
        </p:nvSpPr>
        <p:spPr>
          <a:xfrm>
            <a:off x="2126725" y="4172100"/>
            <a:ext cx="327900" cy="237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27"/>
          <p:cNvSpPr/>
          <p:nvPr/>
        </p:nvSpPr>
        <p:spPr>
          <a:xfrm>
            <a:off x="3803125" y="4172100"/>
            <a:ext cx="327900" cy="237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27"/>
          <p:cNvSpPr/>
          <p:nvPr/>
        </p:nvSpPr>
        <p:spPr>
          <a:xfrm>
            <a:off x="5479525" y="4172100"/>
            <a:ext cx="327900" cy="237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27"/>
          <p:cNvSpPr/>
          <p:nvPr/>
        </p:nvSpPr>
        <p:spPr>
          <a:xfrm>
            <a:off x="7056095" y="4172100"/>
            <a:ext cx="327900" cy="237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27"/>
          <p:cNvSpPr/>
          <p:nvPr/>
        </p:nvSpPr>
        <p:spPr>
          <a:xfrm rot="-5400000">
            <a:off x="1433750" y="1779600"/>
            <a:ext cx="118200" cy="6549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05" name="Google Shape;305;p27"/>
          <p:cNvCxnSpPr/>
          <p:nvPr/>
        </p:nvCxnSpPr>
        <p:spPr>
          <a:xfrm flipH="1">
            <a:off x="606575" y="2213350"/>
            <a:ext cx="2748900" cy="1039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306" name="Google Shape;306;p27"/>
          <p:cNvSpPr txBox="1"/>
          <p:nvPr>
            <p:ph idx="12" type="sldNum"/>
          </p:nvPr>
        </p:nvSpPr>
        <p:spPr>
          <a:xfrm>
            <a:off x="8588408" y="47555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8"/>
          <p:cNvSpPr txBox="1"/>
          <p:nvPr>
            <p:ph type="title"/>
          </p:nvPr>
        </p:nvSpPr>
        <p:spPr>
          <a:xfrm>
            <a:off x="311700" y="5314"/>
            <a:ext cx="6741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20"/>
              <a:t>ESnet/JLab FPGA Accelerated Transport </a:t>
            </a:r>
            <a:endParaRPr sz="2220"/>
          </a:p>
        </p:txBody>
      </p:sp>
      <p:sp>
        <p:nvSpPr>
          <p:cNvPr id="312" name="Google Shape;312;p28"/>
          <p:cNvSpPr txBox="1"/>
          <p:nvPr>
            <p:ph idx="12" type="sldNum"/>
          </p:nvPr>
        </p:nvSpPr>
        <p:spPr>
          <a:xfrm>
            <a:off x="8588408" y="47555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3" name="Google Shape;31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350" y="690764"/>
            <a:ext cx="6378423" cy="4260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4625"/>
            <a:ext cx="1391693" cy="55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9"/>
          <p:cNvSpPr txBox="1"/>
          <p:nvPr>
            <p:ph type="title"/>
          </p:nvPr>
        </p:nvSpPr>
        <p:spPr>
          <a:xfrm>
            <a:off x="311700" y="5314"/>
            <a:ext cx="6741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GCII:  JIRIAF + EJFAT + NERSC Testing</a:t>
            </a:r>
            <a:endParaRPr/>
          </a:p>
        </p:txBody>
      </p:sp>
      <p:sp>
        <p:nvSpPr>
          <p:cNvPr id="320" name="Google Shape;320;p29"/>
          <p:cNvSpPr txBox="1"/>
          <p:nvPr>
            <p:ph idx="12" type="sldNum"/>
          </p:nvPr>
        </p:nvSpPr>
        <p:spPr>
          <a:xfrm>
            <a:off x="8588408" y="47555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21" name="Google Shape;32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325" y="1317075"/>
            <a:ext cx="4882074" cy="3562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2" name="Google Shape;322;p29"/>
          <p:cNvCxnSpPr/>
          <p:nvPr/>
        </p:nvCxnSpPr>
        <p:spPr>
          <a:xfrm>
            <a:off x="485600" y="3652090"/>
            <a:ext cx="4033500" cy="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323" name="Google Shape;323;p29"/>
          <p:cNvSpPr txBox="1"/>
          <p:nvPr/>
        </p:nvSpPr>
        <p:spPr>
          <a:xfrm>
            <a:off x="2996675" y="3415110"/>
            <a:ext cx="1813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900">
                <a:solidFill>
                  <a:srgbClr val="FF0000"/>
                </a:solidFill>
              </a:rPr>
              <a:t>80Gbps returning to JLab</a:t>
            </a:r>
            <a:endParaRPr i="1" sz="900">
              <a:solidFill>
                <a:srgbClr val="FF0000"/>
              </a:solidFill>
            </a:endParaRPr>
          </a:p>
        </p:txBody>
      </p:sp>
      <p:cxnSp>
        <p:nvCxnSpPr>
          <p:cNvPr id="324" name="Google Shape;324;p29"/>
          <p:cNvCxnSpPr/>
          <p:nvPr/>
        </p:nvCxnSpPr>
        <p:spPr>
          <a:xfrm>
            <a:off x="485600" y="4367621"/>
            <a:ext cx="4033500" cy="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325" name="Google Shape;325;p29"/>
          <p:cNvSpPr txBox="1"/>
          <p:nvPr/>
        </p:nvSpPr>
        <p:spPr>
          <a:xfrm>
            <a:off x="2768075" y="4283042"/>
            <a:ext cx="1813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900">
                <a:solidFill>
                  <a:srgbClr val="FF0000"/>
                </a:solidFill>
              </a:rPr>
              <a:t>100Gbps from JLab to NERSC</a:t>
            </a:r>
            <a:endParaRPr i="1" sz="900">
              <a:solidFill>
                <a:srgbClr val="FF0000"/>
              </a:solidFill>
            </a:endParaRPr>
          </a:p>
        </p:txBody>
      </p:sp>
      <p:sp>
        <p:nvSpPr>
          <p:cNvPr id="326" name="Google Shape;326;p29"/>
          <p:cNvSpPr txBox="1"/>
          <p:nvPr/>
        </p:nvSpPr>
        <p:spPr>
          <a:xfrm>
            <a:off x="129275" y="1072969"/>
            <a:ext cx="4350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Stream exercise sending CLAS12 data from JLab to NERSC using the </a:t>
            </a:r>
            <a:r>
              <a:rPr b="1" i="1" lang="en" sz="10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JIRIAF</a:t>
            </a:r>
            <a:r>
              <a:rPr i="1" lang="en" sz="10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system</a:t>
            </a:r>
            <a:r>
              <a:rPr lang="en" sz="10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​</a:t>
            </a:r>
            <a:endParaRPr sz="150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pic>
        <p:nvPicPr>
          <p:cNvPr id="327" name="Google Shape;32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6799" y="1691527"/>
            <a:ext cx="3794801" cy="311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29"/>
          <p:cNvPicPr preferRelativeResize="0"/>
          <p:nvPr/>
        </p:nvPicPr>
        <p:blipFill rotWithShape="1">
          <a:blip r:embed="rId5">
            <a:alphaModFix/>
          </a:blip>
          <a:srcRect b="32030" l="8329" r="7876" t="20234"/>
          <a:stretch/>
        </p:blipFill>
        <p:spPr>
          <a:xfrm>
            <a:off x="5233358" y="1201904"/>
            <a:ext cx="863918" cy="39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29"/>
          <p:cNvPicPr preferRelativeResize="0"/>
          <p:nvPr/>
        </p:nvPicPr>
        <p:blipFill rotWithShape="1">
          <a:blip r:embed="rId6">
            <a:alphaModFix/>
          </a:blip>
          <a:srcRect b="6517" l="12116" r="11872" t="7275"/>
          <a:stretch/>
        </p:blipFill>
        <p:spPr>
          <a:xfrm>
            <a:off x="8276325" y="1032181"/>
            <a:ext cx="504996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29"/>
          <p:cNvSpPr txBox="1"/>
          <p:nvPr/>
        </p:nvSpPr>
        <p:spPr>
          <a:xfrm>
            <a:off x="5309550" y="1466956"/>
            <a:ext cx="921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udiowide"/>
                <a:ea typeface="Audiowide"/>
                <a:cs typeface="Audiowide"/>
                <a:sym typeface="Audiowide"/>
              </a:rPr>
              <a:t>Virginia</a:t>
            </a:r>
            <a:endParaRPr sz="1000">
              <a:solidFill>
                <a:schemeClr val="dk1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331" name="Google Shape;331;p29"/>
          <p:cNvSpPr txBox="1"/>
          <p:nvPr/>
        </p:nvSpPr>
        <p:spPr>
          <a:xfrm>
            <a:off x="8109129" y="1466956"/>
            <a:ext cx="921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udiowide"/>
                <a:ea typeface="Audiowide"/>
                <a:cs typeface="Audiowide"/>
                <a:sym typeface="Audiowide"/>
              </a:rPr>
              <a:t>California</a:t>
            </a:r>
            <a:endParaRPr sz="1000">
              <a:solidFill>
                <a:schemeClr val="dk1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cxnSp>
        <p:nvCxnSpPr>
          <p:cNvPr id="332" name="Google Shape;332;p29"/>
          <p:cNvCxnSpPr/>
          <p:nvPr/>
        </p:nvCxnSpPr>
        <p:spPr>
          <a:xfrm>
            <a:off x="6174175" y="1398700"/>
            <a:ext cx="2011800" cy="0"/>
          </a:xfrm>
          <a:prstGeom prst="straightConnector1">
            <a:avLst/>
          </a:prstGeom>
          <a:noFill/>
          <a:ln cap="flat" cmpd="sng" w="28575">
            <a:solidFill>
              <a:srgbClr val="99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33" name="Google Shape;333;p29"/>
          <p:cNvSpPr txBox="1"/>
          <p:nvPr/>
        </p:nvSpPr>
        <p:spPr>
          <a:xfrm>
            <a:off x="6540875" y="1134850"/>
            <a:ext cx="1411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9900FF"/>
                </a:solidFill>
              </a:rPr>
              <a:t>CLAS12 Data</a:t>
            </a:r>
            <a:endParaRPr sz="1200">
              <a:solidFill>
                <a:srgbClr val="9900FF"/>
              </a:solidFill>
            </a:endParaRPr>
          </a:p>
        </p:txBody>
      </p:sp>
      <p:sp>
        <p:nvSpPr>
          <p:cNvPr id="334" name="Google Shape;334;p29"/>
          <p:cNvSpPr txBox="1"/>
          <p:nvPr/>
        </p:nvSpPr>
        <p:spPr>
          <a:xfrm>
            <a:off x="6693275" y="1307075"/>
            <a:ext cx="864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9900FF"/>
                </a:solidFill>
              </a:rPr>
              <a:t>(archival)</a:t>
            </a:r>
            <a:endParaRPr sz="1200">
              <a:solidFill>
                <a:srgbClr val="9900FF"/>
              </a:solidFill>
            </a:endParaRPr>
          </a:p>
        </p:txBody>
      </p:sp>
      <p:pic>
        <p:nvPicPr>
          <p:cNvPr id="335" name="Google Shape;335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2325" y="578025"/>
            <a:ext cx="1075193" cy="540700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29"/>
          <p:cNvSpPr txBox="1"/>
          <p:nvPr/>
        </p:nvSpPr>
        <p:spPr>
          <a:xfrm>
            <a:off x="1290800" y="610626"/>
            <a:ext cx="12051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800">
                <a:solidFill>
                  <a:srgbClr val="9900FF"/>
                </a:solidFill>
              </a:rPr>
              <a:t>PI: Vardan Gyurjyan</a:t>
            </a:r>
            <a:br>
              <a:rPr b="1" i="1" lang="en" sz="800">
                <a:solidFill>
                  <a:srgbClr val="9900FF"/>
                </a:solidFill>
              </a:rPr>
            </a:br>
            <a:r>
              <a:rPr b="1" i="1" lang="en" sz="800">
                <a:solidFill>
                  <a:srgbClr val="9900FF"/>
                </a:solidFill>
              </a:rPr>
              <a:t>LDRD Project</a:t>
            </a:r>
            <a:br>
              <a:rPr b="1" i="1" lang="en" sz="800">
                <a:solidFill>
                  <a:srgbClr val="9900FF"/>
                </a:solidFill>
              </a:rPr>
            </a:br>
            <a:r>
              <a:rPr b="1" i="1" lang="en" sz="600">
                <a:solidFill>
                  <a:srgbClr val="9900FF"/>
                </a:solidFill>
              </a:rPr>
              <a:t>(funding FY23, FY24)</a:t>
            </a:r>
            <a:endParaRPr b="1" i="1" sz="600">
              <a:solidFill>
                <a:srgbClr val="9900FF"/>
              </a:solidFill>
            </a:endParaRPr>
          </a:p>
        </p:txBody>
      </p:sp>
      <p:pic>
        <p:nvPicPr>
          <p:cNvPr id="337" name="Google Shape;337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49175" y="518875"/>
            <a:ext cx="1391693" cy="55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29"/>
          <p:cNvSpPr txBox="1"/>
          <p:nvPr/>
        </p:nvSpPr>
        <p:spPr>
          <a:xfrm>
            <a:off x="3940871" y="551775"/>
            <a:ext cx="1391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800">
                <a:solidFill>
                  <a:srgbClr val="9900FF"/>
                </a:solidFill>
              </a:rPr>
              <a:t>PI: Graham Heyes</a:t>
            </a:r>
            <a:endParaRPr b="1" i="1" sz="800">
              <a:solidFill>
                <a:srgbClr val="99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800">
                <a:solidFill>
                  <a:srgbClr val="9900FF"/>
                </a:solidFill>
              </a:rPr>
              <a:t>ASCR Project</a:t>
            </a:r>
            <a:endParaRPr b="1" i="1" sz="800">
              <a:solidFill>
                <a:srgbClr val="99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600">
                <a:solidFill>
                  <a:srgbClr val="9900FF"/>
                </a:solidFill>
              </a:rPr>
              <a:t>Project Lead: Michael Goodrich</a:t>
            </a:r>
            <a:endParaRPr b="1" i="1" sz="600">
              <a:solidFill>
                <a:srgbClr val="9900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0"/>
          <p:cNvSpPr txBox="1"/>
          <p:nvPr>
            <p:ph type="title"/>
          </p:nvPr>
        </p:nvSpPr>
        <p:spPr>
          <a:xfrm>
            <a:off x="311700" y="5314"/>
            <a:ext cx="6741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ERSAP - </a:t>
            </a:r>
            <a:r>
              <a:rPr b="1" lang="en" sz="1466"/>
              <a:t>E</a:t>
            </a:r>
            <a:r>
              <a:rPr lang="en" sz="1466"/>
              <a:t>nvironment for </a:t>
            </a:r>
            <a:r>
              <a:rPr b="1" lang="en" sz="1466"/>
              <a:t>R</a:t>
            </a:r>
            <a:r>
              <a:rPr lang="en" sz="1466"/>
              <a:t>eal-time </a:t>
            </a:r>
            <a:r>
              <a:rPr b="1" lang="en" sz="1466"/>
              <a:t>S</a:t>
            </a:r>
            <a:r>
              <a:rPr lang="en" sz="1466"/>
              <a:t>treaming, </a:t>
            </a:r>
            <a:r>
              <a:rPr b="1" lang="en" sz="1466"/>
              <a:t>A</a:t>
            </a:r>
            <a:r>
              <a:rPr lang="en" sz="1466"/>
              <a:t>cquisition and </a:t>
            </a:r>
            <a:r>
              <a:rPr b="1" lang="en" sz="1466"/>
              <a:t>P</a:t>
            </a:r>
            <a:r>
              <a:rPr lang="en" sz="1466"/>
              <a:t>rocessing</a:t>
            </a:r>
            <a:endParaRPr sz="1466"/>
          </a:p>
        </p:txBody>
      </p:sp>
      <p:sp>
        <p:nvSpPr>
          <p:cNvPr id="344" name="Google Shape;344;p30"/>
          <p:cNvSpPr txBox="1"/>
          <p:nvPr>
            <p:ph idx="12" type="sldNum"/>
          </p:nvPr>
        </p:nvSpPr>
        <p:spPr>
          <a:xfrm>
            <a:off x="8588408" y="47555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45" name="Google Shape;34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825" y="1075176"/>
            <a:ext cx="7434749" cy="3652701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30"/>
          <p:cNvSpPr txBox="1"/>
          <p:nvPr/>
        </p:nvSpPr>
        <p:spPr>
          <a:xfrm>
            <a:off x="499250" y="762000"/>
            <a:ext cx="62274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>
                <a:solidFill>
                  <a:srgbClr val="073763"/>
                </a:solidFill>
              </a:rPr>
              <a:t>EIC prototype calorimeter SRO pipeline at DESY. CODA &amp; ERSAP</a:t>
            </a:r>
            <a:endParaRPr sz="1500" u="sng">
              <a:solidFill>
                <a:srgbClr val="073763"/>
              </a:solidFill>
            </a:endParaRPr>
          </a:p>
        </p:txBody>
      </p:sp>
      <p:sp>
        <p:nvSpPr>
          <p:cNvPr id="347" name="Google Shape;347;p30"/>
          <p:cNvSpPr/>
          <p:nvPr/>
        </p:nvSpPr>
        <p:spPr>
          <a:xfrm>
            <a:off x="6680650" y="4604850"/>
            <a:ext cx="722700" cy="177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30"/>
          <p:cNvSpPr txBox="1"/>
          <p:nvPr/>
        </p:nvSpPr>
        <p:spPr>
          <a:xfrm>
            <a:off x="7554575" y="3757350"/>
            <a:ext cx="1556400" cy="8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chemeClr val="dk1"/>
                </a:solidFill>
              </a:rPr>
              <a:t>recent beam test at DESY included ERSAP environment for online processing</a:t>
            </a:r>
            <a:endParaRPr i="1" sz="1000">
              <a:solidFill>
                <a:schemeClr val="dk1"/>
              </a:solidFill>
            </a:endParaRPr>
          </a:p>
        </p:txBody>
      </p:sp>
      <p:sp>
        <p:nvSpPr>
          <p:cNvPr id="349" name="Google Shape;349;p30"/>
          <p:cNvSpPr txBox="1"/>
          <p:nvPr/>
        </p:nvSpPr>
        <p:spPr>
          <a:xfrm>
            <a:off x="7554575" y="1386050"/>
            <a:ext cx="1556400" cy="17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ERSAP design is </a:t>
            </a:r>
            <a:r>
              <a:rPr i="1" lang="en" sz="1000">
                <a:solidFill>
                  <a:schemeClr val="dk1"/>
                </a:solidFill>
              </a:rPr>
              <a:t>event reactive actors</a:t>
            </a:r>
            <a:r>
              <a:rPr lang="en" sz="1000">
                <a:solidFill>
                  <a:schemeClr val="dk1"/>
                </a:solidFill>
              </a:rPr>
              <a:t>, networked by data pipelines.</a:t>
            </a:r>
            <a:br>
              <a:rPr lang="en" sz="900">
                <a:solidFill>
                  <a:schemeClr val="dk1"/>
                </a:solidFill>
              </a:rPr>
            </a:b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dk1"/>
                </a:solidFill>
              </a:rPr>
              <a:t>• Compositional actors with conditional data routing at runtime.</a:t>
            </a:r>
            <a:br>
              <a:rPr lang="en" sz="900">
                <a:solidFill>
                  <a:schemeClr val="dk1"/>
                </a:solidFill>
              </a:rPr>
            </a:b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dk1"/>
                </a:solidFill>
              </a:rPr>
              <a:t>• Flow-based programming paradigm </a:t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</p:txBody>
      </p:sp>
      <p:sp>
        <p:nvSpPr>
          <p:cNvPr id="350" name="Google Shape;350;p30"/>
          <p:cNvSpPr txBox="1"/>
          <p:nvPr/>
        </p:nvSpPr>
        <p:spPr>
          <a:xfrm>
            <a:off x="7160175" y="4755550"/>
            <a:ext cx="1731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800">
                <a:solidFill>
                  <a:srgbClr val="9900FF"/>
                </a:solidFill>
              </a:rPr>
              <a:t>Funded through JLab SciOPS</a:t>
            </a:r>
            <a:endParaRPr b="1" i="1" sz="800">
              <a:solidFill>
                <a:srgbClr val="9900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56" name="Google Shape;356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1950" y="786675"/>
            <a:ext cx="8839198" cy="396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1"/>
          <p:cNvPicPr preferRelativeResize="0"/>
          <p:nvPr/>
        </p:nvPicPr>
        <p:blipFill rotWithShape="1">
          <a:blip r:embed="rId4">
            <a:alphaModFix/>
          </a:blip>
          <a:srcRect b="0" l="0" r="89615" t="0"/>
          <a:stretch/>
        </p:blipFill>
        <p:spPr>
          <a:xfrm>
            <a:off x="1187475" y="0"/>
            <a:ext cx="739550" cy="71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52400"/>
            <a:ext cx="1087499" cy="399719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31"/>
          <p:cNvSpPr txBox="1"/>
          <p:nvPr/>
        </p:nvSpPr>
        <p:spPr>
          <a:xfrm>
            <a:off x="2712800" y="41625"/>
            <a:ext cx="49281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DPPGE + DPOL </a:t>
            </a:r>
            <a:r>
              <a:rPr lang="en" sz="1300">
                <a:solidFill>
                  <a:schemeClr val="dk1"/>
                </a:solidFill>
              </a:rPr>
              <a:t>(SRO Replacement for JCEdit + COOL)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Graphical Configuration of multi-process, distributed system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360" name="Google Shape;360;p31"/>
          <p:cNvSpPr txBox="1"/>
          <p:nvPr/>
        </p:nvSpPr>
        <p:spPr>
          <a:xfrm>
            <a:off x="118275" y="563131"/>
            <a:ext cx="1308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chemeClr val="dk1"/>
                </a:solidFill>
              </a:rPr>
              <a:t>Vardan Gyurjyan</a:t>
            </a:r>
            <a:endParaRPr i="1" sz="1000">
              <a:solidFill>
                <a:schemeClr val="dk1"/>
              </a:solidFill>
            </a:endParaRPr>
          </a:p>
        </p:txBody>
      </p:sp>
      <p:sp>
        <p:nvSpPr>
          <p:cNvPr id="361" name="Google Shape;361;p31"/>
          <p:cNvSpPr txBox="1"/>
          <p:nvPr>
            <p:ph idx="4294967295" type="title"/>
          </p:nvPr>
        </p:nvSpPr>
        <p:spPr>
          <a:xfrm>
            <a:off x="1835700" y="5325"/>
            <a:ext cx="993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GCII: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