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9144000"/>
  <p:notesSz cx="7772400" cy="10058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8" roundtripDataSignature="AMtx7mg2mlg9/zemaEipfRepuK3fF27fY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95650" y="754375"/>
            <a:ext cx="518185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77225" y="4777725"/>
            <a:ext cx="6217900" cy="45262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:notes"/>
          <p:cNvSpPr txBox="1"/>
          <p:nvPr>
            <p:ph idx="1" type="body"/>
          </p:nvPr>
        </p:nvSpPr>
        <p:spPr>
          <a:xfrm>
            <a:off x="777225" y="4777725"/>
            <a:ext cx="6217900" cy="45262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:notes"/>
          <p:cNvSpPr/>
          <p:nvPr>
            <p:ph idx="2" type="sldImg"/>
          </p:nvPr>
        </p:nvSpPr>
        <p:spPr>
          <a:xfrm>
            <a:off x="1295650" y="754375"/>
            <a:ext cx="518185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4:notes"/>
          <p:cNvSpPr txBox="1"/>
          <p:nvPr>
            <p:ph idx="1" type="body"/>
          </p:nvPr>
        </p:nvSpPr>
        <p:spPr>
          <a:xfrm>
            <a:off x="777225" y="4777725"/>
            <a:ext cx="6217900" cy="45262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4:notes"/>
          <p:cNvSpPr/>
          <p:nvPr>
            <p:ph idx="2" type="sldImg"/>
          </p:nvPr>
        </p:nvSpPr>
        <p:spPr>
          <a:xfrm>
            <a:off x="1295650" y="754375"/>
            <a:ext cx="518185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:notes"/>
          <p:cNvSpPr txBox="1"/>
          <p:nvPr>
            <p:ph idx="1" type="body"/>
          </p:nvPr>
        </p:nvSpPr>
        <p:spPr>
          <a:xfrm>
            <a:off x="777225" y="4777725"/>
            <a:ext cx="6217900" cy="45262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3:notes"/>
          <p:cNvSpPr/>
          <p:nvPr>
            <p:ph idx="2" type="sldImg"/>
          </p:nvPr>
        </p:nvSpPr>
        <p:spPr>
          <a:xfrm>
            <a:off x="1295650" y="754375"/>
            <a:ext cx="518185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5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5"/>
          <p:cNvSpPr txBox="1"/>
          <p:nvPr>
            <p:ph idx="1"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5"/>
          <p:cNvSpPr txBox="1"/>
          <p:nvPr>
            <p:ph idx="2"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6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6"/>
          <p:cNvSpPr txBox="1"/>
          <p:nvPr>
            <p:ph idx="1"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6"/>
          <p:cNvSpPr txBox="1"/>
          <p:nvPr>
            <p:ph idx="2"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6"/>
          <p:cNvSpPr txBox="1"/>
          <p:nvPr>
            <p:ph idx="3"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6"/>
          <p:cNvSpPr txBox="1"/>
          <p:nvPr>
            <p:ph idx="4"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7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7"/>
          <p:cNvSpPr txBox="1"/>
          <p:nvPr>
            <p:ph idx="1"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7"/>
          <p:cNvSpPr txBox="1"/>
          <p:nvPr>
            <p:ph idx="2"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7"/>
          <p:cNvSpPr txBox="1"/>
          <p:nvPr>
            <p:ph idx="3"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7"/>
          <p:cNvSpPr txBox="1"/>
          <p:nvPr>
            <p:ph idx="4"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7"/>
          <p:cNvSpPr txBox="1"/>
          <p:nvPr>
            <p:ph idx="5"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7"/>
          <p:cNvSpPr txBox="1"/>
          <p:nvPr>
            <p:ph idx="6"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" name="Google Shape;11;p7"/>
          <p:cNvSpPr txBox="1"/>
          <p:nvPr>
            <p:ph idx="1"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8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8"/>
          <p:cNvSpPr txBox="1"/>
          <p:nvPr>
            <p:ph idx="1"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9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9"/>
          <p:cNvSpPr txBox="1"/>
          <p:nvPr>
            <p:ph idx="1"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9"/>
          <p:cNvSpPr txBox="1"/>
          <p:nvPr>
            <p:ph idx="2"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0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1"/>
          <p:cNvSpPr txBox="1"/>
          <p:nvPr>
            <p:ph idx="1"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2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2"/>
          <p:cNvSpPr txBox="1"/>
          <p:nvPr>
            <p:ph idx="1"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2"/>
          <p:cNvSpPr txBox="1"/>
          <p:nvPr>
            <p:ph idx="2"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2"/>
          <p:cNvSpPr txBox="1"/>
          <p:nvPr>
            <p:ph idx="3"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3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3"/>
          <p:cNvSpPr txBox="1"/>
          <p:nvPr>
            <p:ph idx="1"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3"/>
          <p:cNvSpPr txBox="1"/>
          <p:nvPr>
            <p:ph idx="2"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3"/>
          <p:cNvSpPr txBox="1"/>
          <p:nvPr>
            <p:ph idx="3"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4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4"/>
          <p:cNvSpPr txBox="1"/>
          <p:nvPr>
            <p:ph idx="1"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4"/>
          <p:cNvSpPr txBox="1"/>
          <p:nvPr>
            <p:ph idx="2"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4"/>
          <p:cNvSpPr txBox="1"/>
          <p:nvPr>
            <p:ph idx="3"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p5"/>
          <p:cNvSpPr txBox="1"/>
          <p:nvPr>
            <p:ph idx="1"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rlvogt@lbl.gov" TargetMode="External"/><Relationship Id="rId4" Type="http://schemas.openxmlformats.org/officeDocument/2006/relationships/hyperlink" Target="mailto:icloet@anl.gov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"/>
          <p:cNvSpPr/>
          <p:nvPr/>
        </p:nvSpPr>
        <p:spPr>
          <a:xfrm>
            <a:off x="458100" y="794145"/>
            <a:ext cx="8227800" cy="114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Template for Workshops at</a:t>
            </a:r>
            <a:endParaRPr b="0" i="0" sz="4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DNP Fall Meeting</a:t>
            </a:r>
            <a:endParaRPr b="0" i="0" sz="4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1"/>
          <p:cNvSpPr txBox="1"/>
          <p:nvPr/>
        </p:nvSpPr>
        <p:spPr>
          <a:xfrm>
            <a:off x="321150" y="2846900"/>
            <a:ext cx="8501700" cy="281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</a:rPr>
              <a:t>On the next slide, fill in text identified by *** text ***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</a:rPr>
              <a:t>(Replace *** text *** with your text, please delete *** text ***)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799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</a:rPr>
              <a:t>Slide 3 can be split into 2-3 slides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799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799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</a:rPr>
              <a:t>Please return slides 2 and 3 to: 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799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</a:rPr>
              <a:t>Ramona Vogt (</a:t>
            </a:r>
            <a:r>
              <a:rPr lang="en-US" sz="2400" u="sng">
                <a:solidFill>
                  <a:schemeClr val="hlink"/>
                </a:solidFill>
                <a:hlinkClick r:id="rId3"/>
              </a:rPr>
              <a:t>rlvogt@lbl.gov</a:t>
            </a:r>
            <a:r>
              <a:rPr lang="en-US" sz="2400">
                <a:solidFill>
                  <a:schemeClr val="dk1"/>
                </a:solidFill>
              </a:rPr>
              <a:t>) and Ian Cloët (</a:t>
            </a:r>
            <a:r>
              <a:rPr lang="en-US" sz="2400" u="sng">
                <a:solidFill>
                  <a:schemeClr val="hlink"/>
                </a:solidFill>
                <a:hlinkClick r:id="rId4"/>
              </a:rPr>
              <a:t>icloet@anl.gov</a:t>
            </a:r>
            <a:r>
              <a:rPr lang="en-US" sz="2400">
                <a:solidFill>
                  <a:schemeClr val="dk1"/>
                </a:solidFill>
              </a:rPr>
              <a:t>)</a:t>
            </a:r>
            <a:endParaRPr sz="2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4"/>
          <p:cNvSpPr/>
          <p:nvPr/>
        </p:nvSpPr>
        <p:spPr>
          <a:xfrm>
            <a:off x="349575" y="2138275"/>
            <a:ext cx="8227800" cy="245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-US" sz="1600">
                <a:solidFill>
                  <a:schemeClr val="dk1"/>
                </a:solidFill>
              </a:rPr>
              <a:t>Workshop Title:</a:t>
            </a:r>
            <a:r>
              <a:rPr lang="en-US" sz="1600">
                <a:solidFill>
                  <a:schemeClr val="dk1"/>
                </a:solidFill>
              </a:rPr>
              <a:t> *** Proposed workshop title ***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</a:rPr>
              <a:t>Workshop Chairs:</a:t>
            </a:r>
            <a:r>
              <a:rPr lang="en-US" sz="1600">
                <a:solidFill>
                  <a:schemeClr val="dk1"/>
                </a:solidFill>
              </a:rPr>
              <a:t>  *** Proposed workshop chairs, one for each half of workshop ***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600">
                <a:solidFill>
                  <a:schemeClr val="dk1"/>
                </a:solidFill>
              </a:rPr>
              <a:t>Please include the email address and institution of the proposed chairs.  Chairs must agree to chair training before the DNP meeting.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</a:rPr>
              <a:t>Overview:</a:t>
            </a:r>
            <a:r>
              <a:rPr lang="en-US" sz="1600">
                <a:solidFill>
                  <a:schemeClr val="dk1"/>
                </a:solidFill>
              </a:rPr>
              <a:t>   *** Brief summary of the broad thrust of and motivation for the workshop ***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</a:rPr>
              <a:t>This summary should, if the workshop is accepted, be suitable for posting on the DNP website and the DNP newsletter to advertise the workshop and attract participants.</a:t>
            </a:r>
            <a:endParaRPr b="0" sz="32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4"/>
          <p:cNvSpPr/>
          <p:nvPr/>
        </p:nvSpPr>
        <p:spPr>
          <a:xfrm>
            <a:off x="457200" y="274320"/>
            <a:ext cx="8227800" cy="114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2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DNP Fall Meeting, Chicago, IL (2025)</a:t>
            </a:r>
            <a:br>
              <a:rPr lang="en-US" sz="1800">
                <a:latin typeface="Arial"/>
                <a:ea typeface="Arial"/>
                <a:cs typeface="Arial"/>
                <a:sym typeface="Arial"/>
              </a:rPr>
            </a:br>
            <a:r>
              <a:rPr b="1" lang="en-US" sz="22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Proposal for a Pre-Meeting Workshop, submitted by: </a:t>
            </a:r>
            <a:br>
              <a:rPr lang="en-US" sz="1800">
                <a:latin typeface="Arial"/>
                <a:ea typeface="Arial"/>
                <a:cs typeface="Arial"/>
                <a:sym typeface="Arial"/>
              </a:rPr>
            </a:br>
            <a:r>
              <a:rPr b="1" lang="en-US" sz="22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*** proposing DNP member(s) ***</a:t>
            </a:r>
            <a:endParaRPr b="0" sz="22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"/>
          <p:cNvSpPr/>
          <p:nvPr/>
        </p:nvSpPr>
        <p:spPr>
          <a:xfrm>
            <a:off x="0" y="75960"/>
            <a:ext cx="9142200" cy="114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DNP Fall Meeting, Chicago, IL (2025) </a:t>
            </a:r>
            <a:endParaRPr b="0" i="0" sz="2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Proposal for a Pre-Meeting Workshop, submitted by: </a:t>
            </a:r>
            <a:br>
              <a:rPr b="0" i="0" lang="en-US" sz="1800" u="none" cap="none" strike="noStrike"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*** proposing DNP member(s) ***</a:t>
            </a:r>
            <a:endParaRPr b="0" i="0" sz="2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3"/>
          <p:cNvSpPr/>
          <p:nvPr/>
        </p:nvSpPr>
        <p:spPr>
          <a:xfrm>
            <a:off x="114305" y="1514775"/>
            <a:ext cx="8913600" cy="575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Proposed Talks and Speakers: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1) *** Talk #1 Title ***:  *** Talk #1 proposed speaker (institution) ***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*** Brief description of Talk #1 summarizing content and interest ***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Alternate speaker(s):  </a:t>
            </a: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*** possible alternate speakers ***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2) *** Talk #2 Title ***:  *** Talk #2 proposed speaker (institution) ***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*** Brief description of Talk #2 summarizing content and interest ***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Alternate speaker(s):  </a:t>
            </a: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*** possible alternate speakers ***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3) *** Talk #3 Title ***:  *** Talk #3 proposed speaker (institution) ***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*** Brief description of Talk #3 summarizing content and interest ***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Alternate speaker(s):  </a:t>
            </a: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*** possible alternate speakers ***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*** DEI Question:  </a:t>
            </a: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How do the speakers promote diversity and excellence? </a:t>
            </a:r>
            <a:r>
              <a:rPr b="1" i="0" lang="en-US" sz="1600" u="none" cap="none" strike="noStrike">
                <a:solidFill>
                  <a:srgbClr val="000000"/>
                </a:solidFill>
              </a:rPr>
              <a:t>***</a:t>
            </a:r>
            <a:endParaRPr b="1" i="0" sz="1600" u="none" cap="none" strike="noStrike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3"/>
          <p:cNvSpPr txBox="1"/>
          <p:nvPr/>
        </p:nvSpPr>
        <p:spPr>
          <a:xfrm>
            <a:off x="114300" y="3930425"/>
            <a:ext cx="7009200" cy="264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4) *** Talk #</a:t>
            </a:r>
            <a:r>
              <a:rPr b="1" lang="en-US" sz="1600"/>
              <a:t>4</a:t>
            </a:r>
            <a:r>
              <a:rPr b="1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Title ***:  *** Talk #</a:t>
            </a:r>
            <a:r>
              <a:rPr b="1" lang="en-US" sz="1600"/>
              <a:t>4</a:t>
            </a:r>
            <a:r>
              <a:rPr b="1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proposed speaker (institution) *** </a:t>
            </a:r>
            <a:endParaRPr b="0" sz="16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6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*** Brief description of Talk #</a:t>
            </a:r>
            <a:r>
              <a:rPr lang="en-US" sz="1600"/>
              <a:t>4</a:t>
            </a:r>
            <a:r>
              <a:rPr b="0" lang="en-US" sz="16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summarizing content and interest ***</a:t>
            </a:r>
            <a:endParaRPr b="0" sz="16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Alternate speaker(s):  </a:t>
            </a:r>
            <a:r>
              <a:rPr b="0" lang="en-US" sz="14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*** possible alternate speakers ***</a:t>
            </a:r>
            <a:endParaRPr b="0" sz="14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5) *** Talk #</a:t>
            </a:r>
            <a:r>
              <a:rPr b="1" lang="en-US" sz="1600"/>
              <a:t>5</a:t>
            </a:r>
            <a:r>
              <a:rPr b="1" lang="en-US" sz="16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Title ***:  *** Talk #</a:t>
            </a:r>
            <a:r>
              <a:rPr b="1" lang="en-US" sz="1600"/>
              <a:t>5</a:t>
            </a:r>
            <a:r>
              <a:rPr b="1" lang="en-US" sz="16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proposed speaker (institution) ***</a:t>
            </a:r>
            <a:endParaRPr b="0" sz="16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6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*** Brief description of Talk #</a:t>
            </a:r>
            <a:r>
              <a:rPr lang="en-US" sz="1600"/>
              <a:t>5</a:t>
            </a:r>
            <a:r>
              <a:rPr b="0" lang="en-US" sz="16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summarizing content and interest ***</a:t>
            </a:r>
            <a:endParaRPr b="0" sz="16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Alternate speaker(s):  </a:t>
            </a:r>
            <a:r>
              <a:rPr b="0" lang="en-US" sz="14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*** possible alternate speakers ***</a:t>
            </a:r>
            <a:endParaRPr b="0" sz="14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6) *** Talk #</a:t>
            </a:r>
            <a:r>
              <a:rPr b="1" lang="en-US" sz="1600"/>
              <a:t>6</a:t>
            </a:r>
            <a:r>
              <a:rPr b="1" lang="en-US" sz="16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Title ***:  *** Talk #</a:t>
            </a:r>
            <a:r>
              <a:rPr b="1" lang="en-US" sz="1600"/>
              <a:t>6</a:t>
            </a:r>
            <a:r>
              <a:rPr b="1" lang="en-US" sz="16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proposed speaker (institution) ***</a:t>
            </a:r>
            <a:endParaRPr b="0" sz="16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6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*** Brief description of Talk #</a:t>
            </a:r>
            <a:r>
              <a:rPr lang="en-US" sz="1600"/>
              <a:t>6</a:t>
            </a:r>
            <a:r>
              <a:rPr b="0" lang="en-US" sz="16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summarizing content and interest ***</a:t>
            </a:r>
            <a:endParaRPr b="0" sz="16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Alternate speaker(s):  </a:t>
            </a:r>
            <a:r>
              <a:rPr b="0" lang="en-US" sz="14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*** possible alternate speakers ***</a:t>
            </a:r>
            <a:endParaRPr b="0" sz="14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2024-02-11T19:17:53Z</dcterms:creat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